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s/slide145.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62.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61.xml" ContentType="application/vnd.openxmlformats-officedocument.presentationml.slide+xml"/>
  <Override PartName="/ppt/slides/slide160.xml" ContentType="application/vnd.openxmlformats-officedocument.presentationml.slide+xml"/>
  <Override PartName="/ppt/slides/slide159.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8.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55.xml" ContentType="application/vnd.openxmlformats-officedocument.presentationml.slide+xml"/>
  <Override PartName="/ppt/slides/slide154.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144.xml" ContentType="application/vnd.openxmlformats-officedocument.presentationml.slide+xml"/>
  <Override PartName="/ppt/slides/slide18.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7.xml" ContentType="application/vnd.openxmlformats-officedocument.presentationml.slide+xml"/>
  <Override PartName="/ppt/slides/slide17.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notesSlides/notesSlide44.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2.xml" ContentType="application/vnd.openxmlformats-officedocument.presentationml.notesSlide+xml"/>
  <Override PartName="/ppt/notesSlides/notesSlide46.xml" ContentType="application/vnd.openxmlformats-officedocument.presentationml.notesSlide+xml"/>
  <Override PartName="/ppt/notesSlides/notesSlide56.xml" ContentType="application/vnd.openxmlformats-officedocument.presentationml.notesSlide+xml"/>
  <Override PartName="/ppt/notesSlides/notesSlide43.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57.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5.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4.xml" ContentType="application/vnd.openxmlformats-officedocument.presentationml.notesSlide+xml"/>
  <Override PartName="/ppt/slideLayouts/slideLayout8.xml" ContentType="application/vnd.openxmlformats-officedocument.presentationml.slideLayout+xml"/>
  <Override PartName="/ppt/notesSlides/notesSlide73.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9.xml" ContentType="application/vnd.openxmlformats-officedocument.presentationml.slideLayout+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74.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51.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50.xml" ContentType="application/vnd.openxmlformats-officedocument.presentationml.notesSlide+xml"/>
  <Override PartName="/ppt/slideLayouts/slideLayout3.xml" ContentType="application/vnd.openxmlformats-officedocument.presentationml.slideLayout+xml"/>
  <Override PartName="/ppt/notesSlides/notesSlide67.xml" ContentType="application/vnd.openxmlformats-officedocument.presentationml.notesSlide+xml"/>
  <Override PartName="/ppt/notesSlides/notesSlide5.xml" ContentType="application/vnd.openxmlformats-officedocument.presentationml.notesSlide+xml"/>
  <Override PartName="/ppt/notesSlides/notesSlide60.xml" ContentType="application/vnd.openxmlformats-officedocument.presentationml.notesSlide+xml"/>
  <Override PartName="/ppt/notesSlides/notesSlide48.xml" ContentType="application/vnd.openxmlformats-officedocument.presentationml.notesSlide+xml"/>
  <Override PartName="/ppt/notesSlides/notesSlide1.xml" ContentType="application/vnd.openxmlformats-officedocument.presentationml.notesSlide+xml"/>
  <Override PartName="/ppt/slideLayouts/slideLayout10.xml" ContentType="application/vnd.openxmlformats-officedocument.presentationml.slideLayout+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9.xml" ContentType="application/vnd.openxmlformats-officedocument.presentationml.notesSlide+xml"/>
  <Override PartName="/ppt/notesSlides/notesSlide64.xml" ContentType="application/vnd.openxmlformats-officedocument.presentationml.notesSlide+xml"/>
  <Override PartName="/ppt/slideLayouts/slideLayout11.xml" ContentType="application/vnd.openxmlformats-officedocument.presentationml.slideLayout+xml"/>
  <Override PartName="/ppt/notesSlides/notesSlide65.xml" ContentType="application/vnd.openxmlformats-officedocument.presentationml.notesSlide+xml"/>
  <Override PartName="/ppt/slideLayouts/slideLayout12.xml" ContentType="application/vnd.openxmlformats-officedocument.presentationml.slideLayout+xml"/>
  <Override PartName="/ppt/notesSlides/notesSlide66.xml" ContentType="application/vnd.openxmlformats-officedocument.presentationml.notesSl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ags/tag24.xml" ContentType="application/vnd.openxmlformats-officedocument.presentationml.tags+xml"/>
  <Override PartName="/ppt/tags/tag13.xml" ContentType="application/vnd.openxmlformats-officedocument.presentationml.tags+xml"/>
  <Override PartName="/ppt/tags/tag12.xml" ContentType="application/vnd.openxmlformats-officedocument.presentationml.tags+xml"/>
  <Override PartName="/ppt/tags/tag76.xml" ContentType="application/vnd.openxmlformats-officedocument.presentationml.tags+xml"/>
  <Override PartName="/ppt/tags/tag75.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ppt/tags/tag11.xml" ContentType="application/vnd.openxmlformats-officedocument.presentationml.tags+xml"/>
  <Override PartName="/ppt/tags/tag74.xml" ContentType="application/vnd.openxmlformats-officedocument.presentationml.tags+xml"/>
  <Override PartName="/ppt/tags/tag73.xml" ContentType="application/vnd.openxmlformats-officedocument.presentationml.tags+xml"/>
  <Override PartName="/ppt/tags/tag35.xml" ContentType="application/vnd.openxmlformats-officedocument.presentationml.tags+xml"/>
  <Override PartName="/ppt/tags/tag34.xml" ContentType="application/vnd.openxmlformats-officedocument.presentationml.tags+xml"/>
  <Override PartName="/ppt/tags/tag33.xml" ContentType="application/vnd.openxmlformats-officedocument.presentationml.tags+xml"/>
  <Override PartName="/ppt/tags/tag32.xml" ContentType="application/vnd.openxmlformats-officedocument.presentationml.tags+xml"/>
  <Override PartName="/ppt/tags/tag31.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2.xml" ContentType="application/vnd.openxmlformats-officedocument.presentationml.tags+xml"/>
  <Override PartName="/ppt/tags/tag41.xml" ContentType="application/vnd.openxmlformats-officedocument.presentationml.tags+xml"/>
  <Override PartName="/ppt/tags/tag40.xml" ContentType="application/vnd.openxmlformats-officedocument.presentationml.tags+xml"/>
  <Override PartName="/ppt/tags/tag39.xml" ContentType="application/vnd.openxmlformats-officedocument.presentationml.tags+xml"/>
  <Override PartName="/ppt/tags/tag30.xml" ContentType="application/vnd.openxmlformats-officedocument.presentationml.tags+xml"/>
  <Override PartName="/ppt/tags/tag29.xml" ContentType="application/vnd.openxmlformats-officedocument.presentationml.tags+xml"/>
  <Override PartName="/ppt/tags/tag2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18.xml" ContentType="application/vnd.openxmlformats-officedocument.presentationml.tags+xml"/>
  <Override PartName="/ppt/tags/tag17.xml" ContentType="application/vnd.openxmlformats-officedocument.presentationml.tags+xml"/>
  <Override PartName="/ppt/tags/tag16.xml" ContentType="application/vnd.openxmlformats-officedocument.presentationml.tags+xml"/>
  <Override PartName="/ppt/tags/tag27.xml" ContentType="application/vnd.openxmlformats-officedocument.presentationml.tags+xml"/>
  <Override PartName="/ppt/tags/tag26.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65.xml" ContentType="application/vnd.openxmlformats-officedocument.presentationml.tags+xml"/>
  <Override PartName="/ppt/tags/tag64.xml" ContentType="application/vnd.openxmlformats-officedocument.presentationml.tags+xml"/>
  <Override PartName="/ppt/tags/tag63.xml" ContentType="application/vnd.openxmlformats-officedocument.presentationml.tags+xml"/>
  <Override PartName="/ppt/tags/tag62.xml" ContentType="application/vnd.openxmlformats-officedocument.presentationml.tags+xml"/>
  <Override PartName="/ppt/tags/tag61.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2.xml" ContentType="application/vnd.openxmlformats-officedocument.presentationml.tags+xml"/>
  <Override PartName="/ppt/tags/tag71.xml" ContentType="application/vnd.openxmlformats-officedocument.presentationml.tags+xml"/>
  <Override PartName="/ppt/tags/tag70.xml" ContentType="application/vnd.openxmlformats-officedocument.presentationml.tags+xml"/>
  <Override PartName="/ppt/tags/tag69.xml" ContentType="application/vnd.openxmlformats-officedocument.presentationml.tags+xml"/>
  <Override PartName="/ppt/tags/tag60.xml" ContentType="application/vnd.openxmlformats-officedocument.presentationml.tags+xml"/>
  <Override PartName="/ppt/tags/tag59.xml" ContentType="application/vnd.openxmlformats-officedocument.presentationml.tags+xml"/>
  <Override PartName="/ppt/tags/tag58.xml" ContentType="application/vnd.openxmlformats-officedocument.presentationml.tags+xml"/>
  <Override PartName="/ppt/tags/tag50.xml" ContentType="application/vnd.openxmlformats-officedocument.presentationml.tags+xml"/>
  <Override PartName="/ppt/tags/tag49.xml" ContentType="application/vnd.openxmlformats-officedocument.presentationml.tags+xml"/>
  <Override PartName="/ppt/tags/tag48.xml" ContentType="application/vnd.openxmlformats-officedocument.presentationml.tags+xml"/>
  <Override PartName="/ppt/tags/tag47.xml" ContentType="application/vnd.openxmlformats-officedocument.presentationml.tags+xml"/>
  <Override PartName="/ppt/tags/tag46.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7.xml" ContentType="application/vnd.openxmlformats-officedocument.presentationml.tags+xml"/>
  <Override PartName="/ppt/tags/tag56.xml" ContentType="application/vnd.openxmlformats-officedocument.presentationml.tags+xml"/>
  <Override PartName="/ppt/tags/tag55.xml" ContentType="application/vnd.openxmlformats-officedocument.presentationml.tags+xml"/>
  <Override PartName="/ppt/tags/tag54.xml" ContentType="application/vnd.openxmlformats-officedocument.presentationml.tags+xml"/>
  <Override PartName="/ppt/tags/tag25.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4"/>
  </p:notesMasterIdLst>
  <p:handoutMasterIdLst>
    <p:handoutMasterId r:id="rId165"/>
  </p:handoutMasterIdLst>
  <p:sldIdLst>
    <p:sldId id="256" r:id="rId2"/>
    <p:sldId id="257" r:id="rId3"/>
    <p:sldId id="258" r:id="rId4"/>
    <p:sldId id="296" r:id="rId5"/>
    <p:sldId id="297" r:id="rId6"/>
    <p:sldId id="308" r:id="rId7"/>
    <p:sldId id="259" r:id="rId8"/>
    <p:sldId id="318" r:id="rId9"/>
    <p:sldId id="260" r:id="rId10"/>
    <p:sldId id="324" r:id="rId11"/>
    <p:sldId id="323" r:id="rId12"/>
    <p:sldId id="267" r:id="rId13"/>
    <p:sldId id="262" r:id="rId14"/>
    <p:sldId id="263" r:id="rId15"/>
    <p:sldId id="264"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8" r:id="rId45"/>
    <p:sldId id="299" r:id="rId46"/>
    <p:sldId id="300" r:id="rId47"/>
    <p:sldId id="312" r:id="rId48"/>
    <p:sldId id="311" r:id="rId49"/>
    <p:sldId id="302" r:id="rId50"/>
    <p:sldId id="313" r:id="rId51"/>
    <p:sldId id="306" r:id="rId52"/>
    <p:sldId id="314" r:id="rId53"/>
    <p:sldId id="343" r:id="rId54"/>
    <p:sldId id="326" r:id="rId55"/>
    <p:sldId id="327" r:id="rId56"/>
    <p:sldId id="328" r:id="rId57"/>
    <p:sldId id="329" r:id="rId58"/>
    <p:sldId id="330" r:id="rId59"/>
    <p:sldId id="331" r:id="rId60"/>
    <p:sldId id="332" r:id="rId61"/>
    <p:sldId id="333" r:id="rId62"/>
    <p:sldId id="334" r:id="rId63"/>
    <p:sldId id="344" r:id="rId64"/>
    <p:sldId id="345" r:id="rId65"/>
    <p:sldId id="346" r:id="rId66"/>
    <p:sldId id="347" r:id="rId67"/>
    <p:sldId id="348" r:id="rId68"/>
    <p:sldId id="349" r:id="rId69"/>
    <p:sldId id="350" r:id="rId70"/>
    <p:sldId id="351" r:id="rId71"/>
    <p:sldId id="353" r:id="rId72"/>
    <p:sldId id="354" r:id="rId73"/>
    <p:sldId id="355" r:id="rId74"/>
    <p:sldId id="356" r:id="rId75"/>
    <p:sldId id="357" r:id="rId76"/>
    <p:sldId id="358" r:id="rId77"/>
    <p:sldId id="335" r:id="rId78"/>
    <p:sldId id="359" r:id="rId79"/>
    <p:sldId id="322" r:id="rId80"/>
    <p:sldId id="316" r:id="rId81"/>
    <p:sldId id="361" r:id="rId82"/>
    <p:sldId id="362" r:id="rId83"/>
    <p:sldId id="364" r:id="rId84"/>
    <p:sldId id="366" r:id="rId85"/>
    <p:sldId id="365" r:id="rId86"/>
    <p:sldId id="468" r:id="rId87"/>
    <p:sldId id="367" r:id="rId88"/>
    <p:sldId id="369" r:id="rId89"/>
    <p:sldId id="370" r:id="rId90"/>
    <p:sldId id="371" r:id="rId91"/>
    <p:sldId id="372" r:id="rId92"/>
    <p:sldId id="374" r:id="rId93"/>
    <p:sldId id="375" r:id="rId94"/>
    <p:sldId id="376" r:id="rId95"/>
    <p:sldId id="377" r:id="rId96"/>
    <p:sldId id="381" r:id="rId97"/>
    <p:sldId id="382" r:id="rId98"/>
    <p:sldId id="383" r:id="rId99"/>
    <p:sldId id="384" r:id="rId100"/>
    <p:sldId id="385" r:id="rId101"/>
    <p:sldId id="386" r:id="rId102"/>
    <p:sldId id="387" r:id="rId103"/>
    <p:sldId id="388" r:id="rId104"/>
    <p:sldId id="389" r:id="rId105"/>
    <p:sldId id="390" r:id="rId106"/>
    <p:sldId id="391" r:id="rId107"/>
    <p:sldId id="392" r:id="rId108"/>
    <p:sldId id="393" r:id="rId109"/>
    <p:sldId id="394" r:id="rId110"/>
    <p:sldId id="395" r:id="rId111"/>
    <p:sldId id="396" r:id="rId112"/>
    <p:sldId id="397" r:id="rId113"/>
    <p:sldId id="398" r:id="rId114"/>
    <p:sldId id="399" r:id="rId115"/>
    <p:sldId id="400" r:id="rId116"/>
    <p:sldId id="401" r:id="rId117"/>
    <p:sldId id="402" r:id="rId118"/>
    <p:sldId id="403" r:id="rId119"/>
    <p:sldId id="404" r:id="rId120"/>
    <p:sldId id="405" r:id="rId121"/>
    <p:sldId id="406" r:id="rId122"/>
    <p:sldId id="407" r:id="rId123"/>
    <p:sldId id="408" r:id="rId124"/>
    <p:sldId id="409" r:id="rId125"/>
    <p:sldId id="410" r:id="rId126"/>
    <p:sldId id="411" r:id="rId127"/>
    <p:sldId id="412" r:id="rId128"/>
    <p:sldId id="413" r:id="rId129"/>
    <p:sldId id="416" r:id="rId130"/>
    <p:sldId id="417" r:id="rId131"/>
    <p:sldId id="418" r:id="rId132"/>
    <p:sldId id="420" r:id="rId133"/>
    <p:sldId id="421" r:id="rId134"/>
    <p:sldId id="425" r:id="rId135"/>
    <p:sldId id="440" r:id="rId136"/>
    <p:sldId id="426" r:id="rId137"/>
    <p:sldId id="433" r:id="rId138"/>
    <p:sldId id="435" r:id="rId139"/>
    <p:sldId id="439" r:id="rId140"/>
    <p:sldId id="434" r:id="rId141"/>
    <p:sldId id="436" r:id="rId142"/>
    <p:sldId id="437" r:id="rId143"/>
    <p:sldId id="438" r:id="rId144"/>
    <p:sldId id="441" r:id="rId145"/>
    <p:sldId id="442" r:id="rId146"/>
    <p:sldId id="447" r:id="rId147"/>
    <p:sldId id="450" r:id="rId148"/>
    <p:sldId id="451" r:id="rId149"/>
    <p:sldId id="452" r:id="rId150"/>
    <p:sldId id="455" r:id="rId151"/>
    <p:sldId id="453" r:id="rId152"/>
    <p:sldId id="456" r:id="rId153"/>
    <p:sldId id="458" r:id="rId154"/>
    <p:sldId id="459" r:id="rId155"/>
    <p:sldId id="460" r:id="rId156"/>
    <p:sldId id="461" r:id="rId157"/>
    <p:sldId id="465" r:id="rId158"/>
    <p:sldId id="422" r:id="rId159"/>
    <p:sldId id="467" r:id="rId160"/>
    <p:sldId id="464" r:id="rId161"/>
    <p:sldId id="360" r:id="rId162"/>
    <p:sldId id="310" r:id="rId163"/>
  </p:sldIdLst>
  <p:sldSz cx="9144000" cy="6858000" type="screen4x3"/>
  <p:notesSz cx="6858000" cy="9144000"/>
  <p:defaultTextStyle>
    <a:defPPr>
      <a:defRPr lang="en-US"/>
    </a:defPPr>
    <a:lvl1pPr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33CC"/>
    <a:srgbClr val="99CCFF"/>
    <a:srgbClr val="C9E4FF"/>
    <a:srgbClr val="00CCFF"/>
    <a:srgbClr val="3B689F"/>
    <a:srgbClr val="DDEEFF"/>
    <a:srgbClr val="BDD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1993" autoAdjust="0"/>
  </p:normalViewPr>
  <p:slideViewPr>
    <p:cSldViewPr>
      <p:cViewPr varScale="1">
        <p:scale>
          <a:sx n="69" d="100"/>
          <a:sy n="69" d="100"/>
        </p:scale>
        <p:origin x="1066" y="44"/>
      </p:cViewPr>
      <p:guideLst>
        <p:guide orient="horz" pos="2160"/>
        <p:guide pos="2880"/>
      </p:guideLst>
    </p:cSldViewPr>
  </p:slideViewPr>
  <p:notesTextViewPr>
    <p:cViewPr>
      <p:scale>
        <a:sx n="3" d="2"/>
        <a:sy n="3" d="2"/>
      </p:scale>
      <p:origin x="0" y="0"/>
    </p:cViewPr>
  </p:notesTextViewPr>
  <p:sorterViewPr>
    <p:cViewPr>
      <p:scale>
        <a:sx n="66" d="100"/>
        <a:sy n="66" d="100"/>
      </p:scale>
      <p:origin x="0" y="12222"/>
    </p:cViewPr>
  </p:sorterViewPr>
  <p:notesViewPr>
    <p:cSldViewPr>
      <p:cViewPr varScale="1">
        <p:scale>
          <a:sx n="59" d="100"/>
          <a:sy n="59" d="100"/>
        </p:scale>
        <p:origin x="-250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customXml" Target="../customXml/item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customXml" Target="../customXml/item2.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customXml" Target="../customXml/item3.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64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ea typeface="ＭＳ Ｐゴシック" charset="0"/>
                <a:cs typeface="Arial" charset="0"/>
              </a:defRPr>
            </a:lvl1pPr>
          </a:lstStyle>
          <a:p>
            <a:pPr>
              <a:defRPr/>
            </a:pPr>
            <a:endParaRPr lang="fr-FR"/>
          </a:p>
        </p:txBody>
      </p:sp>
      <p:sp>
        <p:nvSpPr>
          <p:cNvPr id="10864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cs typeface="Arial" panose="020B0604020202020204" pitchFamily="34" charset="0"/>
              </a:defRPr>
            </a:lvl1pPr>
          </a:lstStyle>
          <a:p>
            <a:pPr>
              <a:defRPr/>
            </a:pPr>
            <a:fld id="{4DA75AE9-C267-41A4-B117-C5AF8388B877}" type="datetimeFigureOut">
              <a:rPr lang="fr-FR"/>
              <a:pPr>
                <a:defRPr/>
              </a:pPr>
              <a:t>13/02/2019</a:t>
            </a:fld>
            <a:endParaRPr lang="fr-FR"/>
          </a:p>
        </p:txBody>
      </p:sp>
      <p:sp>
        <p:nvSpPr>
          <p:cNvPr id="10864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ea typeface="ＭＳ Ｐゴシック" charset="0"/>
                <a:cs typeface="Arial" charset="0"/>
              </a:defRPr>
            </a:lvl1pPr>
          </a:lstStyle>
          <a:p>
            <a:pPr>
              <a:defRPr/>
            </a:pPr>
            <a:endParaRPr lang="fr-FR"/>
          </a:p>
        </p:txBody>
      </p:sp>
      <p:sp>
        <p:nvSpPr>
          <p:cNvPr id="10864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cs typeface="Arial" panose="020B0604020202020204" pitchFamily="34" charset="0"/>
              </a:defRPr>
            </a:lvl1pPr>
          </a:lstStyle>
          <a:p>
            <a:pPr>
              <a:defRPr/>
            </a:pPr>
            <a:fld id="{D70D3DC9-BE1B-4F0E-B76B-5C9AC189ADFF}" type="slidenum">
              <a:rPr lang="fr-FR"/>
              <a:pPr>
                <a:defRPr/>
              </a:pPr>
              <a:t>‹#›</a:t>
            </a:fld>
            <a:endParaRPr lang="fr-FR"/>
          </a:p>
        </p:txBody>
      </p:sp>
    </p:spTree>
    <p:extLst>
      <p:ext uri="{BB962C8B-B14F-4D97-AF65-F5344CB8AC3E}">
        <p14:creationId xmlns:p14="http://schemas.microsoft.com/office/powerpoint/2010/main" val="36540148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spcBef>
                <a:spcPct val="0"/>
              </a:spcBef>
              <a:defRPr sz="1200">
                <a:cs typeface="Arial" panose="020B0604020202020204" pitchFamily="34" charset="0"/>
              </a:defRPr>
            </a:lvl1pPr>
          </a:lstStyle>
          <a:p>
            <a:pPr>
              <a:defRPr/>
            </a:pPr>
            <a:fld id="{4C1D22D0-50CA-49F9-B97C-C4C943067F28}" type="datetimeFigureOut">
              <a:rPr lang="en-US"/>
              <a:pPr>
                <a:defRPr/>
              </a:pPr>
              <a:t>2/13/2019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spcBef>
                <a:spcPct val="0"/>
              </a:spcBef>
              <a:defRPr sz="1200">
                <a:cs typeface="Arial" panose="020B0604020202020204" pitchFamily="34" charset="0"/>
              </a:defRPr>
            </a:lvl1pPr>
          </a:lstStyle>
          <a:p>
            <a:pPr>
              <a:defRPr/>
            </a:pPr>
            <a:fld id="{0AD027D5-78EF-4CBB-B83B-959C34BFFE04}" type="slidenum">
              <a:rPr lang="en-US"/>
              <a:pPr>
                <a:defRPr/>
              </a:pPr>
              <a:t>‹#›</a:t>
            </a:fld>
            <a:endParaRPr lang="en-US"/>
          </a:p>
        </p:txBody>
      </p:sp>
    </p:spTree>
    <p:extLst>
      <p:ext uri="{BB962C8B-B14F-4D97-AF65-F5344CB8AC3E}">
        <p14:creationId xmlns:p14="http://schemas.microsoft.com/office/powerpoint/2010/main" val="87635131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smtClean="0"/>
          </a:p>
        </p:txBody>
      </p:sp>
    </p:spTree>
    <p:extLst>
      <p:ext uri="{BB962C8B-B14F-4D97-AF65-F5344CB8AC3E}">
        <p14:creationId xmlns:p14="http://schemas.microsoft.com/office/powerpoint/2010/main" val="2134519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3287E8-E26C-410E-9F83-ABA885397A90}" type="slidenum">
              <a:rPr lang="en-US" altLang="en-US"/>
              <a:pPr/>
              <a:t>13</a:t>
            </a:fld>
            <a:endParaRPr lang="en-US" alt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19114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3287E8-E26C-410E-9F83-ABA885397A90}" type="slidenum">
              <a:rPr lang="en-US" altLang="en-US"/>
              <a:pPr/>
              <a:t>14</a:t>
            </a:fld>
            <a:endParaRPr lang="en-US" alt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67611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FF6C1C15-DBB1-C947-991D-BBAF5CB23C77}"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9C2A8C49-E7AB-5C45-9F52-6260BF11096A}" type="slidenum">
              <a:rPr lang="en-US"/>
              <a:pPr/>
              <a:t>16</a:t>
            </a:fld>
            <a:endParaRPr lang="en-US"/>
          </a:p>
        </p:txBody>
      </p:sp>
      <p:sp>
        <p:nvSpPr>
          <p:cNvPr id="249858" name="Rectangle 2"/>
          <p:cNvSpPr>
            <a:spLocks noGrp="1" noRot="1" noChangeAspect="1" noChangeArrowheads="1"/>
          </p:cNvSpPr>
          <p:nvPr>
            <p:ph type="sldImg"/>
          </p:nvPr>
        </p:nvSpPr>
        <p:spPr>
          <a:ln/>
        </p:spPr>
      </p:sp>
      <p:sp>
        <p:nvSpPr>
          <p:cNvPr id="24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80676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16A33D29-E28E-BB4F-A3C8-1628C49BD4C9}"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B12CFDD1-3876-924C-9FA5-2939DA983B10}" type="slidenum">
              <a:rPr lang="en-US"/>
              <a:pPr/>
              <a:t>17</a:t>
            </a:fld>
            <a:endParaRPr lang="en-US"/>
          </a:p>
        </p:txBody>
      </p:sp>
      <p:sp>
        <p:nvSpPr>
          <p:cNvPr id="250882" name="Rectangle 2"/>
          <p:cNvSpPr>
            <a:spLocks noGrp="1" noRot="1" noChangeAspect="1" noChangeArrowheads="1"/>
          </p:cNvSpPr>
          <p:nvPr>
            <p:ph type="sldImg"/>
          </p:nvPr>
        </p:nvSpPr>
        <p:spPr>
          <a:ln/>
        </p:spPr>
      </p:sp>
      <p:sp>
        <p:nvSpPr>
          <p:cNvPr id="250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14494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A22DEAA7-66BB-8E4D-9BE1-094DAFAED1C2}"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34C44AFB-BCCA-9540-B316-A6D322E3D957}" type="slidenum">
              <a:rPr lang="en-US"/>
              <a:pPr/>
              <a:t>18</a:t>
            </a:fld>
            <a:endParaRPr lang="en-US"/>
          </a:p>
        </p:txBody>
      </p:sp>
      <p:sp>
        <p:nvSpPr>
          <p:cNvPr id="251906" name="Rectangle 2"/>
          <p:cNvSpPr>
            <a:spLocks noGrp="1" noRot="1" noChangeAspect="1" noChangeArrowheads="1"/>
          </p:cNvSpPr>
          <p:nvPr>
            <p:ph type="sldImg"/>
          </p:nvPr>
        </p:nvSpPr>
        <p:spPr>
          <a:ln/>
        </p:spPr>
      </p:sp>
      <p:sp>
        <p:nvSpPr>
          <p:cNvPr id="251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6619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9F84BF65-3993-1348-930A-A78847897EDD}"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DB059514-9468-124A-A240-1FF4E56BA31D}" type="slidenum">
              <a:rPr lang="en-US"/>
              <a:pPr/>
              <a:t>19</a:t>
            </a:fld>
            <a:endParaRPr lang="en-US"/>
          </a:p>
        </p:txBody>
      </p:sp>
      <p:sp>
        <p:nvSpPr>
          <p:cNvPr id="252930" name="Rectangle 2"/>
          <p:cNvSpPr>
            <a:spLocks noGrp="1" noRot="1" noChangeAspect="1" noChangeArrowheads="1"/>
          </p:cNvSpPr>
          <p:nvPr>
            <p:ph type="sldImg"/>
          </p:nvPr>
        </p:nvSpPr>
        <p:spPr>
          <a:ln/>
        </p:spPr>
      </p:sp>
      <p:sp>
        <p:nvSpPr>
          <p:cNvPr id="252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04470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975A0EB8-2218-EC42-9B52-67A39F610ED9}"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714A536E-0DE3-244D-8517-10500DBD7BCA}" type="slidenum">
              <a:rPr lang="en-US"/>
              <a:pPr/>
              <a:t>20</a:t>
            </a:fld>
            <a:endParaRPr lang="en-US"/>
          </a:p>
        </p:txBody>
      </p:sp>
      <p:sp>
        <p:nvSpPr>
          <p:cNvPr id="253954" name="Rectangle 2"/>
          <p:cNvSpPr>
            <a:spLocks noGrp="1" noRot="1" noChangeAspect="1" noChangeArrowheads="1"/>
          </p:cNvSpPr>
          <p:nvPr>
            <p:ph type="sldImg"/>
          </p:nvPr>
        </p:nvSpPr>
        <p:spPr>
          <a:ln/>
        </p:spPr>
      </p:sp>
      <p:sp>
        <p:nvSpPr>
          <p:cNvPr id="253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80746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6C8949D3-0AC8-F542-A3DD-EB379360C2F5}"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0658C0D4-1EE9-AA44-A6E1-C8025A960C3D}" type="slidenum">
              <a:rPr lang="en-US"/>
              <a:pPr/>
              <a:t>21</a:t>
            </a:fld>
            <a:endParaRPr lang="en-US"/>
          </a:p>
        </p:txBody>
      </p:sp>
      <p:sp>
        <p:nvSpPr>
          <p:cNvPr id="254978" name="Rectangle 2"/>
          <p:cNvSpPr>
            <a:spLocks noGrp="1" noRot="1" noChangeAspect="1" noChangeArrowheads="1"/>
          </p:cNvSpPr>
          <p:nvPr>
            <p:ph type="sldImg"/>
          </p:nvPr>
        </p:nvSpPr>
        <p:spPr>
          <a:ln/>
        </p:spPr>
      </p:sp>
      <p:sp>
        <p:nvSpPr>
          <p:cNvPr id="25497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89068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678AB518-0016-D648-B98C-F930575DB590}"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995E198C-76DC-C04F-8D2B-27EC3D886DFB}" type="slidenum">
              <a:rPr lang="en-US"/>
              <a:pPr/>
              <a:t>22</a:t>
            </a:fld>
            <a:endParaRPr lang="en-US"/>
          </a:p>
        </p:txBody>
      </p:sp>
      <p:sp>
        <p:nvSpPr>
          <p:cNvPr id="256002" name="Rectangle 2"/>
          <p:cNvSpPr>
            <a:spLocks noGrp="1" noRot="1" noChangeAspect="1" noChangeArrowheads="1"/>
          </p:cNvSpPr>
          <p:nvPr>
            <p:ph type="sldImg"/>
          </p:nvPr>
        </p:nvSpPr>
        <p:spPr>
          <a:ln/>
        </p:spPr>
      </p:sp>
      <p:sp>
        <p:nvSpPr>
          <p:cNvPr id="25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8941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0E200CF1-DD5B-C54F-8721-E7C053A9D3A5}"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7ABB17B3-FDE7-084B-9ED1-4F6D354CE62C}" type="slidenum">
              <a:rPr lang="en-US"/>
              <a:pPr/>
              <a:t>23</a:t>
            </a:fld>
            <a:endParaRPr lang="en-US"/>
          </a:p>
        </p:txBody>
      </p:sp>
      <p:sp>
        <p:nvSpPr>
          <p:cNvPr id="257026" name="Rectangle 2"/>
          <p:cNvSpPr>
            <a:spLocks noGrp="1" noRot="1" noChangeAspect="1" noChangeArrowheads="1"/>
          </p:cNvSpPr>
          <p:nvPr>
            <p:ph type="sldImg"/>
          </p:nvPr>
        </p:nvSpPr>
        <p:spPr>
          <a:ln/>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1739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smtClean="0"/>
          </a:p>
        </p:txBody>
      </p:sp>
    </p:spTree>
    <p:extLst>
      <p:ext uri="{BB962C8B-B14F-4D97-AF65-F5344CB8AC3E}">
        <p14:creationId xmlns:p14="http://schemas.microsoft.com/office/powerpoint/2010/main" val="352158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61931A07-20B9-234D-AE1E-402D76E4DE8E}"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160D81D5-657E-2B4D-AE58-11C740772B08}" type="slidenum">
              <a:rPr lang="en-US"/>
              <a:pPr/>
              <a:t>24</a:t>
            </a:fld>
            <a:endParaRPr lang="en-US"/>
          </a:p>
        </p:txBody>
      </p:sp>
      <p:sp>
        <p:nvSpPr>
          <p:cNvPr id="258050" name="Rectangle 2"/>
          <p:cNvSpPr>
            <a:spLocks noGrp="1" noRot="1" noChangeAspect="1" noChangeArrowheads="1"/>
          </p:cNvSpPr>
          <p:nvPr>
            <p:ph type="sldImg"/>
          </p:nvPr>
        </p:nvSpPr>
        <p:spPr>
          <a:ln/>
        </p:spPr>
      </p:sp>
      <p:sp>
        <p:nvSpPr>
          <p:cNvPr id="258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07078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903A1072-F788-8B40-818B-CA5BEFBDC28D}"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9AEF404D-736D-EE44-98D3-FC94DDCBC903}" type="slidenum">
              <a:rPr lang="en-US"/>
              <a:pPr/>
              <a:t>25</a:t>
            </a:fld>
            <a:endParaRPr lang="en-US"/>
          </a:p>
        </p:txBody>
      </p:sp>
      <p:sp>
        <p:nvSpPr>
          <p:cNvPr id="259074" name="Rectangle 2"/>
          <p:cNvSpPr>
            <a:spLocks noGrp="1" noRot="1" noChangeAspect="1" noChangeArrowheads="1"/>
          </p:cNvSpPr>
          <p:nvPr>
            <p:ph type="sldImg"/>
          </p:nvPr>
        </p:nvSpPr>
        <p:spPr>
          <a:ln/>
        </p:spPr>
      </p:sp>
      <p:sp>
        <p:nvSpPr>
          <p:cNvPr id="259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46266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3D729DF4-4EAA-E94C-9EFF-931130EE3A8E}"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A63856DE-FCDF-8D44-A97F-FC79591367EC}" type="slidenum">
              <a:rPr lang="en-US"/>
              <a:pPr/>
              <a:t>26</a:t>
            </a:fld>
            <a:endParaRPr lang="en-US"/>
          </a:p>
        </p:txBody>
      </p:sp>
      <p:sp>
        <p:nvSpPr>
          <p:cNvPr id="260098" name="Rectangle 2"/>
          <p:cNvSpPr>
            <a:spLocks noGrp="1" noRot="1" noChangeAspect="1" noChangeArrowheads="1"/>
          </p:cNvSpPr>
          <p:nvPr>
            <p:ph type="sldImg"/>
          </p:nvPr>
        </p:nvSpPr>
        <p:spPr>
          <a:ln/>
        </p:spPr>
      </p:sp>
      <p:sp>
        <p:nvSpPr>
          <p:cNvPr id="260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96805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30631317-3918-9D4D-B7AD-F5A9E0D92037}"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E176C731-BBB0-3A45-8821-6329C2D1072D}" type="slidenum">
              <a:rPr lang="en-US"/>
              <a:pPr/>
              <a:t>27</a:t>
            </a:fld>
            <a:endParaRPr lang="en-US"/>
          </a:p>
        </p:txBody>
      </p:sp>
      <p:sp>
        <p:nvSpPr>
          <p:cNvPr id="261122" name="Rectangle 2"/>
          <p:cNvSpPr>
            <a:spLocks noGrp="1" noRot="1" noChangeAspect="1" noChangeArrowheads="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21073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8138767E-D3A0-9C4A-BF00-AF5D2BEB2978}"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FBA0EE20-AD14-644E-9E10-6E74B1AA197B}" type="slidenum">
              <a:rPr lang="en-US"/>
              <a:pPr/>
              <a:t>28</a:t>
            </a:fld>
            <a:endParaRPr lang="en-US"/>
          </a:p>
        </p:txBody>
      </p:sp>
      <p:sp>
        <p:nvSpPr>
          <p:cNvPr id="262146" name="Rectangle 2"/>
          <p:cNvSpPr>
            <a:spLocks noGrp="1" noRot="1" noChangeAspect="1" noChangeArrowheads="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6388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AA6A187A-15AB-014F-912F-92CEA3382554}"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82F518A5-B8FA-A848-B0EC-8E5F5CB94FD3}" type="slidenum">
              <a:rPr lang="en-US"/>
              <a:pPr/>
              <a:t>29</a:t>
            </a:fld>
            <a:endParaRPr lang="en-US"/>
          </a:p>
        </p:txBody>
      </p:sp>
      <p:sp>
        <p:nvSpPr>
          <p:cNvPr id="263170" name="Rectangle 2"/>
          <p:cNvSpPr>
            <a:spLocks noGrp="1" noRot="1" noChangeAspect="1" noChangeArrowheads="1"/>
          </p:cNvSpPr>
          <p:nvPr>
            <p:ph type="sldImg"/>
          </p:nvPr>
        </p:nvSpPr>
        <p:spPr>
          <a:ln/>
        </p:spPr>
      </p:sp>
      <p:sp>
        <p:nvSpPr>
          <p:cNvPr id="263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81674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492AFEF8-38EE-9C45-B881-307045658B69}"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9F1AC464-13D1-1B40-8B1D-487FE8CD735D}" type="slidenum">
              <a:rPr lang="en-US"/>
              <a:pPr/>
              <a:t>30</a:t>
            </a:fld>
            <a:endParaRPr lang="en-US"/>
          </a:p>
        </p:txBody>
      </p:sp>
      <p:sp>
        <p:nvSpPr>
          <p:cNvPr id="264194" name="Rectangle 2"/>
          <p:cNvSpPr>
            <a:spLocks noGrp="1" noRot="1" noChangeAspect="1" noChangeArrowheads="1"/>
          </p:cNvSpPr>
          <p:nvPr>
            <p:ph type="sldImg"/>
          </p:nvPr>
        </p:nvSpPr>
        <p:spPr>
          <a:ln/>
        </p:spPr>
      </p:sp>
      <p:sp>
        <p:nvSpPr>
          <p:cNvPr id="264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91537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61259C16-1076-E54B-97FF-AAE2940ECA84}"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DB9AD23B-D973-2849-9B79-AD9BFE55D2F2}" type="slidenum">
              <a:rPr lang="en-US"/>
              <a:pPr/>
              <a:t>31</a:t>
            </a:fld>
            <a:endParaRPr lang="en-US"/>
          </a:p>
        </p:txBody>
      </p:sp>
      <p:sp>
        <p:nvSpPr>
          <p:cNvPr id="265218" name="Rectangle 2"/>
          <p:cNvSpPr>
            <a:spLocks noGrp="1" noRot="1" noChangeAspect="1" noChangeArrowheads="1"/>
          </p:cNvSpPr>
          <p:nvPr>
            <p:ph type="sldImg"/>
          </p:nvPr>
        </p:nvSpPr>
        <p:spPr>
          <a:ln/>
        </p:spPr>
      </p:sp>
      <p:sp>
        <p:nvSpPr>
          <p:cNvPr id="26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5580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07311CEC-6DFC-7247-B09C-664AFD93B11C}"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D59C76F8-210D-D24D-87DE-00D52AB3FA8A}" type="slidenum">
              <a:rPr lang="en-US"/>
              <a:pPr/>
              <a:t>32</a:t>
            </a:fld>
            <a:endParaRPr lang="en-US"/>
          </a:p>
        </p:txBody>
      </p:sp>
      <p:sp>
        <p:nvSpPr>
          <p:cNvPr id="266242" name="Rectangle 2"/>
          <p:cNvSpPr>
            <a:spLocks noGrp="1" noRot="1" noChangeAspect="1" noChangeArrowheads="1"/>
          </p:cNvSpPr>
          <p:nvPr>
            <p:ph type="sldImg"/>
          </p:nvPr>
        </p:nvSpPr>
        <p:spPr>
          <a:ln/>
        </p:spPr>
      </p:sp>
      <p:sp>
        <p:nvSpPr>
          <p:cNvPr id="266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06093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3FCEFCA9-536B-AF48-8DB4-9AF5BD66DFD9}"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5E8F3C1A-BEDD-5B4E-84EA-8C94A7C3FF21}" type="slidenum">
              <a:rPr lang="en-US"/>
              <a:pPr/>
              <a:t>33</a:t>
            </a:fld>
            <a:endParaRPr lang="en-US"/>
          </a:p>
        </p:txBody>
      </p:sp>
      <p:sp>
        <p:nvSpPr>
          <p:cNvPr id="267266" name="Rectangle 2"/>
          <p:cNvSpPr>
            <a:spLocks noGrp="1" noRot="1" noChangeAspect="1" noChangeArrowheads="1"/>
          </p:cNvSpPr>
          <p:nvPr>
            <p:ph type="sldImg"/>
          </p:nvPr>
        </p:nvSpPr>
        <p:spPr>
          <a:ln/>
        </p:spPr>
      </p:sp>
      <p:sp>
        <p:nvSpPr>
          <p:cNvPr id="267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191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Times New Roman" panose="02020603050405020304" pitchFamily="18" charset="0"/>
              </a:defRPr>
            </a:lvl1pPr>
            <a:lvl2pPr marL="742950" indent="-285750" defTabSz="966788" eaLnBrk="0" hangingPunct="0">
              <a:defRPr sz="2400">
                <a:solidFill>
                  <a:schemeClr val="tx1"/>
                </a:solidFill>
                <a:latin typeface="Times New Roman" panose="02020603050405020304" pitchFamily="18" charset="0"/>
              </a:defRPr>
            </a:lvl2pPr>
            <a:lvl3pPr marL="1143000" indent="-228600" defTabSz="966788" eaLnBrk="0" hangingPunct="0">
              <a:defRPr sz="2400">
                <a:solidFill>
                  <a:schemeClr val="tx1"/>
                </a:solidFill>
                <a:latin typeface="Times New Roman" panose="02020603050405020304" pitchFamily="18" charset="0"/>
              </a:defRPr>
            </a:lvl3pPr>
            <a:lvl4pPr marL="1600200" indent="-228600" defTabSz="966788" eaLnBrk="0" hangingPunct="0">
              <a:defRPr sz="2400">
                <a:solidFill>
                  <a:schemeClr val="tx1"/>
                </a:solidFill>
                <a:latin typeface="Times New Roman" panose="02020603050405020304" pitchFamily="18" charset="0"/>
              </a:defRPr>
            </a:lvl4pPr>
            <a:lvl5pPr marL="2057400" indent="-228600" defTabSz="966788" eaLnBrk="0" hangingPunct="0">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9BEAAA6-8F01-4454-BD7C-46E21EFB6F40}" type="slidenum">
              <a:rPr lang="en-US" altLang="en-US" sz="1300">
                <a:latin typeface="Arial" panose="020B0604020202020204" pitchFamily="34" charset="0"/>
              </a:rPr>
              <a:pPr eaLnBrk="1" hangingPunct="1"/>
              <a:t>4</a:t>
            </a:fld>
            <a:endParaRPr lang="en-US" altLang="en-US" sz="13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42468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48597138-77C1-F943-B14C-2AD98593E727}"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A10845AD-53B4-F241-A4EA-D575B5C57EA4}" type="slidenum">
              <a:rPr lang="en-US"/>
              <a:pPr/>
              <a:t>34</a:t>
            </a:fld>
            <a:endParaRPr lang="en-US"/>
          </a:p>
        </p:txBody>
      </p:sp>
      <p:sp>
        <p:nvSpPr>
          <p:cNvPr id="268290" name="Rectangle 2"/>
          <p:cNvSpPr>
            <a:spLocks noGrp="1" noRot="1" noChangeAspect="1" noChangeArrowheads="1"/>
          </p:cNvSpPr>
          <p:nvPr>
            <p:ph type="sldImg"/>
          </p:nvPr>
        </p:nvSpPr>
        <p:spPr>
          <a:ln/>
        </p:spPr>
      </p:sp>
      <p:sp>
        <p:nvSpPr>
          <p:cNvPr id="268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5910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E80CE67B-8E6D-AB48-B614-F2EB77746341}"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D09D9036-2671-6742-8BFB-241E6849DCA1}" type="slidenum">
              <a:rPr lang="en-US"/>
              <a:pPr/>
              <a:t>35</a:t>
            </a:fld>
            <a:endParaRPr lang="en-US"/>
          </a:p>
        </p:txBody>
      </p:sp>
      <p:sp>
        <p:nvSpPr>
          <p:cNvPr id="269314" name="Rectangle 2"/>
          <p:cNvSpPr>
            <a:spLocks noGrp="1" noRot="1" noChangeAspect="1" noChangeArrowheads="1"/>
          </p:cNvSpPr>
          <p:nvPr>
            <p:ph type="sldImg"/>
          </p:nvPr>
        </p:nvSpPr>
        <p:spPr>
          <a:ln/>
        </p:spPr>
      </p:sp>
      <p:sp>
        <p:nvSpPr>
          <p:cNvPr id="269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99396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44B3B882-6EF2-F84B-AC50-7A03E9FD6AA3}"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78724B74-137E-3C49-8DAA-713980B15C37}" type="slidenum">
              <a:rPr lang="en-US"/>
              <a:pPr/>
              <a:t>36</a:t>
            </a:fld>
            <a:endParaRPr lang="en-US"/>
          </a:p>
        </p:txBody>
      </p:sp>
      <p:sp>
        <p:nvSpPr>
          <p:cNvPr id="270338" name="Rectangle 2"/>
          <p:cNvSpPr>
            <a:spLocks noGrp="1" noRot="1" noChangeAspect="1" noChangeArrowheads="1"/>
          </p:cNvSpPr>
          <p:nvPr>
            <p:ph type="sldImg"/>
          </p:nvPr>
        </p:nvSpPr>
        <p:spPr>
          <a:ln/>
        </p:spPr>
      </p:sp>
      <p:sp>
        <p:nvSpPr>
          <p:cNvPr id="270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6101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CE69F02F-7349-B348-926B-DE0D0B483A33}"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DEDD5F8E-8312-7B43-A783-0725FA9F8824}" type="slidenum">
              <a:rPr lang="en-US"/>
              <a:pPr/>
              <a:t>37</a:t>
            </a:fld>
            <a:endParaRPr lang="en-US"/>
          </a:p>
        </p:txBody>
      </p:sp>
      <p:sp>
        <p:nvSpPr>
          <p:cNvPr id="271362" name="Rectangle 2"/>
          <p:cNvSpPr>
            <a:spLocks noGrp="1" noRot="1" noChangeAspect="1" noChangeArrowheads="1"/>
          </p:cNvSpPr>
          <p:nvPr>
            <p:ph type="sldImg"/>
          </p:nvPr>
        </p:nvSpPr>
        <p:spPr>
          <a:ln/>
        </p:spPr>
      </p:sp>
      <p:sp>
        <p:nvSpPr>
          <p:cNvPr id="2713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70726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3D0543FB-9EBD-DD40-99B7-E6D648D6A6E7}"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6E531391-55BC-F347-9C34-9E63F4282963}" type="slidenum">
              <a:rPr lang="en-US"/>
              <a:pPr/>
              <a:t>38</a:t>
            </a:fld>
            <a:endParaRPr lang="en-US"/>
          </a:p>
        </p:txBody>
      </p:sp>
      <p:sp>
        <p:nvSpPr>
          <p:cNvPr id="272386" name="Rectangle 2"/>
          <p:cNvSpPr>
            <a:spLocks noGrp="1" noRot="1" noChangeAspect="1" noChangeArrowheads="1"/>
          </p:cNvSpPr>
          <p:nvPr>
            <p:ph type="sldImg"/>
          </p:nvPr>
        </p:nvSpPr>
        <p:spPr>
          <a:ln/>
        </p:spPr>
      </p:sp>
      <p:sp>
        <p:nvSpPr>
          <p:cNvPr id="272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85731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7D1DCDBC-8228-474F-9DE0-3A3B5D3FF8D7}"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CB2473D9-8D51-FF48-98D5-AFC0DF7AD8CC}" type="slidenum">
              <a:rPr lang="en-US"/>
              <a:pPr/>
              <a:t>39</a:t>
            </a:fld>
            <a:endParaRPr lang="en-US"/>
          </a:p>
        </p:txBody>
      </p:sp>
      <p:sp>
        <p:nvSpPr>
          <p:cNvPr id="273410" name="Rectangle 2"/>
          <p:cNvSpPr>
            <a:spLocks noGrp="1" noRot="1" noChangeAspect="1" noChangeArrowheads="1"/>
          </p:cNvSpPr>
          <p:nvPr>
            <p:ph type="sldImg"/>
          </p:nvPr>
        </p:nvSpPr>
        <p:spPr>
          <a:ln/>
        </p:spPr>
      </p:sp>
      <p:sp>
        <p:nvSpPr>
          <p:cNvPr id="273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02447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0FDCD23C-8127-EA45-9066-CE4E8B991DB5}"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039AD224-3E44-574E-B6EC-D16F59F613FA}" type="slidenum">
              <a:rPr lang="en-US"/>
              <a:pPr/>
              <a:t>40</a:t>
            </a:fld>
            <a:endParaRPr lang="en-US"/>
          </a:p>
        </p:txBody>
      </p:sp>
      <p:sp>
        <p:nvSpPr>
          <p:cNvPr id="274434" name="Rectangle 2"/>
          <p:cNvSpPr>
            <a:spLocks noGrp="1" noRot="1" noChangeAspect="1" noChangeArrowheads="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29752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2690617E-6AA5-2C49-B83C-7433B51D47D4}"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C924DDAD-CF4F-D546-A0DF-53C229AAD3C9}" type="slidenum">
              <a:rPr lang="en-US"/>
              <a:pPr/>
              <a:t>41</a:t>
            </a:fld>
            <a:endParaRPr lang="en-US"/>
          </a:p>
        </p:txBody>
      </p:sp>
      <p:sp>
        <p:nvSpPr>
          <p:cNvPr id="275458" name="Rectangle 2"/>
          <p:cNvSpPr>
            <a:spLocks noGrp="1" noRot="1" noChangeAspect="1" noChangeArrowheads="1"/>
          </p:cNvSpPr>
          <p:nvPr>
            <p:ph type="sldImg"/>
          </p:nvPr>
        </p:nvSpPr>
        <p:spPr>
          <a:ln/>
        </p:spPr>
      </p:sp>
      <p:sp>
        <p:nvSpPr>
          <p:cNvPr id="2754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777228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8227EDE0-A1F8-F543-BE0C-BE6B10537CD8}"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281B46C3-D133-CB40-A8CD-2BC7C7B88102}" type="slidenum">
              <a:rPr lang="en-US"/>
              <a:pPr/>
              <a:t>42</a:t>
            </a:fld>
            <a:endParaRPr lang="en-US"/>
          </a:p>
        </p:txBody>
      </p:sp>
      <p:sp>
        <p:nvSpPr>
          <p:cNvPr id="276482" name="Rectangle 2"/>
          <p:cNvSpPr>
            <a:spLocks noGrp="1" noRot="1" noChangeAspect="1" noChangeArrowheads="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41390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F1A4AD49-5F2E-864A-B651-D724F36C69C5}"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A14F9113-1E17-FF47-BD17-DADE35DE564D}" type="slidenum">
              <a:rPr lang="en-US"/>
              <a:pPr/>
              <a:t>43</a:t>
            </a:fld>
            <a:endParaRPr lang="en-US"/>
          </a:p>
        </p:txBody>
      </p:sp>
      <p:sp>
        <p:nvSpPr>
          <p:cNvPr id="277506" name="Rectangle 2"/>
          <p:cNvSpPr>
            <a:spLocks noGrp="1" noRot="1" noChangeAspect="1" noChangeArrowheads="1"/>
          </p:cNvSpPr>
          <p:nvPr>
            <p:ph type="sldImg"/>
          </p:nvPr>
        </p:nvSpPr>
        <p:spPr>
          <a:ln/>
        </p:spPr>
      </p:sp>
      <p:sp>
        <p:nvSpPr>
          <p:cNvPr id="277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8859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Times New Roman" panose="02020603050405020304" pitchFamily="18" charset="0"/>
              </a:defRPr>
            </a:lvl1pPr>
            <a:lvl2pPr marL="742950" indent="-285750" defTabSz="966788" eaLnBrk="0" hangingPunct="0">
              <a:defRPr sz="2400">
                <a:solidFill>
                  <a:schemeClr val="tx1"/>
                </a:solidFill>
                <a:latin typeface="Times New Roman" panose="02020603050405020304" pitchFamily="18" charset="0"/>
              </a:defRPr>
            </a:lvl2pPr>
            <a:lvl3pPr marL="1143000" indent="-228600" defTabSz="966788" eaLnBrk="0" hangingPunct="0">
              <a:defRPr sz="2400">
                <a:solidFill>
                  <a:schemeClr val="tx1"/>
                </a:solidFill>
                <a:latin typeface="Times New Roman" panose="02020603050405020304" pitchFamily="18" charset="0"/>
              </a:defRPr>
            </a:lvl3pPr>
            <a:lvl4pPr marL="1600200" indent="-228600" defTabSz="966788" eaLnBrk="0" hangingPunct="0">
              <a:defRPr sz="2400">
                <a:solidFill>
                  <a:schemeClr val="tx1"/>
                </a:solidFill>
                <a:latin typeface="Times New Roman" panose="02020603050405020304" pitchFamily="18" charset="0"/>
              </a:defRPr>
            </a:lvl4pPr>
            <a:lvl5pPr marL="2057400" indent="-228600" defTabSz="966788" eaLnBrk="0" hangingPunct="0">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9BEAAA6-8F01-4454-BD7C-46E21EFB6F40}" type="slidenum">
              <a:rPr lang="en-US" altLang="en-US" sz="1300">
                <a:latin typeface="Arial" panose="020B0604020202020204" pitchFamily="34" charset="0"/>
              </a:rPr>
              <a:pPr eaLnBrk="1" hangingPunct="1"/>
              <a:t>5</a:t>
            </a:fld>
            <a:endParaRPr lang="en-US" altLang="en-US" sz="130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351314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F1A4AD49-5F2E-864A-B651-D724F36C69C5}" type="datetime1">
              <a:rPr lang="en-US"/>
              <a:pPr/>
              <a:t>2/13/2019</a:t>
            </a:fld>
            <a:endParaRPr lang="en-US"/>
          </a:p>
        </p:txBody>
      </p:sp>
      <p:sp>
        <p:nvSpPr>
          <p:cNvPr id="7" name="Rectangle 13"/>
          <p:cNvSpPr>
            <a:spLocks noGrp="1" noChangeArrowheads="1"/>
          </p:cNvSpPr>
          <p:nvPr>
            <p:ph type="sldNum" sz="quarter" idx="5"/>
          </p:nvPr>
        </p:nvSpPr>
        <p:spPr>
          <a:ln/>
        </p:spPr>
        <p:txBody>
          <a:bodyPr/>
          <a:lstStyle/>
          <a:p>
            <a:fld id="{A14F9113-1E17-FF47-BD17-DADE35DE564D}" type="slidenum">
              <a:rPr lang="en-US"/>
              <a:pPr/>
              <a:t>44</a:t>
            </a:fld>
            <a:endParaRPr lang="en-US"/>
          </a:p>
        </p:txBody>
      </p:sp>
      <p:sp>
        <p:nvSpPr>
          <p:cNvPr id="277506" name="Rectangle 2"/>
          <p:cNvSpPr>
            <a:spLocks noGrp="1" noRot="1" noChangeAspect="1" noChangeArrowheads="1"/>
          </p:cNvSpPr>
          <p:nvPr>
            <p:ph type="sldImg"/>
          </p:nvPr>
        </p:nvSpPr>
        <p:spPr>
          <a:ln/>
        </p:spPr>
      </p:sp>
      <p:sp>
        <p:nvSpPr>
          <p:cNvPr id="277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486653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46</a:t>
            </a:fld>
            <a:endParaRPr lang="en-US"/>
          </a:p>
        </p:txBody>
      </p:sp>
    </p:spTree>
    <p:extLst>
      <p:ext uri="{BB962C8B-B14F-4D97-AF65-F5344CB8AC3E}">
        <p14:creationId xmlns:p14="http://schemas.microsoft.com/office/powerpoint/2010/main" val="2970386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Imaginary: o</a:t>
            </a:r>
            <a:r>
              <a:rPr lang="en-US" smtClean="0"/>
              <a:t>*</a:t>
            </a:r>
            <a:r>
              <a:rPr lang="en-US" baseline="0" smtClean="0"/>
              <a:t> ,e</a:t>
            </a: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47</a:t>
            </a:fld>
            <a:endParaRPr lang="en-US"/>
          </a:p>
        </p:txBody>
      </p:sp>
    </p:spTree>
    <p:extLst>
      <p:ext uri="{BB962C8B-B14F-4D97-AF65-F5344CB8AC3E}">
        <p14:creationId xmlns:p14="http://schemas.microsoft.com/office/powerpoint/2010/main" val="648491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sym typeface="Wingdings" panose="05000000000000000000" pitchFamily="2" charset="2"/>
              </a:rPr>
              <a:t>In </a:t>
            </a:r>
            <a:r>
              <a:rPr lang="en-US" altLang="en-US" dirty="0" err="1" smtClean="0">
                <a:sym typeface="Wingdings" panose="05000000000000000000" pitchFamily="2" charset="2"/>
              </a:rPr>
              <a:t>selectionSort</a:t>
            </a:r>
            <a:r>
              <a:rPr lang="en-US" altLang="en-US" dirty="0" smtClean="0">
                <a:sym typeface="Wingdings" panose="05000000000000000000" pitchFamily="2" charset="2"/>
              </a:rPr>
              <a:t> function, the outer for loop executes n-1 times.</a:t>
            </a:r>
          </a:p>
          <a:p>
            <a:pPr eaLnBrk="1" hangingPunct="1"/>
            <a:r>
              <a:rPr lang="en-US" altLang="en-US" dirty="0" smtClean="0">
                <a:sym typeface="Wingdings" panose="05000000000000000000" pitchFamily="2" charset="2"/>
              </a:rPr>
              <a:t>We invoke swap function once at each iteration. </a:t>
            </a:r>
          </a:p>
          <a:p>
            <a:pPr eaLnBrk="1" hangingPunct="1">
              <a:buFontTx/>
              <a:buNone/>
            </a:pPr>
            <a:r>
              <a:rPr lang="en-US" altLang="en-US" dirty="0" smtClean="0">
                <a:sym typeface="Wingdings" panose="05000000000000000000" pitchFamily="2" charset="2"/>
              </a:rPr>
              <a:t>	  Total Swaps: n-1  </a:t>
            </a:r>
          </a:p>
          <a:p>
            <a:pPr eaLnBrk="1" hangingPunct="1">
              <a:buFontTx/>
              <a:buNone/>
            </a:pPr>
            <a:r>
              <a:rPr lang="en-US" altLang="en-US" dirty="0" smtClean="0">
                <a:sym typeface="Wingdings" panose="05000000000000000000" pitchFamily="2" charset="2"/>
              </a:rPr>
              <a:t>	  Total Moves: 3*(n-1)</a:t>
            </a:r>
          </a:p>
          <a:p>
            <a:pPr eaLnBrk="1" hangingPunct="1"/>
            <a:r>
              <a:rPr lang="en-US" altLang="en-US" dirty="0" smtClean="0">
                <a:sym typeface="Wingdings" panose="05000000000000000000" pitchFamily="2" charset="2"/>
              </a:rPr>
              <a:t>The inner for loop executes the size of the unsorted part minus 1 (from 1 to n-1), and in each iteration we make one key comparison.</a:t>
            </a:r>
          </a:p>
          <a:p>
            <a:pPr eaLnBrk="1" hangingPunct="1">
              <a:buFontTx/>
              <a:buNone/>
            </a:pPr>
            <a:r>
              <a:rPr lang="en-US" altLang="en-US" dirty="0" smtClean="0">
                <a:sym typeface="Wingdings" panose="05000000000000000000" pitchFamily="2" charset="2"/>
              </a:rPr>
              <a:t>	 # of key comparisons = 1+2+...+n-1 = n*(n-1)/2</a:t>
            </a:r>
          </a:p>
          <a:p>
            <a:pPr eaLnBrk="1" hangingPunct="1">
              <a:buFontTx/>
              <a:buNone/>
            </a:pPr>
            <a:r>
              <a:rPr lang="en-US" altLang="en-US" dirty="0" smtClean="0">
                <a:sym typeface="Wingdings" panose="05000000000000000000" pitchFamily="2" charset="2"/>
              </a:rPr>
              <a:t>	 </a:t>
            </a:r>
            <a:r>
              <a:rPr lang="en-US" altLang="en-US" b="1" dirty="0" smtClean="0">
                <a:sym typeface="Wingdings" panose="05000000000000000000" pitchFamily="2" charset="2"/>
              </a:rPr>
              <a:t>So, Selection sort is O(n</a:t>
            </a:r>
            <a:r>
              <a:rPr lang="en-US" altLang="en-US" b="1" baseline="30000" dirty="0" smtClean="0">
                <a:sym typeface="Wingdings" panose="05000000000000000000" pitchFamily="2" charset="2"/>
              </a:rPr>
              <a:t>2</a:t>
            </a:r>
            <a:r>
              <a:rPr lang="en-US" altLang="en-US" b="1" dirty="0" smtClean="0">
                <a:sym typeface="Wingdings" panose="05000000000000000000" pitchFamily="2" charset="2"/>
              </a:rPr>
              <a:t>)</a:t>
            </a:r>
          </a:p>
          <a:p>
            <a:pPr eaLnBrk="1" hangingPunct="1">
              <a:buFontTx/>
              <a:buNone/>
            </a:pP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49</a:t>
            </a:fld>
            <a:endParaRPr lang="en-US"/>
          </a:p>
        </p:txBody>
      </p:sp>
    </p:spTree>
    <p:extLst>
      <p:ext uri="{BB962C8B-B14F-4D97-AF65-F5344CB8AC3E}">
        <p14:creationId xmlns:p14="http://schemas.microsoft.com/office/powerpoint/2010/main" val="3512544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sym typeface="Wingdings" panose="05000000000000000000" pitchFamily="2" charset="2"/>
              </a:rPr>
              <a:t>In </a:t>
            </a:r>
            <a:r>
              <a:rPr lang="en-US" altLang="en-US" dirty="0" err="1" smtClean="0">
                <a:sym typeface="Wingdings" panose="05000000000000000000" pitchFamily="2" charset="2"/>
              </a:rPr>
              <a:t>selectionSort</a:t>
            </a:r>
            <a:r>
              <a:rPr lang="en-US" altLang="en-US" dirty="0" smtClean="0">
                <a:sym typeface="Wingdings" panose="05000000000000000000" pitchFamily="2" charset="2"/>
              </a:rPr>
              <a:t> function, the outer for loop executes n-1 times.</a:t>
            </a:r>
          </a:p>
          <a:p>
            <a:pPr eaLnBrk="1" hangingPunct="1"/>
            <a:r>
              <a:rPr lang="en-US" altLang="en-US" dirty="0" smtClean="0">
                <a:sym typeface="Wingdings" panose="05000000000000000000" pitchFamily="2" charset="2"/>
              </a:rPr>
              <a:t>We invoke swap function once at each iteration. </a:t>
            </a:r>
          </a:p>
          <a:p>
            <a:pPr eaLnBrk="1" hangingPunct="1">
              <a:buFontTx/>
              <a:buNone/>
            </a:pPr>
            <a:r>
              <a:rPr lang="en-US" altLang="en-US" dirty="0" smtClean="0">
                <a:sym typeface="Wingdings" panose="05000000000000000000" pitchFamily="2" charset="2"/>
              </a:rPr>
              <a:t>	  Total Swaps: n-1  </a:t>
            </a:r>
          </a:p>
          <a:p>
            <a:pPr eaLnBrk="1" hangingPunct="1">
              <a:buFontTx/>
              <a:buNone/>
            </a:pPr>
            <a:r>
              <a:rPr lang="en-US" altLang="en-US" dirty="0" smtClean="0">
                <a:sym typeface="Wingdings" panose="05000000000000000000" pitchFamily="2" charset="2"/>
              </a:rPr>
              <a:t>	  Total Moves: 3*(n-1)</a:t>
            </a:r>
          </a:p>
          <a:p>
            <a:pPr eaLnBrk="1" hangingPunct="1"/>
            <a:r>
              <a:rPr lang="en-US" altLang="en-US" dirty="0" smtClean="0">
                <a:sym typeface="Wingdings" panose="05000000000000000000" pitchFamily="2" charset="2"/>
              </a:rPr>
              <a:t>The inner for loop executes the size of the unsorted part minus 1 (from 1 to n-1), and in each iteration we make one key comparison.</a:t>
            </a:r>
          </a:p>
          <a:p>
            <a:pPr eaLnBrk="1" hangingPunct="1">
              <a:buFontTx/>
              <a:buNone/>
            </a:pPr>
            <a:r>
              <a:rPr lang="en-US" altLang="en-US" dirty="0" smtClean="0">
                <a:sym typeface="Wingdings" panose="05000000000000000000" pitchFamily="2" charset="2"/>
              </a:rPr>
              <a:t>	 # of key comparisons = 1+2+...+n-1 = n*(n-1)/2</a:t>
            </a:r>
          </a:p>
          <a:p>
            <a:pPr eaLnBrk="1" hangingPunct="1">
              <a:buFontTx/>
              <a:buNone/>
            </a:pPr>
            <a:r>
              <a:rPr lang="en-US" altLang="en-US" dirty="0" smtClean="0">
                <a:sym typeface="Wingdings" panose="05000000000000000000" pitchFamily="2" charset="2"/>
              </a:rPr>
              <a:t>	 </a:t>
            </a:r>
            <a:r>
              <a:rPr lang="en-US" altLang="en-US" b="1" dirty="0" smtClean="0">
                <a:sym typeface="Wingdings" panose="05000000000000000000" pitchFamily="2" charset="2"/>
              </a:rPr>
              <a:t>So, Selection sort is O(n</a:t>
            </a:r>
            <a:r>
              <a:rPr lang="en-US" altLang="en-US" b="1" baseline="30000" dirty="0" smtClean="0">
                <a:sym typeface="Wingdings" panose="05000000000000000000" pitchFamily="2" charset="2"/>
              </a:rPr>
              <a:t>2</a:t>
            </a:r>
            <a:r>
              <a:rPr lang="en-US" altLang="en-US" b="1" dirty="0" smtClean="0">
                <a:sym typeface="Wingdings" panose="05000000000000000000" pitchFamily="2" charset="2"/>
              </a:rPr>
              <a:t>)</a:t>
            </a:r>
          </a:p>
          <a:p>
            <a:pPr eaLnBrk="1" hangingPunct="1">
              <a:buFontTx/>
              <a:buNone/>
            </a:pP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50</a:t>
            </a:fld>
            <a:endParaRPr lang="en-US"/>
          </a:p>
        </p:txBody>
      </p:sp>
    </p:spTree>
    <p:extLst>
      <p:ext uri="{BB962C8B-B14F-4D97-AF65-F5344CB8AC3E}">
        <p14:creationId xmlns:p14="http://schemas.microsoft.com/office/powerpoint/2010/main" val="572642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tabLst>
                <a:tab pos="854075" algn="l"/>
              </a:tabLst>
            </a:pPr>
            <a:r>
              <a:rPr lang="en-US" sz="1200" dirty="0" smtClean="0"/>
              <a:t>Best: </a:t>
            </a:r>
            <a:r>
              <a:rPr lang="en-US" sz="1200" dirty="0" smtClean="0">
                <a:solidFill>
                  <a:schemeClr val="accent2"/>
                </a:solidFill>
              </a:rPr>
              <a:t>O(n</a:t>
            </a:r>
            <a:r>
              <a:rPr lang="en-US" sz="1200" baseline="30000" dirty="0" smtClean="0">
                <a:solidFill>
                  <a:schemeClr val="accent2"/>
                </a:solidFill>
              </a:rPr>
              <a:t>2</a:t>
            </a:r>
            <a:r>
              <a:rPr lang="en-US" sz="1200" dirty="0" smtClean="0">
                <a:solidFill>
                  <a:schemeClr val="accent2"/>
                </a:solidFill>
              </a:rPr>
              <a:t>)     </a:t>
            </a:r>
            <a:r>
              <a:rPr lang="en-US" sz="1200" dirty="0" smtClean="0"/>
              <a:t>Worst: </a:t>
            </a:r>
            <a:r>
              <a:rPr lang="en-US" sz="1200" dirty="0" smtClean="0">
                <a:solidFill>
                  <a:schemeClr val="accent2"/>
                </a:solidFill>
              </a:rPr>
              <a:t>O(n</a:t>
            </a:r>
            <a:r>
              <a:rPr lang="en-US" sz="1200" baseline="30000" dirty="0" smtClean="0">
                <a:solidFill>
                  <a:schemeClr val="accent2"/>
                </a:solidFill>
              </a:rPr>
              <a:t>2</a:t>
            </a:r>
            <a:r>
              <a:rPr lang="en-US" sz="1200" dirty="0" smtClean="0">
                <a:solidFill>
                  <a:schemeClr val="accent2"/>
                </a:solidFill>
              </a:rPr>
              <a:t>)     </a:t>
            </a:r>
            <a:r>
              <a:rPr lang="en-US" sz="1200" dirty="0" smtClean="0"/>
              <a:t>Average: </a:t>
            </a:r>
            <a:r>
              <a:rPr lang="en-US" sz="1200" dirty="0" smtClean="0">
                <a:solidFill>
                  <a:schemeClr val="accent2"/>
                </a:solidFill>
              </a:rPr>
              <a:t>O(n</a:t>
            </a:r>
            <a:r>
              <a:rPr lang="en-US" sz="1200" baseline="30000" dirty="0" smtClean="0">
                <a:solidFill>
                  <a:schemeClr val="accent2"/>
                </a:solidFill>
              </a:rPr>
              <a:t>2</a:t>
            </a:r>
            <a:r>
              <a:rPr lang="en-US" sz="1200" dirty="0" smtClean="0">
                <a:solidFill>
                  <a:schemeClr val="accent2"/>
                </a:solidFill>
              </a:rPr>
              <a:t>)	</a:t>
            </a:r>
          </a:p>
          <a:p>
            <a:pPr marL="0" indent="0">
              <a:buNone/>
              <a:tabLst>
                <a:tab pos="854075" algn="l"/>
              </a:tabLst>
            </a:pPr>
            <a:r>
              <a:rPr lang="en-US" sz="1200" dirty="0" smtClean="0">
                <a:solidFill>
                  <a:schemeClr val="accent2"/>
                </a:solidFill>
              </a:rPr>
              <a:t>	</a:t>
            </a:r>
            <a:r>
              <a:rPr lang="en-US" sz="1200" dirty="0" smtClean="0"/>
              <a:t>Recurrence Relation: </a:t>
            </a:r>
            <a:r>
              <a:rPr lang="en-US" sz="1200" dirty="0" smtClean="0">
                <a:solidFill>
                  <a:schemeClr val="accent2"/>
                </a:solidFill>
              </a:rPr>
              <a:t>T(n) = n + T(N-1), T(1) = 1</a:t>
            </a:r>
          </a:p>
          <a:p>
            <a:pPr marL="0" indent="0">
              <a:buNone/>
              <a:tabLst>
                <a:tab pos="854075" algn="l"/>
              </a:tabLst>
            </a:pPr>
            <a:r>
              <a:rPr lang="en-US" sz="1200" dirty="0" smtClean="0">
                <a:solidFill>
                  <a:schemeClr val="accent2"/>
                </a:solidFill>
              </a:rPr>
              <a:t>	Stable and In-Place</a:t>
            </a: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51</a:t>
            </a:fld>
            <a:endParaRPr lang="en-US"/>
          </a:p>
        </p:txBody>
      </p:sp>
    </p:spTree>
    <p:extLst>
      <p:ext uri="{BB962C8B-B14F-4D97-AF65-F5344CB8AC3E}">
        <p14:creationId xmlns:p14="http://schemas.microsoft.com/office/powerpoint/2010/main" val="2767166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52</a:t>
            </a:fld>
            <a:endParaRPr lang="en-US"/>
          </a:p>
        </p:txBody>
      </p:sp>
    </p:spTree>
    <p:extLst>
      <p:ext uri="{BB962C8B-B14F-4D97-AF65-F5344CB8AC3E}">
        <p14:creationId xmlns:p14="http://schemas.microsoft.com/office/powerpoint/2010/main" val="2117562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a:t>
            </a:r>
            <a:r>
              <a:rPr lang="en-US" baseline="0" dirty="0" smtClean="0"/>
              <a:t> moves: 3*(1+2+…+(n-1)) </a:t>
            </a:r>
            <a:r>
              <a:rPr lang="en-US" baseline="0" dirty="0" smtClean="0">
                <a:sym typeface="Wingdings" panose="05000000000000000000" pitchFamily="2" charset="2"/>
              </a:rPr>
              <a:t> 3 because of each swap requires 3 moves</a:t>
            </a: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79</a:t>
            </a:fld>
            <a:endParaRPr lang="en-US"/>
          </a:p>
        </p:txBody>
      </p:sp>
    </p:spTree>
    <p:extLst>
      <p:ext uri="{BB962C8B-B14F-4D97-AF65-F5344CB8AC3E}">
        <p14:creationId xmlns:p14="http://schemas.microsoft.com/office/powerpoint/2010/main" val="2503218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80</a:t>
            </a:fld>
            <a:endParaRPr lang="en-US"/>
          </a:p>
        </p:txBody>
      </p:sp>
    </p:spTree>
    <p:extLst>
      <p:ext uri="{BB962C8B-B14F-4D97-AF65-F5344CB8AC3E}">
        <p14:creationId xmlns:p14="http://schemas.microsoft.com/office/powerpoint/2010/main" val="1322398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81</a:t>
            </a:fld>
            <a:endParaRPr lang="en-US"/>
          </a:p>
        </p:txBody>
      </p:sp>
    </p:spTree>
    <p:extLst>
      <p:ext uri="{BB962C8B-B14F-4D97-AF65-F5344CB8AC3E}">
        <p14:creationId xmlns:p14="http://schemas.microsoft.com/office/powerpoint/2010/main" val="3872722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spcBef>
                <a:spcPts val="600"/>
              </a:spcBef>
            </a:pPr>
            <a:r>
              <a:rPr lang="en-US" altLang="he-IL" dirty="0" smtClean="0"/>
              <a:t>Ta </a:t>
            </a:r>
            <a:r>
              <a:rPr lang="en-US" altLang="he-IL" dirty="0" err="1" smtClean="0"/>
              <a:t>có</a:t>
            </a:r>
            <a:r>
              <a:rPr lang="en-US" altLang="he-IL" dirty="0" smtClean="0"/>
              <a:t> </a:t>
            </a:r>
            <a:r>
              <a:rPr lang="en-US" altLang="he-IL" dirty="0" err="1" smtClean="0"/>
              <a:t>thể</a:t>
            </a:r>
            <a:r>
              <a:rPr lang="en-US" altLang="he-IL" dirty="0" smtClean="0"/>
              <a:t> </a:t>
            </a:r>
            <a:r>
              <a:rPr lang="en-US" altLang="he-IL" dirty="0" err="1" smtClean="0"/>
              <a:t>làm</a:t>
            </a:r>
            <a:r>
              <a:rPr lang="en-US" altLang="he-IL" dirty="0" smtClean="0"/>
              <a:t> </a:t>
            </a:r>
            <a:r>
              <a:rPr lang="en-US" altLang="he-IL" dirty="0" err="1" smtClean="0"/>
              <a:t>tốt</a:t>
            </a:r>
            <a:r>
              <a:rPr lang="en-US" altLang="he-IL" dirty="0" smtClean="0"/>
              <a:t> </a:t>
            </a:r>
            <a:r>
              <a:rPr lang="en-US" altLang="he-IL" dirty="0" err="1" smtClean="0"/>
              <a:t>hơn</a:t>
            </a:r>
            <a:r>
              <a:rPr lang="en-US" altLang="he-IL" dirty="0" smtClean="0"/>
              <a:t> </a:t>
            </a:r>
            <a:r>
              <a:rPr lang="en-US" altLang="he-IL" dirty="0" err="1" smtClean="0"/>
              <a:t>sắp</a:t>
            </a:r>
            <a:r>
              <a:rPr lang="en-US" altLang="he-IL" dirty="0" smtClean="0"/>
              <a:t> </a:t>
            </a:r>
            <a:r>
              <a:rPr lang="en-US" altLang="he-IL" dirty="0" err="1" smtClean="0"/>
              <a:t>xếp</a:t>
            </a:r>
            <a:r>
              <a:rPr lang="en-US" altLang="he-IL" dirty="0" smtClean="0"/>
              <a:t> </a:t>
            </a:r>
            <a:r>
              <a:rPr lang="en-US" altLang="he-IL" dirty="0" err="1" smtClean="0"/>
              <a:t>chỉ</a:t>
            </a:r>
            <a:r>
              <a:rPr lang="en-US" altLang="he-IL" dirty="0" smtClean="0"/>
              <a:t> </a:t>
            </a:r>
            <a:r>
              <a:rPr lang="en-US" altLang="he-IL" dirty="0" err="1" smtClean="0"/>
              <a:t>sử</a:t>
            </a:r>
            <a:r>
              <a:rPr lang="en-US" altLang="he-IL" dirty="0" smtClean="0"/>
              <a:t> </a:t>
            </a:r>
            <a:r>
              <a:rPr lang="en-US" altLang="he-IL" dirty="0" err="1" smtClean="0"/>
              <a:t>dụng</a:t>
            </a:r>
            <a:r>
              <a:rPr lang="en-US" altLang="he-IL" dirty="0" smtClean="0"/>
              <a:t> </a:t>
            </a:r>
            <a:r>
              <a:rPr lang="en-US" altLang="he-IL" dirty="0" err="1" smtClean="0"/>
              <a:t>phép</a:t>
            </a:r>
            <a:r>
              <a:rPr lang="en-US" altLang="he-IL" dirty="0" smtClean="0"/>
              <a:t> so </a:t>
            </a:r>
            <a:r>
              <a:rPr lang="en-US" altLang="he-IL" dirty="0" err="1" smtClean="0"/>
              <a:t>sánh</a:t>
            </a:r>
            <a:r>
              <a:rPr lang="en-US" altLang="he-IL" dirty="0" smtClean="0"/>
              <a:t>?</a:t>
            </a:r>
          </a:p>
          <a:p>
            <a:pPr algn="just">
              <a:lnSpc>
                <a:spcPct val="90000"/>
              </a:lnSpc>
              <a:spcBef>
                <a:spcPts val="600"/>
              </a:spcBef>
            </a:pPr>
            <a:r>
              <a:rPr lang="en-US" dirty="0" err="1" smtClean="0"/>
              <a:t>Với</a:t>
            </a:r>
            <a:r>
              <a:rPr lang="en-US" dirty="0" smtClean="0"/>
              <a:t> </a:t>
            </a:r>
            <a:r>
              <a:rPr lang="en-US" dirty="0" err="1" smtClean="0"/>
              <a:t>những</a:t>
            </a:r>
            <a:r>
              <a:rPr lang="en-US" dirty="0" smtClean="0"/>
              <a:t> </a:t>
            </a:r>
            <a:r>
              <a:rPr lang="en-US" dirty="0" err="1" smtClean="0"/>
              <a:t>thông</a:t>
            </a:r>
            <a:r>
              <a:rPr lang="en-US" dirty="0" smtClean="0"/>
              <a:t> tin </a:t>
            </a:r>
            <a:r>
              <a:rPr lang="en-US" dirty="0" err="1" smtClean="0"/>
              <a:t>bổ</a:t>
            </a:r>
            <a:r>
              <a:rPr lang="en-US" dirty="0" smtClean="0"/>
              <a:t> sung (hay </a:t>
            </a:r>
            <a:r>
              <a:rPr lang="en-US" dirty="0" err="1" smtClean="0"/>
              <a:t>là</a:t>
            </a:r>
            <a:r>
              <a:rPr lang="en-US" dirty="0" smtClean="0"/>
              <a:t> </a:t>
            </a:r>
            <a:r>
              <a:rPr lang="en-US" dirty="0" err="1" smtClean="0"/>
              <a:t>giả</a:t>
            </a:r>
            <a:r>
              <a:rPr lang="en-US" dirty="0" smtClean="0"/>
              <a:t> </a:t>
            </a:r>
            <a:r>
              <a:rPr lang="en-US" dirty="0" err="1" smtClean="0"/>
              <a:t>thiết</a:t>
            </a:r>
            <a:r>
              <a:rPr lang="en-US" dirty="0" smtClean="0"/>
              <a:t>) </a:t>
            </a:r>
            <a:r>
              <a:rPr lang="en-US" dirty="0" err="1" smtClean="0"/>
              <a:t>về</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chúng</a:t>
            </a:r>
            <a:r>
              <a:rPr lang="en-US" dirty="0" smtClean="0"/>
              <a:t> ta </a:t>
            </a:r>
            <a:r>
              <a:rPr lang="en-US" dirty="0" err="1" smtClean="0"/>
              <a:t>có</a:t>
            </a:r>
            <a:r>
              <a:rPr lang="en-US" dirty="0" smtClean="0"/>
              <a:t> </a:t>
            </a:r>
            <a:r>
              <a:rPr lang="en-US" dirty="0" err="1" smtClean="0"/>
              <a:t>thể</a:t>
            </a:r>
            <a:r>
              <a:rPr lang="en-US" dirty="0" smtClean="0"/>
              <a:t> </a:t>
            </a:r>
            <a:r>
              <a:rPr lang="en-US" dirty="0" err="1" smtClean="0"/>
              <a:t>làm</a:t>
            </a:r>
            <a:r>
              <a:rPr lang="en-US" dirty="0" smtClean="0"/>
              <a:t> </a:t>
            </a:r>
            <a:r>
              <a:rPr lang="en-US" dirty="0" err="1" smtClean="0"/>
              <a:t>tốt</a:t>
            </a:r>
            <a:r>
              <a:rPr lang="en-US" dirty="0" smtClean="0"/>
              <a:t> </a:t>
            </a:r>
            <a:r>
              <a:rPr lang="en-US" dirty="0" err="1" smtClean="0"/>
              <a:t>hơn</a:t>
            </a:r>
            <a:r>
              <a:rPr lang="en-US" dirty="0" smtClean="0"/>
              <a:t> </a:t>
            </a:r>
            <a:r>
              <a:rPr lang="en-US" dirty="0" err="1" smtClean="0"/>
              <a:t>sắp</a:t>
            </a:r>
            <a:r>
              <a:rPr lang="en-US" dirty="0" smtClean="0"/>
              <a:t> </a:t>
            </a:r>
            <a:r>
              <a:rPr lang="en-US" dirty="0" err="1" smtClean="0"/>
              <a:t>xếp</a:t>
            </a:r>
            <a:r>
              <a:rPr lang="en-US" dirty="0" smtClean="0"/>
              <a:t> </a:t>
            </a:r>
            <a:r>
              <a:rPr lang="en-US" dirty="0" err="1" smtClean="0"/>
              <a:t>chỉ</a:t>
            </a:r>
            <a:r>
              <a:rPr lang="en-US" dirty="0" smtClean="0"/>
              <a:t> </a:t>
            </a:r>
            <a:r>
              <a:rPr lang="en-US" dirty="0" err="1" smtClean="0"/>
              <a:t>dựa</a:t>
            </a:r>
            <a:r>
              <a:rPr lang="en-US" dirty="0" smtClean="0"/>
              <a:t> </a:t>
            </a:r>
            <a:r>
              <a:rPr lang="en-US" dirty="0" err="1" smtClean="0"/>
              <a:t>vào</a:t>
            </a:r>
            <a:r>
              <a:rPr lang="en-US" dirty="0" smtClean="0"/>
              <a:t> </a:t>
            </a:r>
            <a:r>
              <a:rPr lang="en-US" dirty="0" err="1" smtClean="0"/>
              <a:t>phép</a:t>
            </a:r>
            <a:r>
              <a:rPr lang="en-US" dirty="0" smtClean="0"/>
              <a:t> so </a:t>
            </a:r>
            <a:r>
              <a:rPr lang="en-US" dirty="0" err="1" smtClean="0"/>
              <a:t>sánh</a:t>
            </a:r>
            <a:r>
              <a:rPr lang="en-US" dirty="0" smtClean="0"/>
              <a:t>.  </a:t>
            </a:r>
          </a:p>
          <a:p>
            <a:pPr algn="just">
              <a:lnSpc>
                <a:spcPct val="90000"/>
              </a:lnSpc>
              <a:spcBef>
                <a:spcPts val="600"/>
              </a:spcBef>
            </a:pPr>
            <a:r>
              <a:rPr lang="en-US" dirty="0" err="1" smtClean="0"/>
              <a:t>Thông</a:t>
            </a:r>
            <a:r>
              <a:rPr lang="en-US" dirty="0" smtClean="0"/>
              <a:t> tin </a:t>
            </a:r>
            <a:r>
              <a:rPr lang="en-US" dirty="0" err="1" smtClean="0"/>
              <a:t>bổ</a:t>
            </a:r>
            <a:r>
              <a:rPr lang="en-US" dirty="0" smtClean="0"/>
              <a:t> sung/</a:t>
            </a:r>
            <a:r>
              <a:rPr lang="en-US" dirty="0" err="1" smtClean="0"/>
              <a:t>Giả</a:t>
            </a:r>
            <a:r>
              <a:rPr lang="en-US" dirty="0" smtClean="0"/>
              <a:t> </a:t>
            </a:r>
            <a:r>
              <a:rPr lang="en-US" dirty="0" err="1" smtClean="0"/>
              <a:t>thiết</a:t>
            </a:r>
            <a:r>
              <a:rPr lang="en-US" dirty="0" smtClean="0"/>
              <a:t>: </a:t>
            </a:r>
          </a:p>
          <a:p>
            <a:pPr lvl="1" algn="just">
              <a:lnSpc>
                <a:spcPct val="90000"/>
              </a:lnSpc>
              <a:spcBef>
                <a:spcPts val="600"/>
              </a:spcBef>
            </a:pPr>
            <a:r>
              <a:rPr lang="en-US" dirty="0" err="1" smtClean="0"/>
              <a:t>Các</a:t>
            </a:r>
            <a:r>
              <a:rPr lang="en-US" dirty="0" smtClean="0"/>
              <a:t> </a:t>
            </a:r>
            <a:r>
              <a:rPr lang="en-US" dirty="0" err="1" smtClean="0"/>
              <a:t>số</a:t>
            </a:r>
            <a:r>
              <a:rPr lang="en-US" dirty="0" smtClean="0"/>
              <a:t> </a:t>
            </a:r>
            <a:r>
              <a:rPr lang="en-US" dirty="0" err="1" smtClean="0"/>
              <a:t>nguyên</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khoảng</a:t>
            </a:r>
            <a:r>
              <a:rPr lang="en-US" dirty="0" smtClean="0"/>
              <a:t> [0..</a:t>
            </a:r>
            <a:r>
              <a:rPr lang="en-US" i="1" dirty="0" smtClean="0"/>
              <a:t>k</a:t>
            </a:r>
            <a:r>
              <a:rPr lang="en-US" dirty="0" smtClean="0"/>
              <a:t>] </a:t>
            </a:r>
            <a:r>
              <a:rPr lang="en-US" dirty="0" err="1" smtClean="0"/>
              <a:t>trong</a:t>
            </a:r>
            <a:r>
              <a:rPr lang="en-US" dirty="0" smtClean="0"/>
              <a:t> </a:t>
            </a:r>
            <a:r>
              <a:rPr lang="en-US" dirty="0" err="1" smtClean="0"/>
              <a:t>đó</a:t>
            </a:r>
            <a:r>
              <a:rPr lang="en-US" dirty="0" smtClean="0"/>
              <a:t> </a:t>
            </a:r>
            <a:r>
              <a:rPr lang="en-US" i="1" dirty="0" smtClean="0"/>
              <a:t>k</a:t>
            </a:r>
            <a:r>
              <a:rPr lang="en-US" dirty="0" smtClean="0"/>
              <a:t> = </a:t>
            </a:r>
            <a:r>
              <a:rPr lang="en-US" i="1" dirty="0" smtClean="0"/>
              <a:t>O</a:t>
            </a:r>
            <a:r>
              <a:rPr lang="en-US" dirty="0" smtClean="0"/>
              <a:t>(</a:t>
            </a:r>
            <a:r>
              <a:rPr lang="en-US" i="1" dirty="0" smtClean="0"/>
              <a:t>n</a:t>
            </a:r>
            <a:r>
              <a:rPr lang="en-US" dirty="0" smtClean="0"/>
              <a:t>).</a:t>
            </a:r>
          </a:p>
          <a:p>
            <a:pPr lvl="1" algn="just">
              <a:lnSpc>
                <a:spcPct val="90000"/>
              </a:lnSpc>
              <a:spcBef>
                <a:spcPts val="600"/>
              </a:spcBef>
            </a:pPr>
            <a:r>
              <a:rPr lang="en-US" dirty="0" err="1" smtClean="0"/>
              <a:t>Các</a:t>
            </a:r>
            <a:r>
              <a:rPr lang="en-US" dirty="0" smtClean="0"/>
              <a:t> </a:t>
            </a:r>
            <a:r>
              <a:rPr lang="en-US" dirty="0" err="1" smtClean="0"/>
              <a:t>số</a:t>
            </a:r>
            <a:r>
              <a:rPr lang="en-US" dirty="0" smtClean="0"/>
              <a:t> </a:t>
            </a:r>
            <a:r>
              <a:rPr lang="en-US" dirty="0" err="1" smtClean="0"/>
              <a:t>thực</a:t>
            </a:r>
            <a:r>
              <a:rPr lang="en-US" dirty="0" smtClean="0"/>
              <a:t> </a:t>
            </a:r>
            <a:r>
              <a:rPr lang="en-US" dirty="0" err="1" smtClean="0"/>
              <a:t>phân</a:t>
            </a:r>
            <a:r>
              <a:rPr lang="en-US" dirty="0" smtClean="0"/>
              <a:t> </a:t>
            </a:r>
            <a:r>
              <a:rPr lang="en-US" dirty="0" err="1" smtClean="0"/>
              <a:t>bố</a:t>
            </a:r>
            <a:r>
              <a:rPr lang="en-US" dirty="0" smtClean="0"/>
              <a:t> </a:t>
            </a:r>
            <a:r>
              <a:rPr lang="en-US" dirty="0" err="1" smtClean="0"/>
              <a:t>đều</a:t>
            </a:r>
            <a:r>
              <a:rPr lang="en-US" dirty="0" smtClean="0"/>
              <a:t> </a:t>
            </a:r>
            <a:r>
              <a:rPr lang="en-US" dirty="0" err="1" smtClean="0"/>
              <a:t>trong</a:t>
            </a:r>
            <a:r>
              <a:rPr lang="en-US" dirty="0" smtClean="0"/>
              <a:t> </a:t>
            </a:r>
            <a:r>
              <a:rPr lang="en-US" dirty="0" err="1" smtClean="0"/>
              <a:t>khoảng</a:t>
            </a:r>
            <a:r>
              <a:rPr lang="en-US" dirty="0" smtClean="0"/>
              <a:t> [0,1)</a:t>
            </a:r>
            <a:endParaRPr lang="en-US" u="sng" dirty="0" smtClean="0"/>
          </a:p>
          <a:p>
            <a:pPr algn="just">
              <a:lnSpc>
                <a:spcPct val="90000"/>
              </a:lnSpc>
              <a:spcBef>
                <a:spcPts val="600"/>
              </a:spcBef>
            </a:pPr>
            <a:r>
              <a:rPr lang="en-US" b="1" dirty="0" smtClean="0"/>
              <a:t>Ta </a:t>
            </a:r>
            <a:r>
              <a:rPr lang="en-US" b="1" dirty="0" err="1" smtClean="0"/>
              <a:t>trình</a:t>
            </a:r>
            <a:r>
              <a:rPr lang="en-US" b="1" dirty="0" smtClean="0"/>
              <a:t> </a:t>
            </a:r>
            <a:r>
              <a:rPr lang="en-US" b="1" dirty="0" err="1" smtClean="0"/>
              <a:t>bày</a:t>
            </a:r>
            <a:r>
              <a:rPr lang="en-US" b="1" dirty="0" smtClean="0"/>
              <a:t> </a:t>
            </a:r>
            <a:r>
              <a:rPr lang="en-US" b="1" dirty="0" err="1" smtClean="0"/>
              <a:t>ba</a:t>
            </a:r>
            <a:r>
              <a:rPr lang="en-US" b="1" dirty="0" smtClean="0"/>
              <a:t> </a:t>
            </a:r>
            <a:r>
              <a:rPr lang="en-US" b="1" dirty="0" err="1" smtClean="0"/>
              <a:t>thuật</a:t>
            </a:r>
            <a:r>
              <a:rPr lang="en-US" b="1" dirty="0" smtClean="0"/>
              <a:t> </a:t>
            </a:r>
            <a:r>
              <a:rPr lang="en-US" b="1" dirty="0" err="1" smtClean="0"/>
              <a:t>toán</a:t>
            </a:r>
            <a:r>
              <a:rPr lang="en-US" b="1" dirty="0" smtClean="0"/>
              <a:t> </a:t>
            </a:r>
            <a:r>
              <a:rPr lang="en-US" b="1" dirty="0" err="1" smtClean="0"/>
              <a:t>có</a:t>
            </a:r>
            <a:r>
              <a:rPr lang="en-US" altLang="he-IL" b="1" dirty="0" smtClean="0"/>
              <a:t> </a:t>
            </a:r>
            <a:r>
              <a:rPr lang="en-US" altLang="he-IL" b="1" dirty="0" err="1" smtClean="0"/>
              <a:t>thời</a:t>
            </a:r>
            <a:r>
              <a:rPr lang="en-US" altLang="he-IL" b="1" dirty="0" smtClean="0"/>
              <a:t> </a:t>
            </a:r>
            <a:r>
              <a:rPr lang="en-US" altLang="he-IL" b="1" dirty="0" err="1" smtClean="0"/>
              <a:t>gian</a:t>
            </a:r>
            <a:r>
              <a:rPr lang="en-US" altLang="he-IL" b="1" dirty="0" smtClean="0"/>
              <a:t> </a:t>
            </a:r>
            <a:r>
              <a:rPr lang="en-US" altLang="he-IL" b="1" dirty="0" err="1" smtClean="0"/>
              <a:t>tuyến</a:t>
            </a:r>
            <a:r>
              <a:rPr lang="en-US" altLang="he-IL" b="1" dirty="0" smtClean="0"/>
              <a:t> </a:t>
            </a:r>
            <a:r>
              <a:rPr lang="en-US" altLang="he-IL" b="1" dirty="0" err="1" smtClean="0"/>
              <a:t>tính</a:t>
            </a:r>
            <a:r>
              <a:rPr lang="en-US" altLang="he-IL" b="1" dirty="0" smtClean="0"/>
              <a:t>:</a:t>
            </a:r>
          </a:p>
          <a:p>
            <a:pPr lvl="1" algn="just">
              <a:spcBef>
                <a:spcPts val="600"/>
              </a:spcBef>
            </a:pPr>
            <a:r>
              <a:rPr lang="en-US" altLang="he-IL" dirty="0" err="1" smtClean="0"/>
              <a:t>Sắp</a:t>
            </a:r>
            <a:r>
              <a:rPr lang="en-US" altLang="he-IL" dirty="0" smtClean="0"/>
              <a:t> </a:t>
            </a:r>
            <a:r>
              <a:rPr lang="en-US" altLang="he-IL" dirty="0" err="1" smtClean="0"/>
              <a:t>xếp</a:t>
            </a:r>
            <a:r>
              <a:rPr lang="en-US" altLang="he-IL" dirty="0" smtClean="0"/>
              <a:t> </a:t>
            </a:r>
            <a:r>
              <a:rPr lang="en-US" altLang="he-IL" dirty="0" err="1" smtClean="0"/>
              <a:t>đếm</a:t>
            </a:r>
            <a:r>
              <a:rPr lang="en-US" altLang="he-IL" dirty="0" smtClean="0"/>
              <a:t> (Counting-Sort)</a:t>
            </a:r>
          </a:p>
          <a:p>
            <a:pPr lvl="1" algn="just">
              <a:spcBef>
                <a:spcPts val="600"/>
              </a:spcBef>
            </a:pPr>
            <a:r>
              <a:rPr lang="en-US" altLang="he-IL" dirty="0" err="1" smtClean="0"/>
              <a:t>Sắp</a:t>
            </a:r>
            <a:r>
              <a:rPr lang="en-US" altLang="he-IL" dirty="0" smtClean="0"/>
              <a:t> </a:t>
            </a:r>
            <a:r>
              <a:rPr lang="en-US" altLang="he-IL" dirty="0" err="1" smtClean="0"/>
              <a:t>xếp</a:t>
            </a:r>
            <a:r>
              <a:rPr lang="en-US" altLang="he-IL" dirty="0" smtClean="0"/>
              <a:t> </a:t>
            </a:r>
            <a:r>
              <a:rPr lang="en-US" altLang="he-IL" dirty="0" err="1" smtClean="0"/>
              <a:t>theo</a:t>
            </a:r>
            <a:r>
              <a:rPr lang="en-US" altLang="he-IL" dirty="0" smtClean="0"/>
              <a:t> </a:t>
            </a:r>
            <a:r>
              <a:rPr lang="en-US" altLang="he-IL" dirty="0" err="1" smtClean="0"/>
              <a:t>cơ</a:t>
            </a:r>
            <a:r>
              <a:rPr lang="en-US" altLang="he-IL" dirty="0" smtClean="0"/>
              <a:t> </a:t>
            </a:r>
            <a:r>
              <a:rPr lang="en-US" altLang="he-IL" dirty="0" err="1" smtClean="0"/>
              <a:t>số</a:t>
            </a:r>
            <a:r>
              <a:rPr lang="en-US" altLang="he-IL" dirty="0" smtClean="0"/>
              <a:t> (Radix-Sort)</a:t>
            </a:r>
          </a:p>
          <a:p>
            <a:pPr lvl="1" algn="just">
              <a:spcBef>
                <a:spcPts val="600"/>
              </a:spcBef>
            </a:pPr>
            <a:r>
              <a:rPr lang="en-US" altLang="he-IL" dirty="0" err="1" smtClean="0"/>
              <a:t>Sắp</a:t>
            </a:r>
            <a:r>
              <a:rPr lang="en-US" altLang="he-IL" dirty="0" smtClean="0"/>
              <a:t> </a:t>
            </a:r>
            <a:r>
              <a:rPr lang="en-US" altLang="he-IL" dirty="0" err="1" smtClean="0"/>
              <a:t>xếp</a:t>
            </a:r>
            <a:r>
              <a:rPr lang="en-US" altLang="he-IL" dirty="0" smtClean="0"/>
              <a:t> </a:t>
            </a:r>
            <a:r>
              <a:rPr lang="en-US" altLang="he-IL" dirty="0" err="1" smtClean="0"/>
              <a:t>đóng</a:t>
            </a:r>
            <a:r>
              <a:rPr lang="en-US" altLang="he-IL" dirty="0" smtClean="0"/>
              <a:t> </a:t>
            </a:r>
            <a:r>
              <a:rPr lang="en-US" altLang="he-IL" dirty="0" err="1" smtClean="0"/>
              <a:t>gói</a:t>
            </a:r>
            <a:r>
              <a:rPr lang="en-US" altLang="he-IL" dirty="0" smtClean="0"/>
              <a:t> (Bucket-sort)</a:t>
            </a:r>
          </a:p>
          <a:p>
            <a:pPr algn="just">
              <a:spcBef>
                <a:spcPts val="600"/>
              </a:spcBef>
            </a:pPr>
            <a:r>
              <a:rPr lang="en-US" dirty="0" err="1" smtClean="0"/>
              <a:t>Để</a:t>
            </a:r>
            <a:r>
              <a:rPr lang="en-US" dirty="0" smtClean="0"/>
              <a:t> </a:t>
            </a:r>
            <a:r>
              <a:rPr lang="en-US" dirty="0" err="1" smtClean="0"/>
              <a:t>đơn</a:t>
            </a:r>
            <a:r>
              <a:rPr lang="en-US" dirty="0" smtClean="0"/>
              <a:t> </a:t>
            </a:r>
            <a:r>
              <a:rPr lang="en-US" dirty="0" err="1" smtClean="0"/>
              <a:t>giản</a:t>
            </a:r>
            <a:r>
              <a:rPr lang="en-US" dirty="0" smtClean="0"/>
              <a:t> </a:t>
            </a:r>
            <a:r>
              <a:rPr lang="en-US" dirty="0" err="1" smtClean="0"/>
              <a:t>cho</a:t>
            </a:r>
            <a:r>
              <a:rPr lang="en-US" dirty="0" smtClean="0"/>
              <a:t> </a:t>
            </a:r>
            <a:r>
              <a:rPr lang="en-US" dirty="0" err="1" smtClean="0"/>
              <a:t>việc</a:t>
            </a:r>
            <a:r>
              <a:rPr lang="en-US" dirty="0" smtClean="0"/>
              <a:t> </a:t>
            </a:r>
            <a:r>
              <a:rPr lang="en-US" dirty="0" err="1" smtClean="0"/>
              <a:t>trình</a:t>
            </a:r>
            <a:r>
              <a:rPr lang="en-US" dirty="0" smtClean="0"/>
              <a:t> </a:t>
            </a:r>
            <a:r>
              <a:rPr lang="en-US" dirty="0" err="1" smtClean="0"/>
              <a:t>bày</a:t>
            </a:r>
            <a:r>
              <a:rPr lang="en-US" dirty="0" smtClean="0"/>
              <a:t>, ta </a:t>
            </a:r>
            <a:r>
              <a:rPr lang="en-US" dirty="0" err="1" smtClean="0"/>
              <a:t>xét</a:t>
            </a:r>
            <a:r>
              <a:rPr lang="en-US" dirty="0" smtClean="0"/>
              <a:t> </a:t>
            </a:r>
            <a:r>
              <a:rPr lang="en-US" dirty="0" err="1" smtClean="0"/>
              <a:t>việc</a:t>
            </a:r>
            <a:r>
              <a:rPr lang="en-US" dirty="0" smtClean="0"/>
              <a:t> </a:t>
            </a:r>
            <a:r>
              <a:rPr lang="en-US" dirty="0" err="1" smtClean="0"/>
              <a:t>sắp</a:t>
            </a:r>
            <a:r>
              <a:rPr lang="en-US" dirty="0" smtClean="0"/>
              <a:t> </a:t>
            </a:r>
            <a:r>
              <a:rPr lang="en-US" dirty="0" err="1" smtClean="0"/>
              <a:t>xếp</a:t>
            </a:r>
            <a:r>
              <a:rPr lang="en-US" dirty="0" smtClean="0"/>
              <a:t> </a:t>
            </a:r>
            <a:r>
              <a:rPr lang="en-US" dirty="0" err="1" smtClean="0"/>
              <a:t>các</a:t>
            </a:r>
            <a:r>
              <a:rPr lang="en-US" dirty="0" smtClean="0"/>
              <a:t> </a:t>
            </a:r>
            <a:r>
              <a:rPr lang="en-US" dirty="0" err="1" smtClean="0"/>
              <a:t>số</a:t>
            </a:r>
            <a:r>
              <a:rPr lang="en-US" dirty="0" smtClean="0"/>
              <a:t> </a:t>
            </a:r>
            <a:r>
              <a:rPr lang="en-US" dirty="0" err="1" smtClean="0"/>
              <a:t>nguyên</a:t>
            </a:r>
            <a:r>
              <a:rPr lang="en-US" dirty="0" smtClean="0"/>
              <a:t> </a:t>
            </a:r>
            <a:r>
              <a:rPr lang="en-US" dirty="0" err="1" smtClean="0"/>
              <a:t>không</a:t>
            </a:r>
            <a:r>
              <a:rPr lang="en-US" dirty="0" smtClean="0"/>
              <a:t> </a:t>
            </a:r>
            <a:r>
              <a:rPr lang="en-US" dirty="0" err="1" smtClean="0"/>
              <a:t>âm</a:t>
            </a:r>
            <a:r>
              <a:rPr lang="en-US" dirty="0" smtClean="0"/>
              <a:t>.</a:t>
            </a:r>
          </a:p>
          <a:p>
            <a:endParaRPr lang="fr-FR" dirty="0" smtClean="0"/>
          </a:p>
        </p:txBody>
      </p:sp>
    </p:spTree>
    <p:extLst>
      <p:ext uri="{BB962C8B-B14F-4D97-AF65-F5344CB8AC3E}">
        <p14:creationId xmlns:p14="http://schemas.microsoft.com/office/powerpoint/2010/main" val="31776264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92</a:t>
            </a:fld>
            <a:endParaRPr lang="en-US"/>
          </a:p>
        </p:txBody>
      </p:sp>
    </p:spTree>
    <p:extLst>
      <p:ext uri="{BB962C8B-B14F-4D97-AF65-F5344CB8AC3E}">
        <p14:creationId xmlns:p14="http://schemas.microsoft.com/office/powerpoint/2010/main" val="2135894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altLang="en-US" b="1" dirty="0" smtClean="0"/>
              <a:t>Combine</a:t>
            </a:r>
          </a:p>
          <a:p>
            <a:pPr lvl="1">
              <a:lnSpc>
                <a:spcPct val="120000"/>
              </a:lnSpc>
            </a:pPr>
            <a:r>
              <a:rPr lang="en-US" altLang="en-US" dirty="0" smtClean="0"/>
              <a:t>Trivial: the arrays are sorted in place </a:t>
            </a:r>
            <a:endParaRPr lang="en-US" altLang="en-US" dirty="0" smtClean="0">
              <a:sym typeface="Symbol" panose="05050102010706020507" pitchFamily="18" charset="2"/>
            </a:endParaRPr>
          </a:p>
          <a:p>
            <a:pPr lvl="1">
              <a:lnSpc>
                <a:spcPct val="120000"/>
              </a:lnSpc>
            </a:pPr>
            <a:r>
              <a:rPr lang="en-US" altLang="en-US" dirty="0" smtClean="0">
                <a:sym typeface="Symbol" panose="05050102010706020507" pitchFamily="18" charset="2"/>
              </a:rPr>
              <a:t>No additional work is required to combine them</a:t>
            </a:r>
          </a:p>
          <a:p>
            <a:pPr lvl="1">
              <a:lnSpc>
                <a:spcPct val="120000"/>
              </a:lnSpc>
            </a:pPr>
            <a:r>
              <a:rPr lang="en-US" altLang="en-US" dirty="0" smtClean="0">
                <a:sym typeface="Symbol" panose="05050102010706020507" pitchFamily="18" charset="2"/>
              </a:rPr>
              <a:t>The entire array is now sorted</a:t>
            </a: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93</a:t>
            </a:fld>
            <a:endParaRPr lang="en-US"/>
          </a:p>
        </p:txBody>
      </p:sp>
    </p:spTree>
    <p:extLst>
      <p:ext uri="{BB962C8B-B14F-4D97-AF65-F5344CB8AC3E}">
        <p14:creationId xmlns:p14="http://schemas.microsoft.com/office/powerpoint/2010/main" val="22560194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mn-lt"/>
                <a:ea typeface="MS PGothic" panose="020B0600070205080204" pitchFamily="34" charset="-128"/>
                <a:cs typeface="ＭＳ Ｐゴシック" charset="0"/>
              </a:rPr>
              <a:t/>
            </a:r>
            <a:br>
              <a:rPr lang="en-US" sz="1200" b="0" i="0" kern="1200" dirty="0" smtClean="0">
                <a:solidFill>
                  <a:schemeClr val="tx1"/>
                </a:solidFill>
                <a:effectLst/>
                <a:latin typeface="+mn-lt"/>
                <a:ea typeface="MS PGothic" panose="020B0600070205080204" pitchFamily="34" charset="-128"/>
                <a:cs typeface="ＭＳ Ｐゴシック" charset="0"/>
              </a:rPr>
            </a:br>
            <a:r>
              <a:rPr lang="en-US" sz="1200" b="0" i="0" kern="1200" dirty="0" smtClean="0">
                <a:solidFill>
                  <a:schemeClr val="tx1"/>
                </a:solidFill>
                <a:effectLst/>
                <a:latin typeface="+mn-lt"/>
                <a:ea typeface="MS PGothic" panose="020B0600070205080204" pitchFamily="34" charset="-128"/>
                <a:cs typeface="ＭＳ Ｐゴシック" charset="0"/>
              </a:rPr>
              <a:t>Redistribute elements of the input array based on the selected pivot element and return the </a:t>
            </a:r>
            <a:r>
              <a:rPr lang="en-US" sz="1200" b="0" i="0" kern="1200" dirty="0" err="1" smtClean="0">
                <a:solidFill>
                  <a:schemeClr val="tx1"/>
                </a:solidFill>
                <a:effectLst/>
                <a:latin typeface="+mn-lt"/>
                <a:ea typeface="MS PGothic" panose="020B0600070205080204" pitchFamily="34" charset="-128"/>
                <a:cs typeface="ＭＳ Ｐゴシック" charset="0"/>
              </a:rPr>
              <a:t>jpivot</a:t>
            </a:r>
            <a:r>
              <a:rPr lang="en-US" sz="1200" b="0" i="0" kern="1200" dirty="0" smtClean="0">
                <a:solidFill>
                  <a:schemeClr val="tx1"/>
                </a:solidFill>
                <a:effectLst/>
                <a:latin typeface="+mn-lt"/>
                <a:ea typeface="MS PGothic" panose="020B0600070205080204" pitchFamily="34" charset="-128"/>
                <a:cs typeface="ＭＳ Ｐゴシック" charset="0"/>
              </a:rPr>
              <a:t> index to satisfy:</a:t>
            </a: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96</a:t>
            </a:fld>
            <a:endParaRPr lang="en-US"/>
          </a:p>
        </p:txBody>
      </p:sp>
    </p:spTree>
    <p:extLst>
      <p:ext uri="{BB962C8B-B14F-4D97-AF65-F5344CB8AC3E}">
        <p14:creationId xmlns:p14="http://schemas.microsoft.com/office/powerpoint/2010/main" val="905364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S PGothic" panose="020B0600070205080204" pitchFamily="34" charset="-128"/>
                <a:cs typeface="ＭＳ Ｐゴシック" charset="0"/>
              </a:rPr>
              <a:t>  We use the following general strategy: First, we arbitrarily choose </a:t>
            </a:r>
            <a:r>
              <a:rPr lang="en-US" dirty="0" smtClean="0"/>
              <a:t>a[lo]</a:t>
            </a:r>
            <a:r>
              <a:rPr lang="en-US" sz="1200" b="0" i="0" kern="1200" dirty="0" smtClean="0">
                <a:solidFill>
                  <a:schemeClr val="tx1"/>
                </a:solidFill>
                <a:effectLst/>
                <a:latin typeface="+mn-lt"/>
                <a:ea typeface="MS PGothic" panose="020B0600070205080204" pitchFamily="34" charset="-128"/>
                <a:cs typeface="ＭＳ Ｐゴシック" charset="0"/>
              </a:rPr>
              <a:t> to be the partitioning item—the one that will go into its final position. Next, we scan from the left end of the array until we find an entry that is greater than (or equal to) the partitioning item, and we scan from the right end of the array until we find an entry less than (or equal to) the partitioning item.</a:t>
            </a:r>
          </a:p>
          <a:p>
            <a:endParaRPr lang="en-US" sz="1200" b="0" i="0" kern="1200" dirty="0" smtClean="0">
              <a:solidFill>
                <a:schemeClr val="tx1"/>
              </a:solidFill>
              <a:effectLst/>
              <a:latin typeface="+mn-lt"/>
              <a:ea typeface="MS PGothic" panose="020B0600070205080204" pitchFamily="34" charset="-128"/>
              <a:cs typeface="ＭＳ Ｐゴシック" charset="0"/>
            </a:endParaRPr>
          </a:p>
          <a:p>
            <a:r>
              <a:rPr lang="en-US" sz="1200" b="0" i="0" kern="1200" dirty="0" smtClean="0">
                <a:solidFill>
                  <a:schemeClr val="tx1"/>
                </a:solidFill>
                <a:effectLst/>
                <a:latin typeface="+mn-lt"/>
                <a:ea typeface="MS PGothic" panose="020B0600070205080204" pitchFamily="34" charset="-128"/>
                <a:cs typeface="ＭＳ Ｐゴシック" charset="0"/>
              </a:rPr>
              <a:t>The two items that stopped the scans are out of place in the final partitioned array, so we exchange them. When the scan indices cross, all that we need to do to complete the partitioning process is to exchange the partitioning item </a:t>
            </a:r>
            <a:r>
              <a:rPr lang="en-US" dirty="0" smtClean="0"/>
              <a:t>a[lo]</a:t>
            </a:r>
            <a:r>
              <a:rPr lang="en-US" sz="1200" b="0" i="0" kern="1200" dirty="0" smtClean="0">
                <a:solidFill>
                  <a:schemeClr val="tx1"/>
                </a:solidFill>
                <a:effectLst/>
                <a:latin typeface="+mn-lt"/>
                <a:ea typeface="MS PGothic" panose="020B0600070205080204" pitchFamily="34" charset="-128"/>
                <a:cs typeface="ＭＳ Ｐゴシック" charset="0"/>
              </a:rPr>
              <a:t> with the rightmost entry of the left subarray (</a:t>
            </a:r>
            <a:r>
              <a:rPr lang="en-US" dirty="0" smtClean="0"/>
              <a:t>a[j]</a:t>
            </a:r>
            <a:r>
              <a:rPr lang="en-US" sz="1200" b="0" i="0" kern="1200" dirty="0" smtClean="0">
                <a:solidFill>
                  <a:schemeClr val="tx1"/>
                </a:solidFill>
                <a:effectLst/>
                <a:latin typeface="+mn-lt"/>
                <a:ea typeface="MS PGothic" panose="020B0600070205080204" pitchFamily="34" charset="-128"/>
                <a:cs typeface="ＭＳ Ｐゴシック" charset="0"/>
              </a:rPr>
              <a:t>) and return its index </a:t>
            </a:r>
            <a:r>
              <a:rPr lang="en-US" dirty="0" smtClean="0"/>
              <a:t>j</a:t>
            </a:r>
            <a:r>
              <a:rPr lang="en-US" sz="1200" b="0" i="0" kern="1200" dirty="0" smtClean="0">
                <a:solidFill>
                  <a:schemeClr val="tx1"/>
                </a:solidFill>
                <a:effectLst/>
                <a:latin typeface="+mn-lt"/>
                <a:ea typeface="MS PGothic" panose="020B0600070205080204" pitchFamily="34" charset="-128"/>
                <a:cs typeface="ＭＳ Ｐゴシック" charset="0"/>
              </a:rPr>
              <a:t>.</a:t>
            </a: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97</a:t>
            </a:fld>
            <a:endParaRPr lang="en-US"/>
          </a:p>
        </p:txBody>
      </p:sp>
    </p:spTree>
    <p:extLst>
      <p:ext uri="{BB962C8B-B14F-4D97-AF65-F5344CB8AC3E}">
        <p14:creationId xmlns:p14="http://schemas.microsoft.com/office/powerpoint/2010/main" val="3030368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S PGothic" panose="020B0600070205080204" pitchFamily="34" charset="-128"/>
                <a:cs typeface="ＭＳ Ｐゴシック" charset="0"/>
              </a:rPr>
              <a:t>   We use the following general strategy: First, we arbitrarily choose </a:t>
            </a:r>
            <a:r>
              <a:rPr lang="en-US" dirty="0" smtClean="0"/>
              <a:t>a[lo]</a:t>
            </a:r>
            <a:r>
              <a:rPr lang="en-US" sz="1200" b="0" i="0" kern="1200" dirty="0" smtClean="0">
                <a:solidFill>
                  <a:schemeClr val="tx1"/>
                </a:solidFill>
                <a:effectLst/>
                <a:latin typeface="+mn-lt"/>
                <a:ea typeface="MS PGothic" panose="020B0600070205080204" pitchFamily="34" charset="-128"/>
                <a:cs typeface="ＭＳ Ｐゴシック" charset="0"/>
              </a:rPr>
              <a:t> to be the partitioning item—the one that will go into its final position. Next, we scan from the left end of the array until we find an entry that is greater than (or equal to) the partitioning item, and we scan from the right end of the array until we find an entry less than (or equal to) the partitioning item.</a:t>
            </a:r>
          </a:p>
          <a:p>
            <a:endParaRPr lang="en-US" sz="1200" b="0" i="0" kern="1200" dirty="0" smtClean="0">
              <a:solidFill>
                <a:schemeClr val="tx1"/>
              </a:solidFill>
              <a:effectLst/>
              <a:latin typeface="+mn-lt"/>
              <a:ea typeface="MS PGothic" panose="020B0600070205080204" pitchFamily="34" charset="-128"/>
              <a:cs typeface="ＭＳ Ｐゴシック" charset="0"/>
            </a:endParaRPr>
          </a:p>
          <a:p>
            <a:r>
              <a:rPr lang="en-US" sz="1200" b="0" i="0" kern="1200" dirty="0" smtClean="0">
                <a:solidFill>
                  <a:schemeClr val="tx1"/>
                </a:solidFill>
                <a:effectLst/>
                <a:latin typeface="+mn-lt"/>
                <a:ea typeface="MS PGothic" panose="020B0600070205080204" pitchFamily="34" charset="-128"/>
                <a:cs typeface="ＭＳ Ｐゴシック" charset="0"/>
              </a:rPr>
              <a:t>The two items that stopped the scans are out of place in the final partitioned array, so we exchange them. When the scan indices cross, all that we need to do to complete the partitioning process is to exchange the partitioning item </a:t>
            </a:r>
            <a:r>
              <a:rPr lang="en-US" dirty="0" smtClean="0"/>
              <a:t>a[lo]</a:t>
            </a:r>
            <a:r>
              <a:rPr lang="en-US" sz="1200" b="0" i="0" kern="1200" dirty="0" smtClean="0">
                <a:solidFill>
                  <a:schemeClr val="tx1"/>
                </a:solidFill>
                <a:effectLst/>
                <a:latin typeface="+mn-lt"/>
                <a:ea typeface="MS PGothic" panose="020B0600070205080204" pitchFamily="34" charset="-128"/>
                <a:cs typeface="ＭＳ Ｐゴシック" charset="0"/>
              </a:rPr>
              <a:t> with the rightmost entry of the left subarray (</a:t>
            </a:r>
            <a:r>
              <a:rPr lang="en-US" dirty="0" smtClean="0"/>
              <a:t>a[j]</a:t>
            </a:r>
            <a:r>
              <a:rPr lang="en-US" sz="1200" b="0" i="0" kern="1200" dirty="0" smtClean="0">
                <a:solidFill>
                  <a:schemeClr val="tx1"/>
                </a:solidFill>
                <a:effectLst/>
                <a:latin typeface="+mn-lt"/>
                <a:ea typeface="MS PGothic" panose="020B0600070205080204" pitchFamily="34" charset="-128"/>
                <a:cs typeface="ＭＳ Ｐゴシック" charset="0"/>
              </a:rPr>
              <a:t>) and return its index </a:t>
            </a:r>
            <a:r>
              <a:rPr lang="en-US" dirty="0" smtClean="0"/>
              <a:t>j</a:t>
            </a:r>
            <a:r>
              <a:rPr lang="en-US" sz="1200" b="0" i="0" kern="1200" dirty="0" smtClean="0">
                <a:solidFill>
                  <a:schemeClr val="tx1"/>
                </a:solidFill>
                <a:effectLst/>
                <a:latin typeface="+mn-lt"/>
                <a:ea typeface="MS PGothic" panose="020B0600070205080204" pitchFamily="34" charset="-128"/>
                <a:cs typeface="ＭＳ Ｐゴシック" charset="0"/>
              </a:rPr>
              <a:t>.</a:t>
            </a: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98</a:t>
            </a:fld>
            <a:endParaRPr lang="en-US"/>
          </a:p>
        </p:txBody>
      </p:sp>
    </p:spTree>
    <p:extLst>
      <p:ext uri="{BB962C8B-B14F-4D97-AF65-F5344CB8AC3E}">
        <p14:creationId xmlns:p14="http://schemas.microsoft.com/office/powerpoint/2010/main" val="1255680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99</a:t>
            </a:fld>
            <a:endParaRPr lang="en-US"/>
          </a:p>
        </p:txBody>
      </p:sp>
    </p:spTree>
    <p:extLst>
      <p:ext uri="{BB962C8B-B14F-4D97-AF65-F5344CB8AC3E}">
        <p14:creationId xmlns:p14="http://schemas.microsoft.com/office/powerpoint/2010/main" val="1226292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100</a:t>
            </a:fld>
            <a:endParaRPr lang="en-US"/>
          </a:p>
        </p:txBody>
      </p:sp>
    </p:spTree>
    <p:extLst>
      <p:ext uri="{BB962C8B-B14F-4D97-AF65-F5344CB8AC3E}">
        <p14:creationId xmlns:p14="http://schemas.microsoft.com/office/powerpoint/2010/main" val="719295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a:t>
            </a:r>
            <a:r>
              <a:rPr lang="en-US" dirty="0" err="1" smtClean="0"/>
              <a:t>QuickSort</a:t>
            </a:r>
            <a:r>
              <a:rPr lang="en-US" dirty="0" smtClean="0"/>
              <a:t>: Chon phan </a:t>
            </a:r>
            <a:r>
              <a:rPr lang="en-US" dirty="0" err="1" smtClean="0"/>
              <a:t>tu</a:t>
            </a:r>
            <a:r>
              <a:rPr lang="en-US" dirty="0" smtClean="0"/>
              <a:t> </a:t>
            </a:r>
            <a:r>
              <a:rPr lang="en-US" dirty="0" err="1" smtClean="0"/>
              <a:t>dau</a:t>
            </a:r>
            <a:r>
              <a:rPr lang="en-US" dirty="0" smtClean="0"/>
              <a:t> lam phan </a:t>
            </a:r>
            <a:r>
              <a:rPr lang="en-US" dirty="0" err="1" smtClean="0"/>
              <a:t>tu</a:t>
            </a:r>
            <a:r>
              <a:rPr lang="en-US" dirty="0" smtClean="0"/>
              <a:t> </a:t>
            </a:r>
            <a:r>
              <a:rPr lang="en-US" dirty="0" err="1" smtClean="0"/>
              <a:t>chot</a:t>
            </a:r>
            <a:r>
              <a:rPr lang="en-US" dirty="0" smtClean="0"/>
              <a:t>:</a:t>
            </a:r>
          </a:p>
          <a:p>
            <a:r>
              <a:rPr lang="en-US" dirty="0" err="1" smtClean="0"/>
              <a:t>int</a:t>
            </a:r>
            <a:r>
              <a:rPr lang="en-US" dirty="0" smtClean="0"/>
              <a:t> Partition(</a:t>
            </a:r>
            <a:r>
              <a:rPr lang="en-US" dirty="0" err="1" smtClean="0"/>
              <a:t>int</a:t>
            </a:r>
            <a:r>
              <a:rPr lang="en-US" dirty="0" smtClean="0"/>
              <a:t> A[], </a:t>
            </a:r>
            <a:r>
              <a:rPr lang="en-US" dirty="0" err="1" smtClean="0"/>
              <a:t>int</a:t>
            </a:r>
            <a:r>
              <a:rPr lang="en-US" dirty="0" smtClean="0"/>
              <a:t> left, </a:t>
            </a:r>
            <a:r>
              <a:rPr lang="en-US" dirty="0" err="1" smtClean="0"/>
              <a:t>int</a:t>
            </a:r>
            <a:r>
              <a:rPr lang="en-US" dirty="0" smtClean="0"/>
              <a:t> right)	</a:t>
            </a:r>
          </a:p>
          <a:p>
            <a:r>
              <a:rPr lang="en-US" dirty="0" smtClean="0"/>
              <a:t>{</a:t>
            </a:r>
          </a:p>
          <a:p>
            <a:r>
              <a:rPr lang="en-US" dirty="0" smtClean="0"/>
              <a:t>	 </a:t>
            </a:r>
            <a:r>
              <a:rPr lang="en-US" dirty="0" err="1" smtClean="0"/>
              <a:t>int</a:t>
            </a:r>
            <a:r>
              <a:rPr lang="en-US" dirty="0" smtClean="0"/>
              <a:t> </a:t>
            </a:r>
            <a:r>
              <a:rPr lang="en-US" dirty="0" err="1" smtClean="0"/>
              <a:t>i</a:t>
            </a:r>
            <a:r>
              <a:rPr lang="en-US" dirty="0" smtClean="0"/>
              <a:t> = left; </a:t>
            </a:r>
            <a:r>
              <a:rPr lang="en-US" dirty="0" err="1" smtClean="0"/>
              <a:t>int</a:t>
            </a:r>
            <a:r>
              <a:rPr lang="en-US" dirty="0" smtClean="0"/>
              <a:t> j = right+1; </a:t>
            </a:r>
          </a:p>
          <a:p>
            <a:r>
              <a:rPr lang="en-US" dirty="0" smtClean="0"/>
              <a:t>     </a:t>
            </a:r>
            <a:r>
              <a:rPr lang="en-US" dirty="0" err="1" smtClean="0"/>
              <a:t>int</a:t>
            </a:r>
            <a:r>
              <a:rPr lang="en-US" dirty="0" smtClean="0"/>
              <a:t> pivot = A[left];</a:t>
            </a:r>
          </a:p>
          <a:p>
            <a:r>
              <a:rPr lang="en-US" dirty="0" smtClean="0"/>
              <a:t>	 while (true) </a:t>
            </a:r>
          </a:p>
          <a:p>
            <a:r>
              <a:rPr lang="en-US" dirty="0" smtClean="0"/>
              <a:t>	 {</a:t>
            </a:r>
          </a:p>
          <a:p>
            <a:r>
              <a:rPr lang="en-US" dirty="0" smtClean="0"/>
              <a:t>	 	//Tim </a:t>
            </a:r>
            <a:r>
              <a:rPr lang="en-US" dirty="0" err="1" smtClean="0"/>
              <a:t>tu</a:t>
            </a:r>
            <a:r>
              <a:rPr lang="en-US" dirty="0" smtClean="0"/>
              <a:t> </a:t>
            </a:r>
            <a:r>
              <a:rPr lang="en-US" dirty="0" err="1" smtClean="0"/>
              <a:t>trai</a:t>
            </a:r>
            <a:r>
              <a:rPr lang="en-US" dirty="0" smtClean="0"/>
              <a:t> sang phan </a:t>
            </a:r>
            <a:r>
              <a:rPr lang="en-US" dirty="0" err="1" smtClean="0"/>
              <a:t>tu</a:t>
            </a:r>
            <a:r>
              <a:rPr lang="en-US" dirty="0" smtClean="0"/>
              <a:t> </a:t>
            </a:r>
            <a:r>
              <a:rPr lang="en-US" dirty="0" err="1" smtClean="0"/>
              <a:t>dau</a:t>
            </a:r>
            <a:r>
              <a:rPr lang="en-US" dirty="0" smtClean="0"/>
              <a:t> </a:t>
            </a:r>
            <a:r>
              <a:rPr lang="en-US" dirty="0" err="1" smtClean="0"/>
              <a:t>tien</a:t>
            </a:r>
            <a:r>
              <a:rPr lang="en-US" dirty="0" smtClean="0"/>
              <a:t> &gt;pivot:</a:t>
            </a:r>
          </a:p>
          <a:p>
            <a:r>
              <a:rPr lang="en-US" dirty="0" smtClean="0"/>
              <a:t>	 	while (A[++</a:t>
            </a:r>
            <a:r>
              <a:rPr lang="en-US" dirty="0" err="1" smtClean="0"/>
              <a:t>i</a:t>
            </a:r>
            <a:r>
              <a:rPr lang="en-US" dirty="0" smtClean="0"/>
              <a:t>] &lt; pivot)</a:t>
            </a:r>
          </a:p>
          <a:p>
            <a:r>
              <a:rPr lang="en-US" dirty="0" smtClean="0"/>
              <a:t>	 	   if (</a:t>
            </a:r>
            <a:r>
              <a:rPr lang="en-US" dirty="0" err="1" smtClean="0"/>
              <a:t>i</a:t>
            </a:r>
            <a:r>
              <a:rPr lang="en-US" dirty="0" smtClean="0"/>
              <a:t>==right) break;</a:t>
            </a:r>
          </a:p>
          <a:p>
            <a:r>
              <a:rPr lang="en-US" dirty="0" smtClean="0"/>
              <a:t>	 	//Tim </a:t>
            </a:r>
            <a:r>
              <a:rPr lang="en-US" dirty="0" err="1" smtClean="0"/>
              <a:t>tu</a:t>
            </a:r>
            <a:r>
              <a:rPr lang="en-US" dirty="0" smtClean="0"/>
              <a:t> </a:t>
            </a:r>
            <a:r>
              <a:rPr lang="en-US" dirty="0" err="1" smtClean="0"/>
              <a:t>phai</a:t>
            </a:r>
            <a:r>
              <a:rPr lang="en-US" dirty="0" smtClean="0"/>
              <a:t> sang </a:t>
            </a:r>
            <a:r>
              <a:rPr lang="en-US" dirty="0" err="1" smtClean="0"/>
              <a:t>trai</a:t>
            </a:r>
            <a:r>
              <a:rPr lang="en-US" dirty="0" smtClean="0"/>
              <a:t> phan </a:t>
            </a:r>
            <a:r>
              <a:rPr lang="en-US" dirty="0" err="1" smtClean="0"/>
              <a:t>tu</a:t>
            </a:r>
            <a:r>
              <a:rPr lang="en-US" dirty="0" smtClean="0"/>
              <a:t> </a:t>
            </a:r>
            <a:r>
              <a:rPr lang="en-US" dirty="0" err="1" smtClean="0"/>
              <a:t>dau</a:t>
            </a:r>
            <a:r>
              <a:rPr lang="en-US" dirty="0" smtClean="0"/>
              <a:t> </a:t>
            </a:r>
            <a:r>
              <a:rPr lang="en-US" dirty="0" err="1" smtClean="0"/>
              <a:t>tien</a:t>
            </a:r>
            <a:r>
              <a:rPr lang="en-US" dirty="0" smtClean="0"/>
              <a:t> &lt; pivot</a:t>
            </a:r>
          </a:p>
          <a:p>
            <a:r>
              <a:rPr lang="en-US" dirty="0" smtClean="0"/>
              <a:t>		while (pivot &lt; A[--j]);</a:t>
            </a:r>
          </a:p>
          <a:p>
            <a:r>
              <a:rPr lang="en-US" dirty="0" smtClean="0"/>
              <a:t>		 //  if (j==left) break; //</a:t>
            </a:r>
            <a:r>
              <a:rPr lang="en-US" dirty="0" err="1" smtClean="0"/>
              <a:t>khong</a:t>
            </a:r>
            <a:r>
              <a:rPr lang="en-US" dirty="0" smtClean="0"/>
              <a:t> can </a:t>
            </a:r>
            <a:r>
              <a:rPr lang="en-US" dirty="0" err="1" smtClean="0"/>
              <a:t>thiet</a:t>
            </a:r>
            <a:r>
              <a:rPr lang="en-US" dirty="0" smtClean="0"/>
              <a:t> vi phan </a:t>
            </a:r>
            <a:r>
              <a:rPr lang="en-US" dirty="0" err="1" smtClean="0"/>
              <a:t>tu</a:t>
            </a:r>
            <a:r>
              <a:rPr lang="en-US" dirty="0" smtClean="0"/>
              <a:t> </a:t>
            </a:r>
            <a:r>
              <a:rPr lang="en-US" dirty="0" err="1" smtClean="0"/>
              <a:t>chot</a:t>
            </a:r>
            <a:r>
              <a:rPr lang="en-US" dirty="0" smtClean="0"/>
              <a:t> a[left] acts as sentinel</a:t>
            </a:r>
          </a:p>
          <a:p>
            <a:r>
              <a:rPr lang="en-US" dirty="0" smtClean="0"/>
              <a:t>		if (</a:t>
            </a:r>
            <a:r>
              <a:rPr lang="en-US" dirty="0" err="1" smtClean="0"/>
              <a:t>i</a:t>
            </a:r>
            <a:r>
              <a:rPr lang="en-US" dirty="0" smtClean="0"/>
              <a:t> &gt;= j) break;</a:t>
            </a:r>
          </a:p>
          <a:p>
            <a:r>
              <a:rPr lang="en-US" dirty="0" smtClean="0"/>
              <a:t>  	    swap(&amp;A[</a:t>
            </a:r>
            <a:r>
              <a:rPr lang="en-US" dirty="0" err="1" smtClean="0"/>
              <a:t>i</a:t>
            </a:r>
            <a:r>
              <a:rPr lang="en-US" dirty="0" smtClean="0"/>
              <a:t>], &amp;A[j]);</a:t>
            </a:r>
          </a:p>
          <a:p>
            <a:r>
              <a:rPr lang="en-US" dirty="0" smtClean="0"/>
              <a:t>	}</a:t>
            </a:r>
          </a:p>
          <a:p>
            <a:r>
              <a:rPr lang="en-US" dirty="0" smtClean="0"/>
              <a:t>    swap(&amp;A[j], &amp;A[left]);</a:t>
            </a:r>
          </a:p>
          <a:p>
            <a:r>
              <a:rPr lang="en-US" dirty="0" smtClean="0"/>
              <a:t>    return j;</a:t>
            </a:r>
          </a:p>
          <a:p>
            <a:r>
              <a:rPr lang="en-US" dirty="0" smtClean="0"/>
              <a:t>}</a:t>
            </a:r>
          </a:p>
          <a:p>
            <a:endParaRPr lang="en-US" dirty="0" smtClean="0"/>
          </a:p>
          <a:p>
            <a:endParaRPr lang="en-US" dirty="0" smtClean="0"/>
          </a:p>
          <a:p>
            <a:endParaRPr lang="en-US" dirty="0" smtClean="0"/>
          </a:p>
          <a:p>
            <a:r>
              <a:rPr lang="en-US" dirty="0" smtClean="0"/>
              <a:t>//</a:t>
            </a:r>
            <a:r>
              <a:rPr lang="en-US" dirty="0" err="1" smtClean="0"/>
              <a:t>QuickSort</a:t>
            </a:r>
            <a:r>
              <a:rPr lang="en-US" dirty="0" smtClean="0"/>
              <a:t>: Chon phan </a:t>
            </a:r>
            <a:r>
              <a:rPr lang="en-US" dirty="0" err="1" smtClean="0"/>
              <a:t>tu</a:t>
            </a:r>
            <a:r>
              <a:rPr lang="en-US" dirty="0" smtClean="0"/>
              <a:t> </a:t>
            </a:r>
            <a:r>
              <a:rPr lang="en-US" dirty="0" err="1" smtClean="0"/>
              <a:t>dau</a:t>
            </a:r>
            <a:r>
              <a:rPr lang="en-US" dirty="0" smtClean="0"/>
              <a:t> lam phan </a:t>
            </a:r>
            <a:r>
              <a:rPr lang="en-US" dirty="0" err="1" smtClean="0"/>
              <a:t>tu</a:t>
            </a:r>
            <a:r>
              <a:rPr lang="en-US" dirty="0" smtClean="0"/>
              <a:t> </a:t>
            </a:r>
            <a:r>
              <a:rPr lang="en-US" dirty="0" err="1" smtClean="0"/>
              <a:t>chot</a:t>
            </a:r>
            <a:r>
              <a:rPr lang="en-US" dirty="0" smtClean="0"/>
              <a:t>:</a:t>
            </a:r>
          </a:p>
          <a:p>
            <a:r>
              <a:rPr lang="en-US" dirty="0" err="1" smtClean="0"/>
              <a:t>int</a:t>
            </a:r>
            <a:r>
              <a:rPr lang="en-US" dirty="0" smtClean="0"/>
              <a:t> Partition1(</a:t>
            </a:r>
            <a:r>
              <a:rPr lang="en-US" dirty="0" err="1" smtClean="0"/>
              <a:t>int</a:t>
            </a:r>
            <a:r>
              <a:rPr lang="en-US" dirty="0" smtClean="0"/>
              <a:t> A[], </a:t>
            </a:r>
            <a:r>
              <a:rPr lang="en-US" dirty="0" err="1" smtClean="0"/>
              <a:t>int</a:t>
            </a:r>
            <a:r>
              <a:rPr lang="en-US" dirty="0" smtClean="0"/>
              <a:t> left, </a:t>
            </a:r>
            <a:r>
              <a:rPr lang="en-US" dirty="0" err="1" smtClean="0"/>
              <a:t>int</a:t>
            </a:r>
            <a:r>
              <a:rPr lang="en-US" dirty="0" smtClean="0"/>
              <a:t> right)	</a:t>
            </a:r>
          </a:p>
          <a:p>
            <a:r>
              <a:rPr lang="en-US" dirty="0" smtClean="0"/>
              <a:t>{</a:t>
            </a:r>
          </a:p>
          <a:p>
            <a:r>
              <a:rPr lang="en-US" dirty="0" smtClean="0"/>
              <a:t>	 </a:t>
            </a:r>
            <a:r>
              <a:rPr lang="en-US" dirty="0" err="1" smtClean="0"/>
              <a:t>int</a:t>
            </a:r>
            <a:r>
              <a:rPr lang="en-US" dirty="0" smtClean="0"/>
              <a:t> </a:t>
            </a:r>
            <a:r>
              <a:rPr lang="en-US" dirty="0" err="1" smtClean="0"/>
              <a:t>i</a:t>
            </a:r>
            <a:r>
              <a:rPr lang="en-US" dirty="0" smtClean="0"/>
              <a:t> = left; </a:t>
            </a:r>
            <a:r>
              <a:rPr lang="en-US" dirty="0" err="1" smtClean="0"/>
              <a:t>int</a:t>
            </a:r>
            <a:r>
              <a:rPr lang="en-US" dirty="0" smtClean="0"/>
              <a:t> j = right+1; </a:t>
            </a:r>
          </a:p>
          <a:p>
            <a:r>
              <a:rPr lang="en-US" dirty="0" smtClean="0"/>
              <a:t>     </a:t>
            </a:r>
            <a:r>
              <a:rPr lang="en-US" dirty="0" err="1" smtClean="0"/>
              <a:t>int</a:t>
            </a:r>
            <a:r>
              <a:rPr lang="en-US" dirty="0" smtClean="0"/>
              <a:t> pivot = A[left];</a:t>
            </a:r>
          </a:p>
          <a:p>
            <a:r>
              <a:rPr lang="en-US" dirty="0" smtClean="0"/>
              <a:t>	 while (</a:t>
            </a:r>
            <a:r>
              <a:rPr lang="en-US" dirty="0" err="1" smtClean="0"/>
              <a:t>i</a:t>
            </a:r>
            <a:r>
              <a:rPr lang="en-US" dirty="0" smtClean="0"/>
              <a:t>&lt;j) </a:t>
            </a:r>
          </a:p>
          <a:p>
            <a:r>
              <a:rPr lang="en-US" dirty="0" smtClean="0"/>
              <a:t>	 {</a:t>
            </a:r>
          </a:p>
          <a:p>
            <a:r>
              <a:rPr lang="en-US" dirty="0" smtClean="0"/>
              <a:t>	 	//Tim </a:t>
            </a:r>
            <a:r>
              <a:rPr lang="en-US" dirty="0" err="1" smtClean="0"/>
              <a:t>tu</a:t>
            </a:r>
            <a:r>
              <a:rPr lang="en-US" dirty="0" smtClean="0"/>
              <a:t> </a:t>
            </a:r>
            <a:r>
              <a:rPr lang="en-US" dirty="0" err="1" smtClean="0"/>
              <a:t>trai</a:t>
            </a:r>
            <a:r>
              <a:rPr lang="en-US" dirty="0" smtClean="0"/>
              <a:t> sang phan </a:t>
            </a:r>
            <a:r>
              <a:rPr lang="en-US" dirty="0" err="1" smtClean="0"/>
              <a:t>tu</a:t>
            </a:r>
            <a:r>
              <a:rPr lang="en-US" dirty="0" smtClean="0"/>
              <a:t> </a:t>
            </a:r>
            <a:r>
              <a:rPr lang="en-US" dirty="0" err="1" smtClean="0"/>
              <a:t>dau</a:t>
            </a:r>
            <a:r>
              <a:rPr lang="en-US" dirty="0" smtClean="0"/>
              <a:t> </a:t>
            </a:r>
            <a:r>
              <a:rPr lang="en-US" dirty="0" err="1" smtClean="0"/>
              <a:t>tien</a:t>
            </a:r>
            <a:r>
              <a:rPr lang="en-US" dirty="0" smtClean="0"/>
              <a:t> &gt;pivot:</a:t>
            </a:r>
          </a:p>
          <a:p>
            <a:r>
              <a:rPr lang="en-US" dirty="0" smtClean="0"/>
              <a:t>	 	do </a:t>
            </a:r>
          </a:p>
          <a:p>
            <a:r>
              <a:rPr lang="en-US" dirty="0" smtClean="0"/>
              <a:t>    		</a:t>
            </a:r>
            <a:r>
              <a:rPr lang="en-US" dirty="0" err="1" smtClean="0"/>
              <a:t>i</a:t>
            </a:r>
            <a:r>
              <a:rPr lang="en-US" dirty="0" smtClean="0"/>
              <a:t> = </a:t>
            </a:r>
            <a:r>
              <a:rPr lang="en-US" dirty="0" err="1" smtClean="0"/>
              <a:t>i</a:t>
            </a:r>
            <a:r>
              <a:rPr lang="en-US" dirty="0" smtClean="0"/>
              <a:t> + 1;</a:t>
            </a:r>
          </a:p>
          <a:p>
            <a:r>
              <a:rPr lang="en-US" dirty="0" smtClean="0"/>
              <a:t>		while (</a:t>
            </a:r>
            <a:r>
              <a:rPr lang="en-US" dirty="0" err="1" smtClean="0"/>
              <a:t>i</a:t>
            </a:r>
            <a:r>
              <a:rPr lang="en-US" dirty="0" smtClean="0"/>
              <a:t> &lt;= right &amp;&amp; A[</a:t>
            </a:r>
            <a:r>
              <a:rPr lang="en-US" dirty="0" err="1" smtClean="0"/>
              <a:t>i</a:t>
            </a:r>
            <a:r>
              <a:rPr lang="en-US" dirty="0" smtClean="0"/>
              <a:t>] &lt; pivot);</a:t>
            </a:r>
          </a:p>
          <a:p>
            <a:r>
              <a:rPr lang="en-US" dirty="0" smtClean="0"/>
              <a:t>	 	//Tim </a:t>
            </a:r>
            <a:r>
              <a:rPr lang="en-US" dirty="0" err="1" smtClean="0"/>
              <a:t>tu</a:t>
            </a:r>
            <a:r>
              <a:rPr lang="en-US" dirty="0" smtClean="0"/>
              <a:t> </a:t>
            </a:r>
            <a:r>
              <a:rPr lang="en-US" dirty="0" err="1" smtClean="0"/>
              <a:t>phai</a:t>
            </a:r>
            <a:r>
              <a:rPr lang="en-US" dirty="0" smtClean="0"/>
              <a:t> sang phan </a:t>
            </a:r>
            <a:r>
              <a:rPr lang="en-US" dirty="0" err="1" smtClean="0"/>
              <a:t>tu</a:t>
            </a:r>
            <a:r>
              <a:rPr lang="en-US" dirty="0" smtClean="0"/>
              <a:t> </a:t>
            </a:r>
            <a:r>
              <a:rPr lang="en-US" dirty="0" err="1" smtClean="0"/>
              <a:t>dau</a:t>
            </a:r>
            <a:r>
              <a:rPr lang="en-US" dirty="0" smtClean="0"/>
              <a:t> </a:t>
            </a:r>
            <a:r>
              <a:rPr lang="en-US" dirty="0" err="1" smtClean="0"/>
              <a:t>tien</a:t>
            </a:r>
            <a:r>
              <a:rPr lang="en-US" dirty="0" smtClean="0"/>
              <a:t> &lt;=pivot:</a:t>
            </a:r>
          </a:p>
          <a:p>
            <a:r>
              <a:rPr lang="en-US" dirty="0" smtClean="0"/>
              <a:t>		do</a:t>
            </a:r>
          </a:p>
          <a:p>
            <a:r>
              <a:rPr lang="en-US" dirty="0" smtClean="0"/>
              <a:t>			j -=1;</a:t>
            </a:r>
          </a:p>
          <a:p>
            <a:r>
              <a:rPr lang="en-US" dirty="0" smtClean="0"/>
              <a:t>		while (j &gt;= left &amp;&amp; pivot &lt; A[j]);</a:t>
            </a:r>
          </a:p>
          <a:p>
            <a:r>
              <a:rPr lang="en-US" dirty="0" smtClean="0"/>
              <a:t>		//if (</a:t>
            </a:r>
            <a:r>
              <a:rPr lang="en-US" dirty="0" err="1" smtClean="0"/>
              <a:t>i</a:t>
            </a:r>
            <a:r>
              <a:rPr lang="en-US" dirty="0" smtClean="0"/>
              <a:t> &lt; j) </a:t>
            </a:r>
          </a:p>
          <a:p>
            <a:r>
              <a:rPr lang="en-US" dirty="0" smtClean="0"/>
              <a:t>  	    swap(&amp;A[</a:t>
            </a:r>
            <a:r>
              <a:rPr lang="en-US" dirty="0" err="1" smtClean="0"/>
              <a:t>i</a:t>
            </a:r>
            <a:r>
              <a:rPr lang="en-US" dirty="0" smtClean="0"/>
              <a:t>], &amp;A[j]);</a:t>
            </a:r>
          </a:p>
          <a:p>
            <a:r>
              <a:rPr lang="en-US" dirty="0" smtClean="0"/>
              <a:t>	}</a:t>
            </a:r>
          </a:p>
          <a:p>
            <a:r>
              <a:rPr lang="en-US" dirty="0" smtClean="0"/>
              <a:t>    swap(&amp;A[</a:t>
            </a:r>
            <a:r>
              <a:rPr lang="en-US" dirty="0" err="1" smtClean="0"/>
              <a:t>i</a:t>
            </a:r>
            <a:r>
              <a:rPr lang="en-US" dirty="0" smtClean="0"/>
              <a:t>], &amp;A[j]); </a:t>
            </a:r>
          </a:p>
          <a:p>
            <a:r>
              <a:rPr lang="en-US" dirty="0" smtClean="0"/>
              <a:t>    swap(&amp;A[j], &amp;A[left]);</a:t>
            </a:r>
          </a:p>
          <a:p>
            <a:r>
              <a:rPr lang="en-US" dirty="0" smtClean="0"/>
              <a:t>    return j;</a:t>
            </a:r>
          </a:p>
          <a:p>
            <a:r>
              <a:rPr lang="en-US" dirty="0" smtClean="0"/>
              <a:t>}</a:t>
            </a:r>
          </a:p>
          <a:p>
            <a:endParaRPr lang="en-US" dirty="0" smtClean="0"/>
          </a:p>
          <a:p>
            <a:endParaRPr lang="en-US" dirty="0" smtClean="0"/>
          </a:p>
          <a:p>
            <a:r>
              <a:rPr lang="en-US" dirty="0" smtClean="0"/>
              <a:t>//</a:t>
            </a:r>
            <a:r>
              <a:rPr lang="en-US" dirty="0" err="1" smtClean="0"/>
              <a:t>QuickSort</a:t>
            </a:r>
            <a:r>
              <a:rPr lang="en-US" dirty="0" smtClean="0"/>
              <a:t>: Chon phan </a:t>
            </a:r>
            <a:r>
              <a:rPr lang="en-US" dirty="0" err="1" smtClean="0"/>
              <a:t>tu</a:t>
            </a:r>
            <a:r>
              <a:rPr lang="en-US" dirty="0" smtClean="0"/>
              <a:t> </a:t>
            </a:r>
            <a:r>
              <a:rPr lang="en-US" dirty="0" err="1" smtClean="0"/>
              <a:t>dau</a:t>
            </a:r>
            <a:r>
              <a:rPr lang="en-US" dirty="0" smtClean="0"/>
              <a:t> lam phan </a:t>
            </a:r>
            <a:r>
              <a:rPr lang="en-US" dirty="0" err="1" smtClean="0"/>
              <a:t>tu</a:t>
            </a:r>
            <a:r>
              <a:rPr lang="en-US" dirty="0" smtClean="0"/>
              <a:t> </a:t>
            </a:r>
            <a:r>
              <a:rPr lang="en-US" dirty="0" err="1" smtClean="0"/>
              <a:t>chot</a:t>
            </a:r>
            <a:r>
              <a:rPr lang="en-US" dirty="0" smtClean="0"/>
              <a:t>:</a:t>
            </a:r>
          </a:p>
          <a:p>
            <a:r>
              <a:rPr lang="en-US" dirty="0" err="1" smtClean="0"/>
              <a:t>int</a:t>
            </a:r>
            <a:r>
              <a:rPr lang="en-US" dirty="0" smtClean="0"/>
              <a:t> Partition2(</a:t>
            </a:r>
            <a:r>
              <a:rPr lang="en-US" dirty="0" err="1" smtClean="0"/>
              <a:t>int</a:t>
            </a:r>
            <a:r>
              <a:rPr lang="en-US" dirty="0" smtClean="0"/>
              <a:t> A[], </a:t>
            </a:r>
            <a:r>
              <a:rPr lang="en-US" dirty="0" err="1" smtClean="0"/>
              <a:t>int</a:t>
            </a:r>
            <a:r>
              <a:rPr lang="en-US" dirty="0" smtClean="0"/>
              <a:t> left, </a:t>
            </a:r>
            <a:r>
              <a:rPr lang="en-US" dirty="0" err="1" smtClean="0"/>
              <a:t>int</a:t>
            </a:r>
            <a:r>
              <a:rPr lang="en-US" dirty="0" smtClean="0"/>
              <a:t> right)	</a:t>
            </a:r>
          </a:p>
          <a:p>
            <a:r>
              <a:rPr lang="en-US" dirty="0" smtClean="0"/>
              <a:t>{</a:t>
            </a:r>
          </a:p>
          <a:p>
            <a:r>
              <a:rPr lang="en-US" dirty="0" smtClean="0"/>
              <a:t>	 </a:t>
            </a:r>
            <a:r>
              <a:rPr lang="en-US" dirty="0" err="1" smtClean="0"/>
              <a:t>int</a:t>
            </a:r>
            <a:r>
              <a:rPr lang="en-US" dirty="0" smtClean="0"/>
              <a:t> </a:t>
            </a:r>
            <a:r>
              <a:rPr lang="en-US" dirty="0" err="1" smtClean="0"/>
              <a:t>i</a:t>
            </a:r>
            <a:r>
              <a:rPr lang="en-US" dirty="0" smtClean="0"/>
              <a:t> = left; </a:t>
            </a:r>
            <a:r>
              <a:rPr lang="en-US" dirty="0" err="1" smtClean="0"/>
              <a:t>int</a:t>
            </a:r>
            <a:r>
              <a:rPr lang="en-US" dirty="0" smtClean="0"/>
              <a:t> j = right+1; </a:t>
            </a:r>
          </a:p>
          <a:p>
            <a:r>
              <a:rPr lang="en-US" dirty="0" smtClean="0"/>
              <a:t>     </a:t>
            </a:r>
            <a:r>
              <a:rPr lang="en-US" dirty="0" err="1" smtClean="0"/>
              <a:t>int</a:t>
            </a:r>
            <a:r>
              <a:rPr lang="en-US" dirty="0" smtClean="0"/>
              <a:t> pivot = A[left];</a:t>
            </a:r>
          </a:p>
          <a:p>
            <a:r>
              <a:rPr lang="en-US" dirty="0" smtClean="0"/>
              <a:t>	 while (true) </a:t>
            </a:r>
          </a:p>
          <a:p>
            <a:r>
              <a:rPr lang="en-US" dirty="0" smtClean="0"/>
              <a:t>	 {</a:t>
            </a:r>
          </a:p>
          <a:p>
            <a:r>
              <a:rPr lang="en-US" dirty="0" smtClean="0"/>
              <a:t>	 	//Tim </a:t>
            </a:r>
            <a:r>
              <a:rPr lang="en-US" dirty="0" err="1" smtClean="0"/>
              <a:t>tu</a:t>
            </a:r>
            <a:r>
              <a:rPr lang="en-US" dirty="0" smtClean="0"/>
              <a:t> </a:t>
            </a:r>
            <a:r>
              <a:rPr lang="en-US" dirty="0" err="1" smtClean="0"/>
              <a:t>trai</a:t>
            </a:r>
            <a:r>
              <a:rPr lang="en-US" dirty="0" smtClean="0"/>
              <a:t> sang phan </a:t>
            </a:r>
            <a:r>
              <a:rPr lang="en-US" dirty="0" err="1" smtClean="0"/>
              <a:t>tu</a:t>
            </a:r>
            <a:r>
              <a:rPr lang="en-US" dirty="0" smtClean="0"/>
              <a:t> </a:t>
            </a:r>
            <a:r>
              <a:rPr lang="en-US" dirty="0" err="1" smtClean="0"/>
              <a:t>dau</a:t>
            </a:r>
            <a:r>
              <a:rPr lang="en-US" dirty="0" smtClean="0"/>
              <a:t> </a:t>
            </a:r>
            <a:r>
              <a:rPr lang="en-US" dirty="0" err="1" smtClean="0"/>
              <a:t>tien</a:t>
            </a:r>
            <a:r>
              <a:rPr lang="en-US" dirty="0" smtClean="0"/>
              <a:t> &gt;=pivot:</a:t>
            </a:r>
          </a:p>
          <a:p>
            <a:r>
              <a:rPr lang="en-US" dirty="0" smtClean="0"/>
              <a:t>	 	</a:t>
            </a:r>
            <a:r>
              <a:rPr lang="en-US" dirty="0" err="1" smtClean="0"/>
              <a:t>i</a:t>
            </a:r>
            <a:r>
              <a:rPr lang="en-US" dirty="0" smtClean="0"/>
              <a:t> = </a:t>
            </a:r>
            <a:r>
              <a:rPr lang="en-US" dirty="0" err="1" smtClean="0"/>
              <a:t>i</a:t>
            </a:r>
            <a:r>
              <a:rPr lang="en-US" dirty="0" smtClean="0"/>
              <a:t> + 1;</a:t>
            </a:r>
          </a:p>
          <a:p>
            <a:r>
              <a:rPr lang="en-US" dirty="0" smtClean="0"/>
              <a:t>		while (</a:t>
            </a:r>
            <a:r>
              <a:rPr lang="en-US" dirty="0" err="1" smtClean="0"/>
              <a:t>i</a:t>
            </a:r>
            <a:r>
              <a:rPr lang="en-US" dirty="0" smtClean="0"/>
              <a:t> &lt;= right &amp;&amp; A[</a:t>
            </a:r>
            <a:r>
              <a:rPr lang="en-US" dirty="0" err="1" smtClean="0"/>
              <a:t>i</a:t>
            </a:r>
            <a:r>
              <a:rPr lang="en-US" dirty="0" smtClean="0"/>
              <a:t>] &lt; pivot) </a:t>
            </a:r>
            <a:r>
              <a:rPr lang="en-US" dirty="0" err="1" smtClean="0"/>
              <a:t>i</a:t>
            </a:r>
            <a:r>
              <a:rPr lang="en-US" dirty="0" smtClean="0"/>
              <a:t>=i+1;</a:t>
            </a:r>
          </a:p>
          <a:p>
            <a:r>
              <a:rPr lang="en-US" dirty="0" smtClean="0"/>
              <a:t>	 	//Tim </a:t>
            </a:r>
            <a:r>
              <a:rPr lang="en-US" dirty="0" err="1" smtClean="0"/>
              <a:t>tu</a:t>
            </a:r>
            <a:r>
              <a:rPr lang="en-US" dirty="0" smtClean="0"/>
              <a:t> </a:t>
            </a:r>
            <a:r>
              <a:rPr lang="en-US" dirty="0" err="1" smtClean="0"/>
              <a:t>phai</a:t>
            </a:r>
            <a:r>
              <a:rPr lang="en-US" dirty="0" smtClean="0"/>
              <a:t> sang phan </a:t>
            </a:r>
            <a:r>
              <a:rPr lang="en-US" dirty="0" err="1" smtClean="0"/>
              <a:t>tu</a:t>
            </a:r>
            <a:r>
              <a:rPr lang="en-US" dirty="0" smtClean="0"/>
              <a:t> </a:t>
            </a:r>
            <a:r>
              <a:rPr lang="en-US" dirty="0" err="1" smtClean="0"/>
              <a:t>dau</a:t>
            </a:r>
            <a:r>
              <a:rPr lang="en-US" dirty="0" smtClean="0"/>
              <a:t> </a:t>
            </a:r>
            <a:r>
              <a:rPr lang="en-US" dirty="0" err="1" smtClean="0"/>
              <a:t>tien</a:t>
            </a:r>
            <a:r>
              <a:rPr lang="en-US" dirty="0" smtClean="0"/>
              <a:t> &lt;=pivot:</a:t>
            </a:r>
          </a:p>
          <a:p>
            <a:r>
              <a:rPr lang="en-US" dirty="0" smtClean="0"/>
              <a:t>		j -=1;</a:t>
            </a:r>
          </a:p>
          <a:p>
            <a:r>
              <a:rPr lang="en-US" dirty="0" smtClean="0"/>
              <a:t>		while (j &gt;= left &amp;&amp; pivot &lt; A[j]) j =j-1;</a:t>
            </a:r>
          </a:p>
          <a:p>
            <a:r>
              <a:rPr lang="en-US" dirty="0" smtClean="0"/>
              <a:t>		if (</a:t>
            </a:r>
            <a:r>
              <a:rPr lang="en-US" dirty="0" err="1" smtClean="0"/>
              <a:t>i</a:t>
            </a:r>
            <a:r>
              <a:rPr lang="en-US" dirty="0" smtClean="0"/>
              <a:t> &gt;= j) break;</a:t>
            </a:r>
          </a:p>
          <a:p>
            <a:r>
              <a:rPr lang="en-US" dirty="0" smtClean="0"/>
              <a:t>  	    swap(&amp;A[</a:t>
            </a:r>
            <a:r>
              <a:rPr lang="en-US" dirty="0" err="1" smtClean="0"/>
              <a:t>i</a:t>
            </a:r>
            <a:r>
              <a:rPr lang="en-US" dirty="0" smtClean="0"/>
              <a:t>], &amp;A[j]);</a:t>
            </a:r>
          </a:p>
          <a:p>
            <a:r>
              <a:rPr lang="en-US" dirty="0" smtClean="0"/>
              <a:t>	}</a:t>
            </a:r>
          </a:p>
          <a:p>
            <a:r>
              <a:rPr lang="en-US" dirty="0" smtClean="0"/>
              <a:t>    swap(&amp;A[j], &amp;A[left]);</a:t>
            </a:r>
          </a:p>
          <a:p>
            <a:r>
              <a:rPr lang="en-US" dirty="0" smtClean="0"/>
              <a:t>    return j;</a:t>
            </a:r>
          </a:p>
          <a:p>
            <a:r>
              <a:rPr lang="en-US" dirty="0" smtClean="0"/>
              <a:t>}</a:t>
            </a:r>
          </a:p>
          <a:p>
            <a:endParaRPr lang="en-US" dirty="0" smtClean="0"/>
          </a:p>
          <a:p>
            <a:endParaRPr lang="en-US" dirty="0" smtClean="0"/>
          </a:p>
          <a:p>
            <a:r>
              <a:rPr lang="en-US" dirty="0" smtClean="0"/>
              <a:t>void QuickSort2way(</a:t>
            </a:r>
            <a:r>
              <a:rPr lang="en-US" dirty="0" err="1" smtClean="0"/>
              <a:t>int</a:t>
            </a:r>
            <a:r>
              <a:rPr lang="en-US" dirty="0" smtClean="0"/>
              <a:t> A[], </a:t>
            </a:r>
            <a:r>
              <a:rPr lang="en-US" dirty="0" err="1" smtClean="0"/>
              <a:t>int</a:t>
            </a:r>
            <a:r>
              <a:rPr lang="en-US" dirty="0" smtClean="0"/>
              <a:t> Left, </a:t>
            </a:r>
            <a:r>
              <a:rPr lang="en-US" dirty="0" err="1" smtClean="0"/>
              <a:t>int</a:t>
            </a:r>
            <a:r>
              <a:rPr lang="en-US" dirty="0" smtClean="0"/>
              <a:t> Right)</a:t>
            </a:r>
          </a:p>
          <a:p>
            <a:r>
              <a:rPr lang="en-US" dirty="0" smtClean="0"/>
              <a:t>{</a:t>
            </a:r>
          </a:p>
          <a:p>
            <a:r>
              <a:rPr lang="en-US" dirty="0" smtClean="0"/>
              <a:t>	</a:t>
            </a:r>
            <a:r>
              <a:rPr lang="en-US" dirty="0" err="1" smtClean="0"/>
              <a:t>int</a:t>
            </a:r>
            <a:r>
              <a:rPr lang="en-US" dirty="0" smtClean="0"/>
              <a:t> </a:t>
            </a:r>
            <a:r>
              <a:rPr lang="en-US" dirty="0" err="1" smtClean="0"/>
              <a:t>index_Pivot</a:t>
            </a:r>
            <a:r>
              <a:rPr lang="en-US" dirty="0" smtClean="0"/>
              <a:t>;</a:t>
            </a:r>
          </a:p>
          <a:p>
            <a:r>
              <a:rPr lang="en-US" dirty="0" smtClean="0"/>
              <a:t>	if  (Left &lt; Right ) </a:t>
            </a:r>
          </a:p>
          <a:p>
            <a:r>
              <a:rPr lang="en-US" dirty="0" smtClean="0"/>
              <a:t>	{</a:t>
            </a:r>
          </a:p>
          <a:p>
            <a:r>
              <a:rPr lang="en-US" dirty="0" smtClean="0"/>
              <a:t>		</a:t>
            </a:r>
            <a:r>
              <a:rPr lang="en-US" dirty="0" err="1" smtClean="0"/>
              <a:t>index_Pivot</a:t>
            </a:r>
            <a:r>
              <a:rPr lang="en-US" dirty="0" smtClean="0"/>
              <a:t> =Partition2(</a:t>
            </a:r>
            <a:r>
              <a:rPr lang="en-US" dirty="0" err="1" smtClean="0"/>
              <a:t>A,Left,Right</a:t>
            </a:r>
            <a:r>
              <a:rPr lang="en-US" dirty="0" smtClean="0"/>
              <a:t>);</a:t>
            </a:r>
          </a:p>
          <a:p>
            <a:r>
              <a:rPr lang="en-US" dirty="0" smtClean="0"/>
              <a:t>		QuickSort2way(</a:t>
            </a:r>
            <a:r>
              <a:rPr lang="en-US" dirty="0" err="1" smtClean="0"/>
              <a:t>A,Left</a:t>
            </a:r>
            <a:r>
              <a:rPr lang="en-US" dirty="0" smtClean="0"/>
              <a:t>, index_Pivot-1);</a:t>
            </a:r>
          </a:p>
          <a:p>
            <a:r>
              <a:rPr lang="en-US" dirty="0" smtClean="0"/>
              <a:t>        QuickSort2way(A, </a:t>
            </a:r>
            <a:r>
              <a:rPr lang="en-US" dirty="0" err="1" smtClean="0"/>
              <a:t>index_Pivot</a:t>
            </a:r>
            <a:r>
              <a:rPr lang="en-US" dirty="0" smtClean="0"/>
              <a:t> +1, Right);</a:t>
            </a:r>
          </a:p>
          <a:p>
            <a:r>
              <a:rPr lang="en-US" dirty="0" smtClean="0"/>
              <a:t> 	}</a:t>
            </a:r>
          </a:p>
          <a:p>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128</a:t>
            </a:fld>
            <a:endParaRPr lang="en-US"/>
          </a:p>
        </p:txBody>
      </p:sp>
    </p:spTree>
    <p:extLst>
      <p:ext uri="{BB962C8B-B14F-4D97-AF65-F5344CB8AC3E}">
        <p14:creationId xmlns:p14="http://schemas.microsoft.com/office/powerpoint/2010/main" val="30758947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130</a:t>
            </a:fld>
            <a:endParaRPr lang="en-US"/>
          </a:p>
        </p:txBody>
      </p:sp>
    </p:spTree>
    <p:extLst>
      <p:ext uri="{BB962C8B-B14F-4D97-AF65-F5344CB8AC3E}">
        <p14:creationId xmlns:p14="http://schemas.microsoft.com/office/powerpoint/2010/main" val="4100704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A2A66D-66F3-4642-9090-D3D5402DFF34}" type="slidenum">
              <a:rPr lang="en-US" altLang="en-US"/>
              <a:pPr/>
              <a:t>131</a:t>
            </a:fld>
            <a:endParaRPr lang="en-US" altLang="en-US"/>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80468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7</a:t>
            </a:fld>
            <a:endParaRPr lang="en-US"/>
          </a:p>
        </p:txBody>
      </p:sp>
    </p:spTree>
    <p:extLst>
      <p:ext uri="{BB962C8B-B14F-4D97-AF65-F5344CB8AC3E}">
        <p14:creationId xmlns:p14="http://schemas.microsoft.com/office/powerpoint/2010/main" val="19213792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A910C1-43E4-438E-A2AE-FDB8CDA8FC53}" type="slidenum">
              <a:rPr lang="en-US" altLang="en-US"/>
              <a:pPr/>
              <a:t>132</a:t>
            </a:fld>
            <a:endParaRPr lang="en-US" altLang="en-US"/>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245124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59764E-2F1B-4546-ABE5-DBFC169C2301}" type="slidenum">
              <a:rPr lang="en-US" altLang="en-US"/>
              <a:pPr/>
              <a:t>133</a:t>
            </a:fld>
            <a:endParaRPr lang="en-US" altLang="en-US"/>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813728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2D725-5459-4A47-AB03-F32CD1ED762C}" type="slidenum">
              <a:rPr lang="en-US" altLang="en-US"/>
              <a:pPr/>
              <a:t>134</a:t>
            </a:fld>
            <a:endParaRPr lang="en-US" altLang="en-US"/>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747243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2D725-5459-4A47-AB03-F32CD1ED762C}" type="slidenum">
              <a:rPr lang="en-US" altLang="en-US"/>
              <a:pPr/>
              <a:t>135</a:t>
            </a:fld>
            <a:endParaRPr lang="en-US" altLang="en-US"/>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882851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4F9BBD-1C26-4857-B400-CF12A108E588}" type="slidenum">
              <a:rPr lang="en-US" altLang="en-US"/>
              <a:pPr/>
              <a:t>136</a:t>
            </a:fld>
            <a:endParaRPr lang="en-US" altLang="en-US"/>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1836313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DD67AD-AC7D-40B1-9F91-173199D41E2A}" type="slidenum">
              <a:rPr lang="en-US" altLang="en-US"/>
              <a:pPr/>
              <a:t>137</a:t>
            </a:fld>
            <a:endParaRPr lang="en-US" altLang="en-US"/>
          </a:p>
        </p:txBody>
      </p:sp>
      <p:sp>
        <p:nvSpPr>
          <p:cNvPr id="508930" name="Rectangle 2"/>
          <p:cNvSpPr>
            <a:spLocks noGrp="1" noRot="1" noChangeAspect="1" noChangeArrowheads="1" noTextEdit="1"/>
          </p:cNvSpPr>
          <p:nvPr>
            <p:ph type="sldImg"/>
          </p:nvPr>
        </p:nvSpPr>
        <p:spPr>
          <a:ln/>
        </p:spPr>
      </p:sp>
      <p:sp>
        <p:nvSpPr>
          <p:cNvPr id="5089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990425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A7B174-E4EF-481E-AD33-3FB1780C5D44}" type="slidenum">
              <a:rPr lang="en-US" altLang="en-US"/>
              <a:pPr/>
              <a:t>138</a:t>
            </a:fld>
            <a:endParaRPr lang="en-US" altLang="en-US"/>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97431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2D725-5459-4A47-AB03-F32CD1ED762C}" type="slidenum">
              <a:rPr lang="en-US" altLang="en-US"/>
              <a:pPr/>
              <a:t>139</a:t>
            </a:fld>
            <a:endParaRPr lang="en-US" altLang="en-US"/>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83733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48C70F-3DB9-41C0-9FDA-F3B45F8DC2F7}" type="slidenum">
              <a:rPr lang="en-US" altLang="en-US"/>
              <a:pPr/>
              <a:t>140</a:t>
            </a:fld>
            <a:endParaRPr lang="en-US" altLang="en-US"/>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475515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4E436B-8417-48CC-AA99-40E6B66407CA}" type="slidenum">
              <a:rPr lang="en-US" altLang="en-US"/>
              <a:pPr/>
              <a:t>141</a:t>
            </a:fld>
            <a:endParaRPr lang="en-US" altLang="en-US"/>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84861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8</a:t>
            </a:fld>
            <a:endParaRPr lang="en-US"/>
          </a:p>
        </p:txBody>
      </p:sp>
    </p:spTree>
    <p:extLst>
      <p:ext uri="{BB962C8B-B14F-4D97-AF65-F5344CB8AC3E}">
        <p14:creationId xmlns:p14="http://schemas.microsoft.com/office/powerpoint/2010/main" val="11207546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4E436B-8417-48CC-AA99-40E6B66407CA}" type="slidenum">
              <a:rPr lang="en-US" altLang="en-US"/>
              <a:pPr/>
              <a:t>142</a:t>
            </a:fld>
            <a:endParaRPr lang="en-US" altLang="en-US"/>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625655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4E436B-8417-48CC-AA99-40E6B66407CA}" type="slidenum">
              <a:rPr lang="en-US" altLang="en-US"/>
              <a:pPr/>
              <a:t>143</a:t>
            </a:fld>
            <a:endParaRPr lang="en-US" altLang="en-US"/>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2117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2D725-5459-4A47-AB03-F32CD1ED762C}" type="slidenum">
              <a:rPr lang="en-US" altLang="en-US"/>
              <a:pPr/>
              <a:t>144</a:t>
            </a:fld>
            <a:endParaRPr lang="en-US" altLang="en-US"/>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562525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4BAB1E-F05F-4D4F-9F75-6095138D901F}" type="slidenum">
              <a:rPr lang="en-US" altLang="en-US"/>
              <a:pPr/>
              <a:t>145</a:t>
            </a:fld>
            <a:endParaRPr lang="en-US" alt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725668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B38EAB-62AC-40A9-BA3D-BCB3CD7BA6A5}" type="slidenum">
              <a:rPr lang="en-US" altLang="en-US"/>
              <a:pPr/>
              <a:t>146</a:t>
            </a:fld>
            <a:endParaRPr lang="en-US" altLang="en-US"/>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64766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4F9BBD-1C26-4857-B400-CF12A108E588}" type="slidenum">
              <a:rPr lang="en-US" altLang="en-US"/>
              <a:pPr/>
              <a:t>157</a:t>
            </a:fld>
            <a:endParaRPr lang="en-US" altLang="en-US"/>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130113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4F9BBD-1C26-4857-B400-CF12A108E588}" type="slidenum">
              <a:rPr lang="en-US" altLang="en-US"/>
              <a:pPr/>
              <a:t>158</a:t>
            </a:fld>
            <a:endParaRPr lang="en-US" altLang="en-US"/>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645055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159</a:t>
            </a:fld>
            <a:endParaRPr lang="en-US"/>
          </a:p>
        </p:txBody>
      </p:sp>
    </p:spTree>
    <p:extLst>
      <p:ext uri="{BB962C8B-B14F-4D97-AF65-F5344CB8AC3E}">
        <p14:creationId xmlns:p14="http://schemas.microsoft.com/office/powerpoint/2010/main" val="11119976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4F9BBD-1C26-4857-B400-CF12A108E588}" type="slidenum">
              <a:rPr lang="en-US" altLang="en-US"/>
              <a:pPr/>
              <a:t>160</a:t>
            </a:fld>
            <a:endParaRPr lang="en-US" altLang="en-US"/>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4218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9</a:t>
            </a:fld>
            <a:endParaRPr lang="en-US"/>
          </a:p>
        </p:txBody>
      </p:sp>
    </p:spTree>
    <p:extLst>
      <p:ext uri="{BB962C8B-B14F-4D97-AF65-F5344CB8AC3E}">
        <p14:creationId xmlns:p14="http://schemas.microsoft.com/office/powerpoint/2010/main" val="1625258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12</a:t>
            </a:fld>
            <a:endParaRPr lang="en-US"/>
          </a:p>
        </p:txBody>
      </p:sp>
    </p:spTree>
    <p:extLst>
      <p:ext uri="{BB962C8B-B14F-4D97-AF65-F5344CB8AC3E}">
        <p14:creationId xmlns:p14="http://schemas.microsoft.com/office/powerpoint/2010/main" val="1877672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3886200"/>
          </a:xfrm>
          <a:prstGeom prst="rect">
            <a:avLst/>
          </a:prstGeom>
          <a:solidFill>
            <a:srgbClr val="4478B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46" descr="LOGO_128.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219200" y="0"/>
            <a:ext cx="7620000"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6600">
                <a:solidFill>
                  <a:schemeClr val="tx1"/>
                </a:solidFill>
                <a:latin typeface="Calibri" panose="020F0502020204030204" pitchFamily="34" charset="0"/>
                <a:ea typeface="MS PGothic" panose="020B0600070205080204" pitchFamily="34" charset="-128"/>
              </a:defRPr>
            </a:lvl1pPr>
            <a:lvl2pPr marL="742950" indent="-285750" eaLnBrk="0" hangingPunct="0">
              <a:defRPr sz="6600">
                <a:solidFill>
                  <a:schemeClr val="tx1"/>
                </a:solidFill>
                <a:latin typeface="Calibri" panose="020F0502020204030204" pitchFamily="34" charset="0"/>
                <a:ea typeface="MS PGothic" panose="020B0600070205080204" pitchFamily="34" charset="-128"/>
              </a:defRPr>
            </a:lvl2pPr>
            <a:lvl3pPr marL="1143000" indent="-228600" eaLnBrk="0" hangingPunct="0">
              <a:defRPr sz="6600">
                <a:solidFill>
                  <a:schemeClr val="tx1"/>
                </a:solidFill>
                <a:latin typeface="Calibri" panose="020F0502020204030204" pitchFamily="34" charset="0"/>
                <a:ea typeface="MS PGothic" panose="020B0600070205080204" pitchFamily="34" charset="-128"/>
              </a:defRPr>
            </a:lvl3pPr>
            <a:lvl4pPr marL="1600200" indent="-228600" eaLnBrk="0" hangingPunct="0">
              <a:defRPr sz="6600">
                <a:solidFill>
                  <a:schemeClr val="tx1"/>
                </a:solidFill>
                <a:latin typeface="Calibri" panose="020F0502020204030204" pitchFamily="34" charset="0"/>
                <a:ea typeface="MS PGothic" panose="020B0600070205080204" pitchFamily="34" charset="-128"/>
              </a:defRPr>
            </a:lvl4pPr>
            <a:lvl5pPr marL="2057400" indent="-228600" eaLnBrk="0" hangingPunct="0">
              <a:defRPr sz="66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9pPr>
          </a:lstStyle>
          <a:p>
            <a:pPr eaLnBrk="1" hangingPunct="1">
              <a:defRPr/>
            </a:pPr>
            <a:r>
              <a:rPr lang="en-US" sz="2000" smtClean="0">
                <a:solidFill>
                  <a:schemeClr val="bg1"/>
                </a:solidFill>
                <a:latin typeface="Arial" panose="020B0604020202020204" pitchFamily="34" charset="0"/>
                <a:cs typeface="Arial" panose="020B0604020202020204" pitchFamily="34" charset="0"/>
              </a:rPr>
              <a:t>TRƯỜNG ĐẠI HỌC BÁCH KHOA HÀ NỘI</a:t>
            </a:r>
          </a:p>
          <a:p>
            <a:pPr eaLnBrk="1" hangingPunct="1">
              <a:defRPr/>
            </a:pPr>
            <a:r>
              <a:rPr lang="en-US" sz="2000" smtClean="0">
                <a:solidFill>
                  <a:schemeClr val="bg1"/>
                </a:solidFill>
                <a:latin typeface="Arial" panose="020B0604020202020204" pitchFamily="34" charset="0"/>
                <a:cs typeface="Arial" panose="020B0604020202020204" pitchFamily="34" charset="0"/>
              </a:rPr>
              <a:t>VIỆN CÔNG NGHỆ THÔNG TIN VÀ TRUYỀN THÔNG</a:t>
            </a:r>
            <a:endParaRPr lang="en-US" sz="2000" smtClean="0">
              <a:solidFill>
                <a:srgbClr val="FFFFFF"/>
              </a:solidFill>
              <a:cs typeface="Arial" panose="020B0604020202020204" pitchFamily="34" charset="0"/>
            </a:endParaRPr>
          </a:p>
        </p:txBody>
      </p:sp>
      <p:sp>
        <p:nvSpPr>
          <p:cNvPr id="3" name="Subtitle 2"/>
          <p:cNvSpPr>
            <a:spLocks noGrp="1"/>
          </p:cNvSpPr>
          <p:nvPr>
            <p:ph type="subTitle" idx="1"/>
          </p:nvPr>
        </p:nvSpPr>
        <p:spPr>
          <a:xfrm>
            <a:off x="609600" y="4495800"/>
            <a:ext cx="7010400" cy="1143000"/>
          </a:xfrm>
        </p:spPr>
        <p:txBody>
          <a:bodyPr/>
          <a:lstStyle>
            <a:lvl1pPr marL="0" indent="0" algn="l">
              <a:buNone/>
              <a:defRPr sz="2800">
                <a:solidFill>
                  <a:srgbClr val="0033CC"/>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2" name="Title 1"/>
          <p:cNvSpPr>
            <a:spLocks noGrp="1"/>
          </p:cNvSpPr>
          <p:nvPr>
            <p:ph type="ctrTitle"/>
          </p:nvPr>
        </p:nvSpPr>
        <p:spPr>
          <a:xfrm>
            <a:off x="533400" y="2057400"/>
            <a:ext cx="8077200" cy="1470025"/>
          </a:xfrm>
        </p:spPr>
        <p:txBody>
          <a:bodyPr/>
          <a:lstStyle>
            <a:lvl1pPr algn="l">
              <a:defRPr sz="3600">
                <a:solidFill>
                  <a:schemeClr val="bg1"/>
                </a:solidFill>
                <a:latin typeface="Arial" pitchFamily="34" charset="0"/>
                <a:cs typeface="Arial"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135376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FE891C3E-BAE4-4BFE-B735-FE769A1D1206}" type="datetimeFigureOut">
              <a:rPr lang="zh-TW" altLang="en-US"/>
              <a:pPr>
                <a:defRPr/>
              </a:pPr>
              <a:t>2019/2/13</a:t>
            </a:fld>
            <a:endParaRPr lang="zh-TW" altLang="en-US"/>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vl1pPr>
          </a:lstStyle>
          <a:p>
            <a:fld id="{922A9FD3-B51B-4403-9622-BE703E6CA608}" type="slidenum">
              <a:rPr lang="zh-TW" altLang="en-US"/>
              <a:pPr/>
              <a:t>‹#›</a:t>
            </a:fld>
            <a:endParaRPr lang="zh-TW" altLang="en-US"/>
          </a:p>
        </p:txBody>
      </p:sp>
    </p:spTree>
    <p:extLst>
      <p:ext uri="{BB962C8B-B14F-4D97-AF65-F5344CB8AC3E}">
        <p14:creationId xmlns:p14="http://schemas.microsoft.com/office/powerpoint/2010/main" val="2637136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313" y="100013"/>
            <a:ext cx="8229600" cy="906462"/>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50838" y="1214438"/>
            <a:ext cx="4038600" cy="24622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350838" y="3829050"/>
            <a:ext cx="4038600" cy="24622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541838" y="1214438"/>
            <a:ext cx="4038600" cy="50768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397625"/>
            <a:ext cx="2133600" cy="323850"/>
          </a:xfrm>
        </p:spPr>
        <p:txBody>
          <a:bodyPr/>
          <a:lstStyle>
            <a:lvl1pPr>
              <a:defRPr/>
            </a:lvl1pPr>
          </a:lstStyle>
          <a:p>
            <a:endParaRPr lang="en-US" altLang="en-US"/>
          </a:p>
        </p:txBody>
      </p:sp>
      <p:sp>
        <p:nvSpPr>
          <p:cNvPr id="7" name="Slide Number Placeholder 6"/>
          <p:cNvSpPr>
            <a:spLocks noGrp="1"/>
          </p:cNvSpPr>
          <p:nvPr>
            <p:ph type="sldNum" sz="quarter" idx="11"/>
          </p:nvPr>
        </p:nvSpPr>
        <p:spPr>
          <a:xfrm>
            <a:off x="6553200" y="6397625"/>
            <a:ext cx="2133600" cy="323850"/>
          </a:xfrm>
        </p:spPr>
        <p:txBody>
          <a:bodyPr/>
          <a:lstStyle>
            <a:lvl1pPr>
              <a:defRPr/>
            </a:lvl1pPr>
          </a:lstStyle>
          <a:p>
            <a:fld id="{58842702-3D49-41C0-8ECA-246014D7710A}" type="slidenum">
              <a:rPr lang="en-US" altLang="en-US"/>
              <a:pPr/>
              <a:t>‹#›</a:t>
            </a:fld>
            <a:endParaRPr lang="en-US" altLang="en-US"/>
          </a:p>
        </p:txBody>
      </p:sp>
    </p:spTree>
    <p:extLst>
      <p:ext uri="{BB962C8B-B14F-4D97-AF65-F5344CB8AC3E}">
        <p14:creationId xmlns:p14="http://schemas.microsoft.com/office/powerpoint/2010/main" val="4063197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1313" y="100013"/>
            <a:ext cx="8229600" cy="9064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50838" y="1214438"/>
            <a:ext cx="4038600" cy="50768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41838" y="1214438"/>
            <a:ext cx="4038600" cy="50768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97625"/>
            <a:ext cx="2133600" cy="323850"/>
          </a:xfrm>
        </p:spPr>
        <p:txBody>
          <a:bodyPr/>
          <a:lstStyle>
            <a:lvl1pPr>
              <a:defRPr/>
            </a:lvl1pPr>
          </a:lstStyle>
          <a:p>
            <a:endParaRPr lang="en-US" altLang="en-US"/>
          </a:p>
        </p:txBody>
      </p:sp>
      <p:sp>
        <p:nvSpPr>
          <p:cNvPr id="6" name="Slide Number Placeholder 5"/>
          <p:cNvSpPr>
            <a:spLocks noGrp="1"/>
          </p:cNvSpPr>
          <p:nvPr>
            <p:ph type="sldNum" sz="quarter" idx="11"/>
          </p:nvPr>
        </p:nvSpPr>
        <p:spPr>
          <a:xfrm>
            <a:off x="6553200" y="6397625"/>
            <a:ext cx="2133600" cy="323850"/>
          </a:xfrm>
        </p:spPr>
        <p:txBody>
          <a:bodyPr/>
          <a:lstStyle>
            <a:lvl1pPr>
              <a:defRPr/>
            </a:lvl1pPr>
          </a:lstStyle>
          <a:p>
            <a:fld id="{7DC675BD-7B11-4AE8-B96B-EBEEF7559BCD}" type="slidenum">
              <a:rPr lang="en-US" altLang="en-US"/>
              <a:pPr/>
              <a:t>‹#›</a:t>
            </a:fld>
            <a:endParaRPr lang="en-US" altLang="en-US"/>
          </a:p>
        </p:txBody>
      </p:sp>
    </p:spTree>
    <p:extLst>
      <p:ext uri="{BB962C8B-B14F-4D97-AF65-F5344CB8AC3E}">
        <p14:creationId xmlns:p14="http://schemas.microsoft.com/office/powerpoint/2010/main" val="1593113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1313" y="100013"/>
            <a:ext cx="8229600" cy="906462"/>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50838" y="1214438"/>
            <a:ext cx="4038600" cy="50768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41838" y="1214438"/>
            <a:ext cx="4038600" cy="24622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41838" y="3829050"/>
            <a:ext cx="4038600" cy="24622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397625"/>
            <a:ext cx="2133600" cy="323850"/>
          </a:xfrm>
        </p:spPr>
        <p:txBody>
          <a:bodyPr/>
          <a:lstStyle>
            <a:lvl1pPr>
              <a:defRPr/>
            </a:lvl1pPr>
          </a:lstStyle>
          <a:p>
            <a:endParaRPr lang="en-US" altLang="en-US"/>
          </a:p>
        </p:txBody>
      </p:sp>
      <p:sp>
        <p:nvSpPr>
          <p:cNvPr id="7" name="Slide Number Placeholder 6"/>
          <p:cNvSpPr>
            <a:spLocks noGrp="1"/>
          </p:cNvSpPr>
          <p:nvPr>
            <p:ph type="sldNum" sz="quarter" idx="11"/>
          </p:nvPr>
        </p:nvSpPr>
        <p:spPr>
          <a:xfrm>
            <a:off x="6553200" y="6397625"/>
            <a:ext cx="2133600" cy="323850"/>
          </a:xfrm>
        </p:spPr>
        <p:txBody>
          <a:bodyPr/>
          <a:lstStyle>
            <a:lvl1pPr>
              <a:defRPr/>
            </a:lvl1pPr>
          </a:lstStyle>
          <a:p>
            <a:fld id="{FD1802BB-C961-4317-AC63-DAB2E154BD08}" type="slidenum">
              <a:rPr lang="en-US" altLang="en-US"/>
              <a:pPr/>
              <a:t>‹#›</a:t>
            </a:fld>
            <a:endParaRPr lang="en-US" altLang="en-US"/>
          </a:p>
        </p:txBody>
      </p:sp>
    </p:spTree>
    <p:extLst>
      <p:ext uri="{BB962C8B-B14F-4D97-AF65-F5344CB8AC3E}">
        <p14:creationId xmlns:p14="http://schemas.microsoft.com/office/powerpoint/2010/main" val="3419291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41313" y="100013"/>
            <a:ext cx="8229600" cy="9064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50838" y="1214438"/>
            <a:ext cx="8229600" cy="5076825"/>
          </a:xfrm>
        </p:spPr>
        <p:txBody>
          <a:bodyPr/>
          <a:lstStyle/>
          <a:p>
            <a:endParaRPr lang="en-US"/>
          </a:p>
        </p:txBody>
      </p:sp>
      <p:sp>
        <p:nvSpPr>
          <p:cNvPr id="4" name="Date Placeholder 3"/>
          <p:cNvSpPr>
            <a:spLocks noGrp="1"/>
          </p:cNvSpPr>
          <p:nvPr>
            <p:ph type="dt" sz="half" idx="10"/>
          </p:nvPr>
        </p:nvSpPr>
        <p:spPr>
          <a:xfrm>
            <a:off x="457200" y="6397625"/>
            <a:ext cx="2133600" cy="323850"/>
          </a:xfrm>
        </p:spPr>
        <p:txBody>
          <a:bodyPr/>
          <a:lstStyle>
            <a:lvl1pPr>
              <a:defRPr/>
            </a:lvl1pPr>
          </a:lstStyle>
          <a:p>
            <a:endParaRPr lang="en-US" altLang="en-US"/>
          </a:p>
        </p:txBody>
      </p:sp>
      <p:sp>
        <p:nvSpPr>
          <p:cNvPr id="5" name="Slide Number Placeholder 4"/>
          <p:cNvSpPr>
            <a:spLocks noGrp="1"/>
          </p:cNvSpPr>
          <p:nvPr>
            <p:ph type="sldNum" sz="quarter" idx="11"/>
          </p:nvPr>
        </p:nvSpPr>
        <p:spPr>
          <a:xfrm>
            <a:off x="6553200" y="6397625"/>
            <a:ext cx="2133600" cy="323850"/>
          </a:xfrm>
        </p:spPr>
        <p:txBody>
          <a:bodyPr/>
          <a:lstStyle>
            <a:lvl1pPr>
              <a:defRPr/>
            </a:lvl1pPr>
          </a:lstStyle>
          <a:p>
            <a:fld id="{1F6A0E09-9392-4A4A-ADF5-8DE1454BD06A}" type="slidenum">
              <a:rPr lang="en-US" altLang="en-US"/>
              <a:pPr/>
              <a:t>‹#›</a:t>
            </a:fld>
            <a:endParaRPr lang="en-US" altLang="en-US"/>
          </a:p>
        </p:txBody>
      </p:sp>
    </p:spTree>
    <p:extLst>
      <p:ext uri="{BB962C8B-B14F-4D97-AF65-F5344CB8AC3E}">
        <p14:creationId xmlns:p14="http://schemas.microsoft.com/office/powerpoint/2010/main" val="390429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89681101-023D-40BD-A2D5-1BE569FA9ED1}" type="slidenum">
              <a:rPr lang="en-US"/>
              <a:pPr>
                <a:defRPr/>
              </a:pPr>
              <a:t>‹#›</a:t>
            </a:fld>
            <a:endParaRPr lang="en-US"/>
          </a:p>
        </p:txBody>
      </p:sp>
    </p:spTree>
    <p:extLst>
      <p:ext uri="{BB962C8B-B14F-4D97-AF65-F5344CB8AC3E}">
        <p14:creationId xmlns:p14="http://schemas.microsoft.com/office/powerpoint/2010/main" val="3050700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a:p>
        </p:txBody>
      </p:sp>
      <p:sp>
        <p:nvSpPr>
          <p:cNvPr id="3" name="Content Placeholder 2"/>
          <p:cNvSpPr>
            <a:spLocks noGrp="1"/>
          </p:cNvSpPr>
          <p:nvPr>
            <p:ph sz="half" idx="1"/>
          </p:nvPr>
        </p:nvSpPr>
        <p:spPr>
          <a:xfrm>
            <a:off x="457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02A36C7-64AD-493B-A2E3-FF995BB373FA}" type="slidenum">
              <a:rPr lang="en-US"/>
              <a:pPr>
                <a:defRPr/>
              </a:pPr>
              <a:t>‹#›</a:t>
            </a:fld>
            <a:endParaRPr lang="en-US"/>
          </a:p>
        </p:txBody>
      </p:sp>
    </p:spTree>
    <p:extLst>
      <p:ext uri="{BB962C8B-B14F-4D97-AF65-F5344CB8AC3E}">
        <p14:creationId xmlns:p14="http://schemas.microsoft.com/office/powerpoint/2010/main" val="2428479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a:p>
        </p:txBody>
      </p:sp>
      <p:sp>
        <p:nvSpPr>
          <p:cNvPr id="3" name="Text Placeholder 2"/>
          <p:cNvSpPr>
            <a:spLocks noGrp="1"/>
          </p:cNvSpPr>
          <p:nvPr>
            <p:ph type="body" idx="1"/>
          </p:nvPr>
        </p:nvSpPr>
        <p:spPr>
          <a:xfrm>
            <a:off x="457200" y="1066800"/>
            <a:ext cx="4040188" cy="7620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5000"/>
            <a:ext cx="4040188" cy="4221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066800"/>
            <a:ext cx="4041775" cy="7620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905000"/>
            <a:ext cx="4041775" cy="4221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5B531E3-1644-4945-BBCC-C2869EBB3C31}" type="slidenum">
              <a:rPr lang="en-US"/>
              <a:pPr>
                <a:defRPr/>
              </a:pPr>
              <a:t>‹#›</a:t>
            </a:fld>
            <a:endParaRPr lang="en-US"/>
          </a:p>
        </p:txBody>
      </p:sp>
    </p:spTree>
    <p:extLst>
      <p:ext uri="{BB962C8B-B14F-4D97-AF65-F5344CB8AC3E}">
        <p14:creationId xmlns:p14="http://schemas.microsoft.com/office/powerpoint/2010/main" val="259021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686800" cy="838200"/>
          </a:xfrm>
        </p:spPr>
        <p:txBody>
          <a:bodyPr>
            <a:normAutofit/>
          </a:bodyPr>
          <a:lstStyle>
            <a:lvl1pPr>
              <a:defRPr sz="3600"/>
            </a:lvl1pPr>
          </a:lstStyle>
          <a:p>
            <a:r>
              <a:rPr lang="en-US" smtClean="0"/>
              <a:t>Click to edit Master title style</a:t>
            </a:r>
            <a:endParaRPr lang="en-US"/>
          </a:p>
        </p:txBody>
      </p:sp>
      <p:sp>
        <p:nvSpPr>
          <p:cNvPr id="9" name="Content Placeholder 2"/>
          <p:cNvSpPr>
            <a:spLocks noGrp="1"/>
          </p:cNvSpPr>
          <p:nvPr>
            <p:ph idx="1"/>
          </p:nvPr>
        </p:nvSpPr>
        <p:spPr>
          <a:xfrm>
            <a:off x="457200" y="1066800"/>
            <a:ext cx="8229600" cy="5257800"/>
          </a:xfrm>
        </p:spPr>
        <p:txBody>
          <a:bodyPr/>
          <a:lstStyle>
            <a:lvl1pPr>
              <a:defRPr sz="2800" b="1">
                <a:solidFill>
                  <a:schemeClr val="tx1"/>
                </a:solidFill>
                <a:latin typeface="Courier New" pitchFamily="49" charset="0"/>
                <a:cs typeface="Courier New" pitchFamily="49" charset="0"/>
              </a:defRPr>
            </a:lvl1pPr>
            <a:lvl2pPr>
              <a:defRPr sz="2800"/>
            </a:lvl2pPr>
            <a:lvl3pPr>
              <a:defRPr sz="2400"/>
            </a:lvl3pPr>
            <a:lvl4pPr>
              <a:defRPr sz="2000"/>
            </a:lvl4pPr>
          </a:lstStyle>
          <a:p>
            <a:pPr lvl="0"/>
            <a:r>
              <a:rPr lang="en-US" smtClean="0"/>
              <a:t>Click to edit Master text styles</a:t>
            </a:r>
          </a:p>
        </p:txBody>
      </p:sp>
      <p:sp>
        <p:nvSpPr>
          <p:cNvPr id="4" name="Date Placeholder 1"/>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6A0B529-24CC-416D-ABBE-264FFB62BA4E}" type="slidenum">
              <a:rPr lang="en-US"/>
              <a:pPr>
                <a:defRPr/>
              </a:pPr>
              <a:t>‹#›</a:t>
            </a:fld>
            <a:endParaRPr lang="en-US"/>
          </a:p>
        </p:txBody>
      </p:sp>
    </p:spTree>
    <p:extLst>
      <p:ext uri="{BB962C8B-B14F-4D97-AF65-F5344CB8AC3E}">
        <p14:creationId xmlns:p14="http://schemas.microsoft.com/office/powerpoint/2010/main" val="120878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p:nvSpPr>
        <p:spPr>
          <a:xfrm>
            <a:off x="457200" y="0"/>
            <a:ext cx="8686800" cy="838200"/>
          </a:xfrm>
          <a:prstGeom prst="rect">
            <a:avLst/>
          </a:prstGeom>
        </p:spPr>
        <p:txBody>
          <a:bodyPr anchor="ctr">
            <a:normAutofit/>
          </a:bodyPr>
          <a:lstStyle>
            <a:lvl1pPr>
              <a:defRPr sz="3600"/>
            </a:lvl1pPr>
          </a:lstStyle>
          <a:p>
            <a:pPr eaLnBrk="1" fontAlgn="auto" hangingPunct="1">
              <a:spcAft>
                <a:spcPts val="0"/>
              </a:spcAft>
              <a:defRPr/>
            </a:pPr>
            <a:endParaRPr lang="en-US">
              <a:solidFill>
                <a:schemeClr val="bg1"/>
              </a:solidFill>
              <a:latin typeface="Arial" pitchFamily="34" charset="0"/>
              <a:ea typeface="+mj-ea"/>
              <a:cs typeface="Arial" pitchFamily="34" charset="0"/>
            </a:endParaRPr>
          </a:p>
        </p:txBody>
      </p:sp>
      <p:sp>
        <p:nvSpPr>
          <p:cNvPr id="6" name="Title 1"/>
          <p:cNvSpPr txBox="1">
            <a:spLocks/>
          </p:cNvSpPr>
          <p:nvPr/>
        </p:nvSpPr>
        <p:spPr>
          <a:xfrm>
            <a:off x="457200" y="0"/>
            <a:ext cx="8686800" cy="838200"/>
          </a:xfrm>
          <a:prstGeom prst="rect">
            <a:avLst/>
          </a:prstGeom>
        </p:spPr>
        <p:txBody>
          <a:bodyPr anchor="ctr">
            <a:normAutofit/>
          </a:bodyPr>
          <a:lstStyle>
            <a:lvl1pPr>
              <a:defRPr sz="3600"/>
            </a:lvl1pPr>
          </a:lstStyle>
          <a:p>
            <a:pPr eaLnBrk="1" fontAlgn="auto" hangingPunct="1">
              <a:spcAft>
                <a:spcPts val="0"/>
              </a:spcAft>
              <a:defRPr/>
            </a:pPr>
            <a:endParaRPr lang="en-US">
              <a:solidFill>
                <a:schemeClr val="bg1"/>
              </a:solidFill>
              <a:latin typeface="Arial" pitchFamily="34" charset="0"/>
              <a:ea typeface="+mj-ea"/>
              <a:cs typeface="Arial" pitchFamily="34" charset="0"/>
            </a:endParaRPr>
          </a:p>
        </p:txBody>
      </p:sp>
      <p:sp>
        <p:nvSpPr>
          <p:cNvPr id="2" name="Title 1"/>
          <p:cNvSpPr>
            <a:spLocks noGrp="1"/>
          </p:cNvSpPr>
          <p:nvPr>
            <p:ph type="title"/>
          </p:nvPr>
        </p:nvSpPr>
        <p:spPr>
          <a:xfrm>
            <a:off x="457200" y="10477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990600"/>
            <a:ext cx="5111750" cy="5135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286000"/>
            <a:ext cx="3008313" cy="3840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A4C7744-06B4-46BC-A4E7-EEEF0152FA2F}" type="slidenum">
              <a:rPr lang="en-US"/>
              <a:pPr>
                <a:defRPr/>
              </a:pPr>
              <a:t>‹#›</a:t>
            </a:fld>
            <a:endParaRPr lang="en-US"/>
          </a:p>
        </p:txBody>
      </p:sp>
    </p:spTree>
    <p:extLst>
      <p:ext uri="{BB962C8B-B14F-4D97-AF65-F5344CB8AC3E}">
        <p14:creationId xmlns:p14="http://schemas.microsoft.com/office/powerpoint/2010/main" val="1490889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990599"/>
            <a:ext cx="5486400" cy="4419601"/>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562600"/>
            <a:ext cx="5486400" cy="6096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1"/>
          <p:cNvSpPr>
            <a:spLocks noGrp="1"/>
          </p:cNvSpPr>
          <p:nvPr>
            <p:ph type="title"/>
          </p:nvPr>
        </p:nvSpPr>
        <p:spPr>
          <a:xfrm>
            <a:off x="457200" y="0"/>
            <a:ext cx="8686800" cy="838200"/>
          </a:xfrm>
        </p:spPr>
        <p:txBody>
          <a:bodyPr>
            <a:normAutofit/>
          </a:bodyPr>
          <a:lstStyle>
            <a:lvl1pPr>
              <a:defRPr sz="3600"/>
            </a:lvl1pPr>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D7FFEB6-14AD-4EFD-BE28-7E20ABDE272E}" type="slidenum">
              <a:rPr lang="en-US"/>
              <a:pPr>
                <a:defRPr/>
              </a:pPr>
              <a:t>‹#›</a:t>
            </a:fld>
            <a:endParaRPr lang="en-US"/>
          </a:p>
        </p:txBody>
      </p:sp>
    </p:spTree>
    <p:extLst>
      <p:ext uri="{BB962C8B-B14F-4D97-AF65-F5344CB8AC3E}">
        <p14:creationId xmlns:p14="http://schemas.microsoft.com/office/powerpoint/2010/main" val="15159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2"/>
          <p:cNvSpPr>
            <a:spLocks noGrp="1" noChangeArrowheads="1"/>
          </p:cNvSpPr>
          <p:nvPr>
            <p:ph type="dt" sz="half" idx="10"/>
          </p:nvPr>
        </p:nvSpPr>
        <p:spPr/>
        <p:txBody>
          <a:bodyPr/>
          <a:lstStyle>
            <a:lvl1pPr>
              <a:defRPr/>
            </a:lvl1pPr>
          </a:lstStyle>
          <a:p>
            <a:pPr>
              <a:defRPr/>
            </a:pPr>
            <a:endParaRPr lang="en-US"/>
          </a:p>
        </p:txBody>
      </p:sp>
      <p:sp>
        <p:nvSpPr>
          <p:cNvPr id="5" name="Rectangle 13"/>
          <p:cNvSpPr>
            <a:spLocks noGrp="1" noChangeArrowheads="1"/>
          </p:cNvSpPr>
          <p:nvPr>
            <p:ph type="ftr" sz="quarter" idx="11"/>
          </p:nvPr>
        </p:nvSpPr>
        <p:spPr/>
        <p:txBody>
          <a:bodyPr/>
          <a:lstStyle>
            <a:lvl1pPr>
              <a:defRPr/>
            </a:lvl1pPr>
          </a:lstStyle>
          <a:p>
            <a:pPr>
              <a:defRPr/>
            </a:pPr>
            <a:endParaRPr lang="en-US"/>
          </a:p>
        </p:txBody>
      </p:sp>
      <p:sp>
        <p:nvSpPr>
          <p:cNvPr id="6" name="Rectangle 14"/>
          <p:cNvSpPr>
            <a:spLocks noGrp="1" noChangeArrowheads="1"/>
          </p:cNvSpPr>
          <p:nvPr>
            <p:ph type="sldNum" sz="quarter" idx="12"/>
          </p:nvPr>
        </p:nvSpPr>
        <p:spPr/>
        <p:txBody>
          <a:bodyPr/>
          <a:lstStyle>
            <a:lvl1pPr>
              <a:defRPr/>
            </a:lvl1pPr>
          </a:lstStyle>
          <a:p>
            <a:pPr>
              <a:defRPr/>
            </a:pPr>
            <a:fld id="{519C8756-3B26-4146-A7C7-24F682EEB786}" type="slidenum">
              <a:rPr lang="en-US"/>
              <a:pPr>
                <a:defRPr/>
              </a:pPr>
              <a:t>‹#›</a:t>
            </a:fld>
            <a:endParaRPr lang="en-US"/>
          </a:p>
        </p:txBody>
      </p:sp>
    </p:spTree>
    <p:extLst>
      <p:ext uri="{BB962C8B-B14F-4D97-AF65-F5344CB8AC3E}">
        <p14:creationId xmlns:p14="http://schemas.microsoft.com/office/powerpoint/2010/main" val="961144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CENG 213 Data Structures</a:t>
            </a:r>
          </a:p>
        </p:txBody>
      </p:sp>
      <p:sp>
        <p:nvSpPr>
          <p:cNvPr id="4" name="Rectangle 6"/>
          <p:cNvSpPr>
            <a:spLocks noGrp="1" noChangeArrowheads="1"/>
          </p:cNvSpPr>
          <p:nvPr>
            <p:ph type="sldNum" sz="quarter" idx="12"/>
          </p:nvPr>
        </p:nvSpPr>
        <p:spPr>
          <a:ln/>
        </p:spPr>
        <p:txBody>
          <a:bodyPr/>
          <a:lstStyle>
            <a:lvl1pPr>
              <a:defRPr/>
            </a:lvl1pPr>
          </a:lstStyle>
          <a:p>
            <a:fld id="{C18BEDB2-906F-4CEF-A408-6ED01DFBEDD5}" type="slidenum">
              <a:rPr lang="en-US" altLang="en-US"/>
              <a:pPr/>
              <a:t>‹#›</a:t>
            </a:fld>
            <a:endParaRPr lang="en-US" altLang="en-US"/>
          </a:p>
        </p:txBody>
      </p:sp>
    </p:spTree>
    <p:extLst>
      <p:ext uri="{BB962C8B-B14F-4D97-AF65-F5344CB8AC3E}">
        <p14:creationId xmlns:p14="http://schemas.microsoft.com/office/powerpoint/2010/main" val="3878467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838200"/>
          </a:xfrm>
          <a:prstGeom prst="rect">
            <a:avLst/>
          </a:prstGeom>
          <a:solidFill>
            <a:srgbClr val="5485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027" name="Title Placeholder 1"/>
          <p:cNvSpPr>
            <a:spLocks noGrp="1"/>
          </p:cNvSpPr>
          <p:nvPr>
            <p:ph type="title"/>
          </p:nvPr>
        </p:nvSpPr>
        <p:spPr bwMode="auto">
          <a:xfrm>
            <a:off x="457200" y="0"/>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Date Placeholder 4"/>
          <p:cNvSpPr>
            <a:spLocks noGrp="1"/>
          </p:cNvSpPr>
          <p:nvPr>
            <p:ph type="dt" sz="half" idx="2"/>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0"/>
              </a:spcBef>
              <a:defRPr sz="1800">
                <a:latin typeface="Calibri" panose="020F0502020204030204" pitchFamily="34" charset="0"/>
                <a:cs typeface="Arial" panose="020B0604020202020204" pitchFamily="34" charset="0"/>
              </a:defRPr>
            </a:lvl1pPr>
          </a:lstStyle>
          <a:p>
            <a:pPr>
              <a:defRPr/>
            </a:pPr>
            <a:endParaRPr lang="en-US"/>
          </a:p>
        </p:txBody>
      </p:sp>
      <p:sp>
        <p:nvSpPr>
          <p:cNvPr id="6" name="Footer Placeholder 5"/>
          <p:cNvSpPr>
            <a:spLocks noGrp="1"/>
          </p:cNvSpPr>
          <p:nvPr>
            <p:ph type="ftr" sz="quarter" idx="3"/>
          </p:nvPr>
        </p:nvSpPr>
        <p:spPr>
          <a:xfrm>
            <a:off x="3810000" y="6356350"/>
            <a:ext cx="2895600" cy="365125"/>
          </a:xfrm>
          <a:prstGeom prst="rect">
            <a:avLst/>
          </a:prstGeom>
        </p:spPr>
        <p:txBody>
          <a:bodyPr/>
          <a:lstStyle>
            <a:lvl1pPr eaLnBrk="1" fontAlgn="auto" hangingPunct="1">
              <a:spcBef>
                <a:spcPts val="0"/>
              </a:spcBef>
              <a:spcAft>
                <a:spcPts val="0"/>
              </a:spcAft>
              <a:defRPr sz="1800">
                <a:latin typeface="+mn-lt"/>
                <a:ea typeface="+mn-ea"/>
                <a:cs typeface="+mn-cs"/>
              </a:defRPr>
            </a:lvl1pPr>
          </a:lstStyle>
          <a:p>
            <a:pPr>
              <a:defRPr/>
            </a:pPr>
            <a:endParaRPr lang="en-US"/>
          </a:p>
        </p:txBody>
      </p:sp>
      <p:sp>
        <p:nvSpPr>
          <p:cNvPr id="8" name="Slide Number Placeholder 5"/>
          <p:cNvSpPr>
            <a:spLocks noGrp="1"/>
          </p:cNvSpPr>
          <p:nvPr>
            <p:ph type="sldNum" sz="quarter" idx="4"/>
          </p:nvPr>
        </p:nvSpPr>
        <p:spPr>
          <a:xfrm>
            <a:off x="8610600" y="6324600"/>
            <a:ext cx="457200" cy="365125"/>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0"/>
              </a:spcBef>
              <a:defRPr sz="1400">
                <a:cs typeface="Arial" panose="020B0604020202020204" pitchFamily="34" charset="0"/>
              </a:defRPr>
            </a:lvl1pPr>
          </a:lstStyle>
          <a:p>
            <a:pPr>
              <a:defRPr/>
            </a:pPr>
            <a:fld id="{482C6DD7-90B1-4C98-BC9F-85B77C394F6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 id="2147484244" r:id="rId14"/>
  </p:sldLayoutIdLst>
  <p:hf hdr="0" ftr="0" dt="0"/>
  <p:txStyles>
    <p:title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57.xml"/><Relationship Id="rId7"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9.xml.rels><?xml version="1.0" encoding="UTF-8" standalone="yes"?>
<Relationships xmlns="http://schemas.openxmlformats.org/package/2006/relationships"><Relationship Id="rId3" Type="http://schemas.openxmlformats.org/officeDocument/2006/relationships/hyperlink" Target="http://en.wikipedia.org/wiki/Image:Sorting_quicksort_anim.gif" TargetMode="External"/><Relationship Id="rId2" Type="http://schemas.openxmlformats.org/officeDocument/2006/relationships/hyperlink" Target="https://en.wikipedia.org/wiki/Tony_Hoare" TargetMode="External"/><Relationship Id="rId1" Type="http://schemas.openxmlformats.org/officeDocument/2006/relationships/slideLayout" Target="../slideLayouts/slideLayout8.xml"/><Relationship Id="rId6" Type="http://schemas.openxmlformats.org/officeDocument/2006/relationships/image" Target="../media/image26.jpeg"/><Relationship Id="rId5" Type="http://schemas.openxmlformats.org/officeDocument/2006/relationships/hyperlink" Target="http://en.wikipedia.org/wiki/Image:Tony_Hoare_(FLoC_2006).jpg" TargetMode="External"/><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28.png"/><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7.png"/><Relationship Id="rId4" Type="http://schemas.openxmlformats.org/officeDocument/2006/relationships/oleObject" Target="../embeddings/oleObject2.bin"/></Relationships>
</file>

<file path=ppt/slides/_rels/slide1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32.png"/><Relationship Id="rId4" Type="http://schemas.openxmlformats.org/officeDocument/2006/relationships/oleObject" Target="../embeddings/oleObject4.bin"/></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66.xml"/><Relationship Id="rId7" Type="http://schemas.openxmlformats.org/officeDocument/2006/relationships/image" Target="../media/image34.png"/><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oleObject" Target="../embeddings/oleObject5.bin"/><Relationship Id="rId9" Type="http://schemas.openxmlformats.org/officeDocument/2006/relationships/image" Target="../media/image35.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oleObject" Target="../embeddings/oleObject8.bin"/></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7.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3" Type="http://schemas.openxmlformats.org/officeDocument/2006/relationships/tags" Target="../tags/tag26.xml"/><Relationship Id="rId18" Type="http://schemas.openxmlformats.org/officeDocument/2006/relationships/tags" Target="../tags/tag31.xml"/><Relationship Id="rId26" Type="http://schemas.openxmlformats.org/officeDocument/2006/relationships/tags" Target="../tags/tag39.xml"/><Relationship Id="rId39" Type="http://schemas.openxmlformats.org/officeDocument/2006/relationships/tags" Target="../tags/tag52.xml"/><Relationship Id="rId21" Type="http://schemas.openxmlformats.org/officeDocument/2006/relationships/tags" Target="../tags/tag34.xml"/><Relationship Id="rId34" Type="http://schemas.openxmlformats.org/officeDocument/2006/relationships/tags" Target="../tags/tag47.xml"/><Relationship Id="rId42" Type="http://schemas.openxmlformats.org/officeDocument/2006/relationships/tags" Target="../tags/tag55.xml"/><Relationship Id="rId47" Type="http://schemas.openxmlformats.org/officeDocument/2006/relationships/tags" Target="../tags/tag60.xml"/><Relationship Id="rId50" Type="http://schemas.openxmlformats.org/officeDocument/2006/relationships/tags" Target="../tags/tag63.xml"/><Relationship Id="rId55" Type="http://schemas.openxmlformats.org/officeDocument/2006/relationships/tags" Target="../tags/tag68.xml"/><Relationship Id="rId63" Type="http://schemas.openxmlformats.org/officeDocument/2006/relationships/tags" Target="../tags/tag76.xml"/><Relationship Id="rId7" Type="http://schemas.openxmlformats.org/officeDocument/2006/relationships/tags" Target="../tags/tag20.xml"/><Relationship Id="rId2" Type="http://schemas.openxmlformats.org/officeDocument/2006/relationships/tags" Target="../tags/tag15.xml"/><Relationship Id="rId16" Type="http://schemas.openxmlformats.org/officeDocument/2006/relationships/tags" Target="../tags/tag29.xml"/><Relationship Id="rId29" Type="http://schemas.openxmlformats.org/officeDocument/2006/relationships/tags" Target="../tags/tag42.xml"/><Relationship Id="rId11" Type="http://schemas.openxmlformats.org/officeDocument/2006/relationships/tags" Target="../tags/tag24.xml"/><Relationship Id="rId24" Type="http://schemas.openxmlformats.org/officeDocument/2006/relationships/tags" Target="../tags/tag37.xml"/><Relationship Id="rId32" Type="http://schemas.openxmlformats.org/officeDocument/2006/relationships/tags" Target="../tags/tag45.xml"/><Relationship Id="rId37" Type="http://schemas.openxmlformats.org/officeDocument/2006/relationships/tags" Target="../tags/tag50.xml"/><Relationship Id="rId40" Type="http://schemas.openxmlformats.org/officeDocument/2006/relationships/tags" Target="../tags/tag53.xml"/><Relationship Id="rId45" Type="http://schemas.openxmlformats.org/officeDocument/2006/relationships/tags" Target="../tags/tag58.xml"/><Relationship Id="rId53" Type="http://schemas.openxmlformats.org/officeDocument/2006/relationships/tags" Target="../tags/tag66.xml"/><Relationship Id="rId58" Type="http://schemas.openxmlformats.org/officeDocument/2006/relationships/tags" Target="../tags/tag71.xml"/><Relationship Id="rId5" Type="http://schemas.openxmlformats.org/officeDocument/2006/relationships/tags" Target="../tags/tag18.xml"/><Relationship Id="rId61" Type="http://schemas.openxmlformats.org/officeDocument/2006/relationships/tags" Target="../tags/tag74.xml"/><Relationship Id="rId19" Type="http://schemas.openxmlformats.org/officeDocument/2006/relationships/tags" Target="../tags/tag3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tags" Target="../tags/tag40.xml"/><Relationship Id="rId30" Type="http://schemas.openxmlformats.org/officeDocument/2006/relationships/tags" Target="../tags/tag43.xml"/><Relationship Id="rId35" Type="http://schemas.openxmlformats.org/officeDocument/2006/relationships/tags" Target="../tags/tag48.xml"/><Relationship Id="rId43" Type="http://schemas.openxmlformats.org/officeDocument/2006/relationships/tags" Target="../tags/tag56.xml"/><Relationship Id="rId48" Type="http://schemas.openxmlformats.org/officeDocument/2006/relationships/tags" Target="../tags/tag61.xml"/><Relationship Id="rId56" Type="http://schemas.openxmlformats.org/officeDocument/2006/relationships/tags" Target="../tags/tag69.xml"/><Relationship Id="rId64" Type="http://schemas.openxmlformats.org/officeDocument/2006/relationships/slideLayout" Target="../slideLayouts/slideLayout8.xml"/><Relationship Id="rId8" Type="http://schemas.openxmlformats.org/officeDocument/2006/relationships/tags" Target="../tags/tag21.xml"/><Relationship Id="rId51" Type="http://schemas.openxmlformats.org/officeDocument/2006/relationships/tags" Target="../tags/tag64.xml"/><Relationship Id="rId3" Type="http://schemas.openxmlformats.org/officeDocument/2006/relationships/tags" Target="../tags/tag16.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tags" Target="../tags/tag38.xml"/><Relationship Id="rId33" Type="http://schemas.openxmlformats.org/officeDocument/2006/relationships/tags" Target="../tags/tag46.xml"/><Relationship Id="rId38" Type="http://schemas.openxmlformats.org/officeDocument/2006/relationships/tags" Target="../tags/tag51.xml"/><Relationship Id="rId46" Type="http://schemas.openxmlformats.org/officeDocument/2006/relationships/tags" Target="../tags/tag59.xml"/><Relationship Id="rId59" Type="http://schemas.openxmlformats.org/officeDocument/2006/relationships/tags" Target="../tags/tag72.xml"/><Relationship Id="rId20" Type="http://schemas.openxmlformats.org/officeDocument/2006/relationships/tags" Target="../tags/tag33.xml"/><Relationship Id="rId41" Type="http://schemas.openxmlformats.org/officeDocument/2006/relationships/tags" Target="../tags/tag54.xml"/><Relationship Id="rId54" Type="http://schemas.openxmlformats.org/officeDocument/2006/relationships/tags" Target="../tags/tag67.xml"/><Relationship Id="rId62" Type="http://schemas.openxmlformats.org/officeDocument/2006/relationships/tags" Target="../tags/tag75.xml"/><Relationship Id="rId1" Type="http://schemas.openxmlformats.org/officeDocument/2006/relationships/tags" Target="../tags/tag14.xml"/><Relationship Id="rId6" Type="http://schemas.openxmlformats.org/officeDocument/2006/relationships/tags" Target="../tags/tag19.xml"/><Relationship Id="rId15" Type="http://schemas.openxmlformats.org/officeDocument/2006/relationships/tags" Target="../tags/tag28.xml"/><Relationship Id="rId23" Type="http://schemas.openxmlformats.org/officeDocument/2006/relationships/tags" Target="../tags/tag36.xml"/><Relationship Id="rId28" Type="http://schemas.openxmlformats.org/officeDocument/2006/relationships/tags" Target="../tags/tag41.xml"/><Relationship Id="rId36" Type="http://schemas.openxmlformats.org/officeDocument/2006/relationships/tags" Target="../tags/tag49.xml"/><Relationship Id="rId49" Type="http://schemas.openxmlformats.org/officeDocument/2006/relationships/tags" Target="../tags/tag62.xml"/><Relationship Id="rId57" Type="http://schemas.openxmlformats.org/officeDocument/2006/relationships/tags" Target="../tags/tag70.xml"/><Relationship Id="rId10" Type="http://schemas.openxmlformats.org/officeDocument/2006/relationships/tags" Target="../tags/tag23.xml"/><Relationship Id="rId31" Type="http://schemas.openxmlformats.org/officeDocument/2006/relationships/tags" Target="../tags/tag44.xml"/><Relationship Id="rId44" Type="http://schemas.openxmlformats.org/officeDocument/2006/relationships/tags" Target="../tags/tag57.xml"/><Relationship Id="rId52" Type="http://schemas.openxmlformats.org/officeDocument/2006/relationships/tags" Target="../tags/tag65.xml"/><Relationship Id="rId60" Type="http://schemas.openxmlformats.org/officeDocument/2006/relationships/tags" Target="../tags/tag73.xml"/><Relationship Id="rId4" Type="http://schemas.openxmlformats.org/officeDocument/2006/relationships/tags" Target="../tags/tag17.xml"/><Relationship Id="rId9" Type="http://schemas.openxmlformats.org/officeDocument/2006/relationships/tags" Target="../tags/tag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ctrTitle"/>
          </p:nvPr>
        </p:nvSpPr>
        <p:spPr>
          <a:xfrm>
            <a:off x="533400" y="2971800"/>
            <a:ext cx="8077200" cy="860425"/>
          </a:xfrm>
        </p:spPr>
        <p:txBody>
          <a:bodyPr/>
          <a:lstStyle/>
          <a:p>
            <a:r>
              <a:rPr lang="en-US" sz="4000" dirty="0" smtClean="0"/>
              <a:t>Data structure and Algorithm</a:t>
            </a:r>
            <a:endParaRPr lang="en-US" dirty="0" smtClean="0"/>
          </a:p>
        </p:txBody>
      </p:sp>
      <p:sp>
        <p:nvSpPr>
          <p:cNvPr id="12291" name="Rectangle 7" descr="Rectangle: Click to edit Master text styles&#10;Second level&#10;Third level&#10;Fourth level&#10;Fifth level"/>
          <p:cNvSpPr txBox="1">
            <a:spLocks noChangeArrowheads="1"/>
          </p:cNvSpPr>
          <p:nvPr/>
        </p:nvSpPr>
        <p:spPr bwMode="auto">
          <a:xfrm>
            <a:off x="1087438" y="4365625"/>
            <a:ext cx="7904162"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rgbClr val="0033C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rgbClr val="0033CC"/>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200">
                <a:solidFill>
                  <a:srgbClr val="0033CC"/>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0033CC"/>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lnSpc>
                <a:spcPct val="80000"/>
              </a:lnSpc>
              <a:buFontTx/>
              <a:buNone/>
            </a:pPr>
            <a:r>
              <a:rPr lang="en-US" altLang="zh-TW" sz="2400" b="1" dirty="0" err="1">
                <a:solidFill>
                  <a:srgbClr val="FF0000"/>
                </a:solidFill>
                <a:ea typeface="DFKai-SB" panose="03000509000000000000" pitchFamily="65" charset="-120"/>
              </a:rPr>
              <a:t>Nguyễn</a:t>
            </a:r>
            <a:r>
              <a:rPr lang="en-US" altLang="zh-TW" sz="2400" b="1" dirty="0">
                <a:solidFill>
                  <a:srgbClr val="FF0000"/>
                </a:solidFill>
                <a:ea typeface="DFKai-SB" panose="03000509000000000000" pitchFamily="65" charset="-120"/>
              </a:rPr>
              <a:t> </a:t>
            </a:r>
            <a:r>
              <a:rPr lang="en-US" altLang="zh-TW" sz="2400" b="1" dirty="0" err="1">
                <a:solidFill>
                  <a:srgbClr val="FF0000"/>
                </a:solidFill>
                <a:ea typeface="DFKai-SB" panose="03000509000000000000" pitchFamily="65" charset="-120"/>
              </a:rPr>
              <a:t>Khánh</a:t>
            </a:r>
            <a:r>
              <a:rPr lang="en-US" altLang="zh-TW" sz="2400" b="1" dirty="0">
                <a:solidFill>
                  <a:srgbClr val="FF0000"/>
                </a:solidFill>
                <a:ea typeface="DFKai-SB" panose="03000509000000000000" pitchFamily="65" charset="-120"/>
              </a:rPr>
              <a:t> </a:t>
            </a:r>
            <a:r>
              <a:rPr lang="en-US" altLang="zh-TW" sz="2400" b="1" dirty="0" err="1">
                <a:solidFill>
                  <a:srgbClr val="FF0000"/>
                </a:solidFill>
                <a:ea typeface="DFKai-SB" panose="03000509000000000000" pitchFamily="65" charset="-120"/>
              </a:rPr>
              <a:t>Phương</a:t>
            </a:r>
            <a:endParaRPr lang="zh-TW" altLang="en-US" sz="2400" b="1" dirty="0">
              <a:solidFill>
                <a:srgbClr val="FF0000"/>
              </a:solidFill>
              <a:ea typeface="DFKai-SB" panose="03000509000000000000" pitchFamily="65" charset="-120"/>
            </a:endParaRPr>
          </a:p>
          <a:p>
            <a:pPr algn="r" eaLnBrk="1" hangingPunct="1">
              <a:lnSpc>
                <a:spcPct val="80000"/>
              </a:lnSpc>
              <a:buFontTx/>
              <a:buNone/>
            </a:pPr>
            <a:endParaRPr lang="en-US" altLang="zh-TW" sz="2000" b="1" dirty="0">
              <a:solidFill>
                <a:srgbClr val="FF0000"/>
              </a:solidFill>
              <a:ea typeface="DFKai-SB" panose="03000509000000000000" pitchFamily="65" charset="-120"/>
            </a:endParaRPr>
          </a:p>
          <a:p>
            <a:pPr algn="r" eaLnBrk="1" hangingPunct="1">
              <a:lnSpc>
                <a:spcPct val="80000"/>
              </a:lnSpc>
              <a:buFontTx/>
              <a:buNone/>
            </a:pPr>
            <a:r>
              <a:rPr lang="en-US" altLang="zh-TW" sz="2000" b="1" dirty="0" smtClean="0">
                <a:ea typeface="DFKai-SB" panose="03000509000000000000" pitchFamily="65" charset="-120"/>
              </a:rPr>
              <a:t>Computer Science department</a:t>
            </a:r>
          </a:p>
          <a:p>
            <a:pPr algn="r" eaLnBrk="1" hangingPunct="1">
              <a:lnSpc>
                <a:spcPct val="80000"/>
              </a:lnSpc>
              <a:buFontTx/>
              <a:buNone/>
            </a:pPr>
            <a:r>
              <a:rPr lang="en-US" altLang="zh-TW" sz="2000" b="1" dirty="0" smtClean="0">
                <a:ea typeface="DFKai-SB" panose="03000509000000000000" pitchFamily="65" charset="-120"/>
              </a:rPr>
              <a:t>School of Information and Communication technology</a:t>
            </a:r>
            <a:endParaRPr lang="en-US" altLang="zh-TW" sz="2000" b="1" dirty="0">
              <a:ea typeface="DFKai-SB" panose="03000509000000000000" pitchFamily="65" charset="-120"/>
            </a:endParaRPr>
          </a:p>
          <a:p>
            <a:pPr algn="r" eaLnBrk="1" hangingPunct="1">
              <a:lnSpc>
                <a:spcPct val="80000"/>
              </a:lnSpc>
              <a:buFontTx/>
              <a:buNone/>
            </a:pPr>
            <a:r>
              <a:rPr lang="en-US" altLang="zh-TW" sz="2000" b="1" dirty="0">
                <a:ea typeface="DFKai-SB" panose="03000509000000000000" pitchFamily="65" charset="-120"/>
              </a:rPr>
              <a:t>E-mail: phuongnk@soict.hust.edu.vn</a:t>
            </a:r>
            <a:r>
              <a:rPr lang="en-US" altLang="zh-TW" sz="2000" dirty="0">
                <a:ea typeface="DFKai-SB" panose="03000509000000000000" pitchFamily="65" charset="-120"/>
              </a:rPr>
              <a:t> </a:t>
            </a:r>
          </a:p>
        </p:txBody>
      </p:sp>
      <p:pic>
        <p:nvPicPr>
          <p:cNvPr id="1229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10513" y="1562100"/>
            <a:ext cx="10255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7902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4.1. Insertion sort</a:t>
            </a:r>
            <a:endParaRPr lang="en-US" dirty="0"/>
          </a:p>
        </p:txBody>
      </p:sp>
      <p:sp>
        <p:nvSpPr>
          <p:cNvPr id="3" name="Content Placeholder 2"/>
          <p:cNvSpPr>
            <a:spLocks noGrp="1"/>
          </p:cNvSpPr>
          <p:nvPr>
            <p:ph idx="1"/>
          </p:nvPr>
        </p:nvSpPr>
        <p:spPr>
          <a:xfrm>
            <a:off x="0" y="838200"/>
            <a:ext cx="9144000" cy="6019800"/>
          </a:xfrm>
        </p:spPr>
        <p:txBody>
          <a:bodyPr/>
          <a:lstStyle/>
          <a:p>
            <a:pPr marL="0" indent="0" algn="just" eaLnBrk="1" hangingPunct="1">
              <a:lnSpc>
                <a:spcPct val="90000"/>
              </a:lnSpc>
              <a:buNone/>
            </a:pPr>
            <a:r>
              <a:rPr lang="en-US" altLang="en-US" sz="2200" dirty="0" smtClean="0">
                <a:latin typeface="Times" panose="02020603050405020304" pitchFamily="18" charset="0"/>
                <a:cs typeface="Times" panose="02020603050405020304" pitchFamily="18" charset="0"/>
              </a:rPr>
              <a:t>Algorithm:</a:t>
            </a:r>
          </a:p>
          <a:p>
            <a:pPr algn="just" eaLnBrk="1" hangingPunct="1">
              <a:lnSpc>
                <a:spcPct val="90000"/>
              </a:lnSpc>
            </a:pPr>
            <a:r>
              <a:rPr lang="en-US" altLang="en-US" sz="2200" dirty="0" smtClean="0">
                <a:latin typeface="Times" panose="02020603050405020304" pitchFamily="18" charset="0"/>
                <a:cs typeface="Times" panose="02020603050405020304" pitchFamily="18" charset="0"/>
              </a:rPr>
              <a:t>The array </a:t>
            </a:r>
            <a:r>
              <a:rPr lang="en-US" altLang="en-US" sz="2200" dirty="0">
                <a:latin typeface="Times" panose="02020603050405020304" pitchFamily="18" charset="0"/>
                <a:cs typeface="Times" panose="02020603050405020304" pitchFamily="18" charset="0"/>
              </a:rPr>
              <a:t>is divided into two </a:t>
            </a:r>
            <a:r>
              <a:rPr lang="en-US" altLang="en-US" sz="2200" dirty="0" smtClean="0">
                <a:latin typeface="Times" panose="02020603050405020304" pitchFamily="18" charset="0"/>
                <a:cs typeface="Times" panose="02020603050405020304" pitchFamily="18" charset="0"/>
              </a:rPr>
              <a:t>subarrays</a:t>
            </a:r>
            <a:r>
              <a:rPr lang="en-US" altLang="en-US" sz="2200" dirty="0">
                <a:latin typeface="Times" panose="02020603050405020304" pitchFamily="18" charset="0"/>
                <a:cs typeface="Times" panose="02020603050405020304" pitchFamily="18" charset="0"/>
              </a:rPr>
              <a:t>, </a:t>
            </a:r>
            <a:r>
              <a:rPr lang="en-US" altLang="en-US" sz="2200" i="1" dirty="0">
                <a:latin typeface="Times" panose="02020603050405020304" pitchFamily="18" charset="0"/>
                <a:cs typeface="Times" panose="02020603050405020304" pitchFamily="18" charset="0"/>
              </a:rPr>
              <a:t>sorted</a:t>
            </a:r>
            <a:r>
              <a:rPr lang="en-US" altLang="en-US" sz="2200" dirty="0">
                <a:latin typeface="Times" panose="02020603050405020304" pitchFamily="18" charset="0"/>
                <a:cs typeface="Times" panose="02020603050405020304" pitchFamily="18" charset="0"/>
              </a:rPr>
              <a:t> and </a:t>
            </a:r>
            <a:r>
              <a:rPr lang="en-US" altLang="en-US" sz="2200" i="1" dirty="0" smtClean="0">
                <a:latin typeface="Times" panose="02020603050405020304" pitchFamily="18" charset="0"/>
                <a:cs typeface="Times" panose="02020603050405020304" pitchFamily="18" charset="0"/>
              </a:rPr>
              <a:t>unsorted</a:t>
            </a:r>
            <a:endParaRPr lang="en-US" altLang="en-US" sz="2200" dirty="0">
              <a:latin typeface="Times" panose="02020603050405020304" pitchFamily="18" charset="0"/>
              <a:cs typeface="Times" panose="02020603050405020304" pitchFamily="18" charset="0"/>
            </a:endParaRPr>
          </a:p>
          <a:p>
            <a:pPr algn="just" eaLnBrk="1" hangingPunct="1">
              <a:lnSpc>
                <a:spcPct val="90000"/>
              </a:lnSpc>
            </a:pPr>
            <a:r>
              <a:rPr lang="en-US" altLang="en-US" sz="2200" dirty="0" smtClean="0">
                <a:latin typeface="Times" panose="02020603050405020304" pitchFamily="18" charset="0"/>
                <a:cs typeface="Times" panose="02020603050405020304" pitchFamily="18" charset="0"/>
              </a:rPr>
              <a:t>Each iteration: the first element of the unsorted subarray is picked up, transferred to the sorted subarray, and inserted at the appropriate place.</a:t>
            </a:r>
          </a:p>
          <a:p>
            <a:pPr marL="0" indent="0" algn="just" eaLnBrk="1" hangingPunct="1">
              <a:lnSpc>
                <a:spcPct val="90000"/>
              </a:lnSpc>
              <a:buNone/>
            </a:pPr>
            <a:r>
              <a:rPr lang="en-US" altLang="en-US" sz="2200" dirty="0" smtClean="0">
                <a:latin typeface="Times" panose="02020603050405020304" pitchFamily="18" charset="0"/>
                <a:cs typeface="Times" panose="02020603050405020304" pitchFamily="18" charset="0"/>
                <a:sym typeface="Wingdings" panose="05000000000000000000" pitchFamily="2" charset="2"/>
              </a:rPr>
              <a:t> </a:t>
            </a:r>
            <a:r>
              <a:rPr lang="en-US" altLang="en-US" sz="2200" dirty="0" smtClean="0">
                <a:latin typeface="Times" panose="02020603050405020304" pitchFamily="18" charset="0"/>
                <a:cs typeface="Times" panose="02020603050405020304" pitchFamily="18" charset="0"/>
              </a:rPr>
              <a:t>An array </a:t>
            </a:r>
            <a:r>
              <a:rPr lang="en-US" altLang="en-US" sz="2200" dirty="0">
                <a:latin typeface="Times" panose="02020603050405020304" pitchFamily="18" charset="0"/>
                <a:cs typeface="Times" panose="02020603050405020304" pitchFamily="18" charset="0"/>
              </a:rPr>
              <a:t>of </a:t>
            </a:r>
            <a:r>
              <a:rPr lang="en-US" altLang="en-US" sz="2200" i="1" dirty="0">
                <a:latin typeface="Times" panose="02020603050405020304" pitchFamily="18" charset="0"/>
                <a:cs typeface="Times" panose="02020603050405020304" pitchFamily="18" charset="0"/>
              </a:rPr>
              <a:t>n</a:t>
            </a:r>
            <a:r>
              <a:rPr lang="en-US" altLang="en-US" sz="2200" dirty="0">
                <a:latin typeface="Times" panose="02020603050405020304" pitchFamily="18" charset="0"/>
                <a:cs typeface="Times" panose="02020603050405020304" pitchFamily="18" charset="0"/>
              </a:rPr>
              <a:t> elements requires </a:t>
            </a:r>
            <a:r>
              <a:rPr lang="en-US" altLang="en-US" sz="2200" i="1" dirty="0">
                <a:latin typeface="Times" panose="02020603050405020304" pitchFamily="18" charset="0"/>
                <a:cs typeface="Times" panose="02020603050405020304" pitchFamily="18" charset="0"/>
              </a:rPr>
              <a:t>n-</a:t>
            </a:r>
            <a:r>
              <a:rPr lang="en-US" altLang="en-US" sz="2200" dirty="0">
                <a:latin typeface="Times" panose="02020603050405020304" pitchFamily="18" charset="0"/>
                <a:cs typeface="Times" panose="02020603050405020304" pitchFamily="18" charset="0"/>
              </a:rPr>
              <a:t>1 </a:t>
            </a:r>
            <a:r>
              <a:rPr lang="en-US" altLang="en-US" sz="2200" dirty="0" smtClean="0">
                <a:latin typeface="Times" panose="02020603050405020304" pitchFamily="18" charset="0"/>
                <a:cs typeface="Times" panose="02020603050405020304" pitchFamily="18" charset="0"/>
              </a:rPr>
              <a:t>iterations </a:t>
            </a:r>
            <a:r>
              <a:rPr lang="en-US" altLang="en-US" sz="2200" dirty="0">
                <a:latin typeface="Times" panose="02020603050405020304" pitchFamily="18" charset="0"/>
                <a:cs typeface="Times" panose="02020603050405020304" pitchFamily="18" charset="0"/>
              </a:rPr>
              <a:t>to completely </a:t>
            </a:r>
            <a:r>
              <a:rPr lang="en-US" altLang="en-US" sz="2200" dirty="0" smtClean="0">
                <a:latin typeface="Times" panose="02020603050405020304" pitchFamily="18" charset="0"/>
                <a:cs typeface="Times" panose="02020603050405020304" pitchFamily="18" charset="0"/>
              </a:rPr>
              <a:t>sort </a:t>
            </a:r>
            <a:r>
              <a:rPr lang="en-US" altLang="en-US" sz="2200" dirty="0">
                <a:latin typeface="Times" panose="02020603050405020304" pitchFamily="18" charset="0"/>
                <a:cs typeface="Times" panose="02020603050405020304" pitchFamily="18" charset="0"/>
              </a:rPr>
              <a:t>the </a:t>
            </a:r>
            <a:r>
              <a:rPr lang="en-US" altLang="en-US" sz="2200" dirty="0" smtClean="0">
                <a:latin typeface="Times" panose="02020603050405020304" pitchFamily="18" charset="0"/>
                <a:cs typeface="Times" panose="02020603050405020304" pitchFamily="18" charset="0"/>
              </a:rPr>
              <a:t>array.</a:t>
            </a: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10</a:t>
            </a:fld>
            <a:endParaRPr lang="en-US"/>
          </a:p>
        </p:txBody>
      </p:sp>
      <p:pic>
        <p:nvPicPr>
          <p:cNvPr id="8" name="Picture 7"/>
          <p:cNvPicPr>
            <a:picLocks noChangeAspect="1"/>
          </p:cNvPicPr>
          <p:nvPr/>
        </p:nvPicPr>
        <p:blipFill>
          <a:blip r:embed="rId2"/>
          <a:stretch>
            <a:fillRect/>
          </a:stretch>
        </p:blipFill>
        <p:spPr>
          <a:xfrm>
            <a:off x="2209800" y="3069265"/>
            <a:ext cx="4724400" cy="3561592"/>
          </a:xfrm>
          <a:prstGeom prst="rect">
            <a:avLst/>
          </a:prstGeom>
        </p:spPr>
      </p:pic>
    </p:spTree>
    <p:extLst>
      <p:ext uri="{BB962C8B-B14F-4D97-AF65-F5344CB8AC3E}">
        <p14:creationId xmlns:p14="http://schemas.microsoft.com/office/powerpoint/2010/main" val="25259640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7938" y="14287"/>
            <a:ext cx="9136062" cy="900113"/>
          </a:xfrm>
        </p:spPr>
        <p:txBody>
          <a:bodyPr/>
          <a:lstStyle/>
          <a:p>
            <a:r>
              <a:rPr lang="en-US" sz="2700" dirty="0" smtClean="0"/>
              <a:t>The pivot is the first element of the array</a:t>
            </a:r>
          </a:p>
        </p:txBody>
      </p:sp>
      <p:sp>
        <p:nvSpPr>
          <p:cNvPr id="95235" name="Content Placeholder 2"/>
          <p:cNvSpPr>
            <a:spLocks noGrp="1"/>
          </p:cNvSpPr>
          <p:nvPr>
            <p:ph idx="1"/>
          </p:nvPr>
        </p:nvSpPr>
        <p:spPr>
          <a:xfrm>
            <a:off x="0" y="914400"/>
            <a:ext cx="9144000" cy="4343400"/>
          </a:xfrm>
        </p:spPr>
        <p:txBody>
          <a:bodyPr/>
          <a:lstStyle/>
          <a:p>
            <a:pPr defTabSz="422275">
              <a:buFontTx/>
              <a:buNone/>
            </a:pPr>
            <a:r>
              <a:rPr lang="en-GB" sz="1600" b="1" dirty="0" smtClean="0">
                <a:latin typeface="Comic Sans MS" panose="030F0702030302020204" pitchFamily="66" charset="0"/>
              </a:rPr>
              <a:t>Partition(A, left, right)	</a:t>
            </a:r>
          </a:p>
          <a:p>
            <a:pPr defTabSz="422275">
              <a:buFontTx/>
              <a:buNone/>
            </a:pPr>
            <a:r>
              <a:rPr lang="en-GB" sz="1600" b="1" dirty="0" smtClean="0">
                <a:latin typeface="Comic Sans MS" panose="030F0702030302020204" pitchFamily="66" charset="0"/>
              </a:rPr>
              <a:t>	</a:t>
            </a:r>
            <a:r>
              <a:rPr lang="en-GB" sz="1600" i="1" dirty="0" err="1" smtClean="0">
                <a:latin typeface="Comic Sans MS" panose="030F0702030302020204" pitchFamily="66" charset="0"/>
              </a:rPr>
              <a:t>i</a:t>
            </a:r>
            <a:r>
              <a:rPr lang="en-GB" sz="1600" dirty="0" smtClean="0">
                <a:latin typeface="Comic Sans MS" panose="030F0702030302020204" pitchFamily="66" charset="0"/>
              </a:rPr>
              <a:t> =</a:t>
            </a:r>
            <a:r>
              <a:rPr lang="en-GB" sz="1600" dirty="0" smtClean="0">
                <a:latin typeface="Comic Sans MS" panose="030F0702030302020204" pitchFamily="66" charset="0"/>
                <a:sym typeface="Symbol" pitchFamily="18" charset="2"/>
              </a:rPr>
              <a:t> </a:t>
            </a:r>
            <a:r>
              <a:rPr lang="en-GB" sz="1600" i="1" dirty="0" smtClean="0">
                <a:latin typeface="Comic Sans MS" panose="030F0702030302020204" pitchFamily="66" charset="0"/>
                <a:sym typeface="Symbol" pitchFamily="18" charset="2"/>
              </a:rPr>
              <a:t>left</a:t>
            </a:r>
            <a:r>
              <a:rPr lang="en-GB" sz="1600" dirty="0" smtClean="0">
                <a:latin typeface="Comic Sans MS" panose="030F0702030302020204" pitchFamily="66" charset="0"/>
                <a:sym typeface="Symbol" pitchFamily="18" charset="2"/>
              </a:rPr>
              <a:t>; </a:t>
            </a:r>
            <a:r>
              <a:rPr lang="en-GB" sz="1600" i="1" dirty="0" smtClean="0">
                <a:latin typeface="Comic Sans MS" panose="030F0702030302020204" pitchFamily="66" charset="0"/>
                <a:sym typeface="Symbol" pitchFamily="18" charset="2"/>
              </a:rPr>
              <a:t>j</a:t>
            </a:r>
            <a:r>
              <a:rPr lang="en-GB" sz="1600" dirty="0" smtClean="0">
                <a:latin typeface="Comic Sans MS" panose="030F0702030302020204" pitchFamily="66" charset="0"/>
              </a:rPr>
              <a:t> =</a:t>
            </a:r>
            <a:r>
              <a:rPr lang="en-GB" sz="1600" i="1" dirty="0" smtClean="0">
                <a:latin typeface="Comic Sans MS" panose="030F0702030302020204" pitchFamily="66" charset="0"/>
                <a:sym typeface="Symbol" pitchFamily="18" charset="2"/>
              </a:rPr>
              <a:t> right</a:t>
            </a:r>
            <a:r>
              <a:rPr lang="en-GB" sz="1600" dirty="0" smtClean="0">
                <a:latin typeface="Comic Sans MS" panose="030F0702030302020204" pitchFamily="66" charset="0"/>
                <a:sym typeface="Symbol" pitchFamily="18" charset="2"/>
              </a:rPr>
              <a:t> + 1; </a:t>
            </a:r>
          </a:p>
          <a:p>
            <a:pPr defTabSz="422275">
              <a:buFontTx/>
              <a:buNone/>
            </a:pPr>
            <a:r>
              <a:rPr lang="en-GB" sz="1600" i="1" dirty="0" smtClean="0">
                <a:latin typeface="Comic Sans MS" panose="030F0702030302020204" pitchFamily="66" charset="0"/>
                <a:sym typeface="Symbol" pitchFamily="18" charset="2"/>
              </a:rPr>
              <a:t>      pivot =</a:t>
            </a:r>
            <a:r>
              <a:rPr lang="en-GB" sz="1600" dirty="0" smtClean="0">
                <a:latin typeface="Comic Sans MS" panose="030F0702030302020204" pitchFamily="66" charset="0"/>
                <a:sym typeface="Symbol" pitchFamily="18" charset="2"/>
              </a:rPr>
              <a:t> A[</a:t>
            </a:r>
            <a:r>
              <a:rPr lang="en-GB" sz="1600" i="1" dirty="0" smtClean="0">
                <a:latin typeface="Comic Sans MS" panose="030F0702030302020204" pitchFamily="66" charset="0"/>
                <a:sym typeface="Symbol" pitchFamily="18" charset="2"/>
              </a:rPr>
              <a:t>left</a:t>
            </a:r>
            <a:r>
              <a:rPr lang="en-GB" sz="1600" dirty="0" smtClean="0">
                <a:latin typeface="Comic Sans MS" panose="030F0702030302020204" pitchFamily="66" charset="0"/>
                <a:sym typeface="Symbol" pitchFamily="18" charset="2"/>
              </a:rPr>
              <a:t>];</a:t>
            </a:r>
          </a:p>
          <a:p>
            <a:pPr defTabSz="422275">
              <a:buFontTx/>
              <a:buNone/>
            </a:pPr>
            <a:r>
              <a:rPr lang="en-GB" sz="1600" dirty="0" smtClean="0">
                <a:latin typeface="Comic Sans MS" panose="030F0702030302020204" pitchFamily="66" charset="0"/>
                <a:sym typeface="Symbol" pitchFamily="18" charset="2"/>
              </a:rPr>
              <a:t>		</a:t>
            </a:r>
            <a:r>
              <a:rPr lang="en-GB" sz="1600" b="1" dirty="0" smtClean="0">
                <a:latin typeface="Comic Sans MS" panose="030F0702030302020204" pitchFamily="66" charset="0"/>
                <a:sym typeface="Symbol" pitchFamily="18" charset="2"/>
              </a:rPr>
              <a:t>while</a:t>
            </a:r>
            <a:r>
              <a:rPr lang="en-GB" sz="1600" dirty="0" smtClean="0">
                <a:latin typeface="Comic Sans MS" panose="030F0702030302020204" pitchFamily="66" charset="0"/>
                <a:sym typeface="Symbol" pitchFamily="18" charset="2"/>
              </a:rPr>
              <a:t> (true</a:t>
            </a:r>
            <a:r>
              <a:rPr lang="en-GB" sz="1600" i="1" dirty="0" smtClean="0">
                <a:latin typeface="Comic Sans MS" panose="030F0702030302020204" pitchFamily="66" charset="0"/>
                <a:sym typeface="Symbol" pitchFamily="18" charset="2"/>
              </a:rPr>
              <a:t>)</a:t>
            </a:r>
            <a:r>
              <a:rPr lang="en-GB" sz="1600" dirty="0" smtClean="0">
                <a:latin typeface="Comic Sans MS" panose="030F0702030302020204" pitchFamily="66" charset="0"/>
                <a:sym typeface="Symbol" pitchFamily="18" charset="2"/>
              </a:rPr>
              <a:t> </a:t>
            </a:r>
            <a:r>
              <a:rPr lang="en-GB" sz="1600" b="1" dirty="0" smtClean="0">
                <a:latin typeface="Comic Sans MS" panose="030F0702030302020204" pitchFamily="66" charset="0"/>
                <a:sym typeface="Symbol" pitchFamily="18" charset="2"/>
              </a:rPr>
              <a:t>do</a:t>
            </a:r>
          </a:p>
          <a:p>
            <a:pPr defTabSz="422275">
              <a:buFontTx/>
              <a:buNone/>
            </a:pPr>
            <a:r>
              <a:rPr lang="en-GB" sz="1600" b="1" dirty="0" smtClean="0">
                <a:latin typeface="Comic Sans MS" panose="030F0702030302020204" pitchFamily="66" charset="0"/>
                <a:sym typeface="Symbol" pitchFamily="18" charset="2"/>
              </a:rPr>
              <a:t>	 {</a:t>
            </a:r>
          </a:p>
          <a:p>
            <a:pPr defTabSz="422275">
              <a:buFontTx/>
              <a:buNone/>
            </a:pPr>
            <a:r>
              <a:rPr lang="en-GB" sz="1600" b="1" dirty="0">
                <a:latin typeface="Comic Sans MS" panose="030F0702030302020204" pitchFamily="66" charset="0"/>
                <a:sym typeface="Symbol" pitchFamily="18" charset="2"/>
              </a:rPr>
              <a:t> </a:t>
            </a:r>
            <a:r>
              <a:rPr lang="en-GB" sz="1600" b="1" dirty="0" smtClean="0">
                <a:latin typeface="Comic Sans MS" panose="030F0702030302020204" pitchFamily="66" charset="0"/>
                <a:sym typeface="Symbol" pitchFamily="18" charset="2"/>
              </a:rPr>
              <a:t>   		</a:t>
            </a:r>
            <a:r>
              <a:rPr lang="en-GB" sz="1600" i="1" dirty="0" err="1" smtClean="0">
                <a:latin typeface="Comic Sans MS" panose="030F0702030302020204" pitchFamily="66" charset="0"/>
                <a:sym typeface="Symbol" pitchFamily="18" charset="2"/>
              </a:rPr>
              <a:t>i</a:t>
            </a:r>
            <a:r>
              <a:rPr lang="en-GB" sz="1600" dirty="0" smtClean="0">
                <a:latin typeface="Comic Sans MS" panose="030F0702030302020204" pitchFamily="66" charset="0"/>
              </a:rPr>
              <a:t> =</a:t>
            </a:r>
            <a:r>
              <a:rPr lang="en-GB" sz="1600" dirty="0" smtClean="0">
                <a:latin typeface="Comic Sans MS" panose="030F0702030302020204" pitchFamily="66" charset="0"/>
                <a:sym typeface="Symbol" pitchFamily="18" charset="2"/>
              </a:rPr>
              <a:t> </a:t>
            </a:r>
            <a:r>
              <a:rPr lang="en-GB" sz="1600" i="1" dirty="0" err="1" smtClean="0">
                <a:latin typeface="Comic Sans MS" panose="030F0702030302020204" pitchFamily="66" charset="0"/>
                <a:sym typeface="Symbol" pitchFamily="18" charset="2"/>
              </a:rPr>
              <a:t>i</a:t>
            </a:r>
            <a:r>
              <a:rPr lang="en-GB" sz="1600" dirty="0" smtClean="0">
                <a:latin typeface="Comic Sans MS" panose="030F0702030302020204" pitchFamily="66" charset="0"/>
                <a:sym typeface="Symbol" pitchFamily="18" charset="2"/>
              </a:rPr>
              <a:t> + 1;</a:t>
            </a:r>
          </a:p>
          <a:p>
            <a:pPr defTabSz="422275">
              <a:buFontTx/>
              <a:buNone/>
            </a:pPr>
            <a:r>
              <a:rPr lang="en-GB" sz="1600" dirty="0" smtClean="0">
                <a:latin typeface="Comic Sans MS" panose="030F0702030302020204" pitchFamily="66" charset="0"/>
                <a:sym typeface="Symbol" pitchFamily="18" charset="2"/>
              </a:rPr>
              <a:t>			//Scan left: find the first element &gt;= pivot:</a:t>
            </a:r>
          </a:p>
          <a:p>
            <a:pPr defTabSz="422275">
              <a:buFontTx/>
              <a:buNone/>
            </a:pPr>
            <a:r>
              <a:rPr lang="en-GB" sz="1600" b="1" dirty="0">
                <a:latin typeface="Comic Sans MS" panose="030F0702030302020204" pitchFamily="66" charset="0"/>
                <a:sym typeface="Symbol" pitchFamily="18" charset="2"/>
              </a:rPr>
              <a:t> </a:t>
            </a:r>
            <a:r>
              <a:rPr lang="en-GB" sz="1600" b="1" dirty="0" smtClean="0">
                <a:latin typeface="Comic Sans MS" panose="030F0702030302020204" pitchFamily="66" charset="0"/>
                <a:sym typeface="Symbol" pitchFamily="18" charset="2"/>
              </a:rPr>
              <a:t>        while </a:t>
            </a:r>
            <a:r>
              <a:rPr lang="en-GB" sz="1600" i="1" dirty="0" err="1" smtClean="0">
                <a:latin typeface="Comic Sans MS" panose="030F0702030302020204" pitchFamily="66" charset="0"/>
                <a:sym typeface="Symbol" pitchFamily="18" charset="2"/>
              </a:rPr>
              <a:t>i</a:t>
            </a:r>
            <a:r>
              <a:rPr lang="en-GB" sz="1600" i="1" dirty="0" smtClean="0">
                <a:latin typeface="Comic Sans MS" panose="030F0702030302020204" pitchFamily="66" charset="0"/>
                <a:sym typeface="Symbol" pitchFamily="18" charset="2"/>
              </a:rPr>
              <a:t> </a:t>
            </a:r>
            <a:r>
              <a:rPr lang="en-GB" sz="1600" dirty="0" smtClean="0">
                <a:latin typeface="Comic Sans MS" panose="030F0702030302020204" pitchFamily="66" charset="0"/>
                <a:sym typeface="Symbol" pitchFamily="18" charset="2"/>
              </a:rPr>
              <a:t> </a:t>
            </a:r>
            <a:r>
              <a:rPr lang="en-GB" sz="1600" i="1" dirty="0" smtClean="0">
                <a:latin typeface="Comic Sans MS" panose="030F0702030302020204" pitchFamily="66" charset="0"/>
                <a:sym typeface="Symbol" pitchFamily="18" charset="2"/>
              </a:rPr>
              <a:t>right</a:t>
            </a:r>
            <a:r>
              <a:rPr lang="en-GB" sz="1600" dirty="0" smtClean="0">
                <a:latin typeface="Comic Sans MS" panose="030F0702030302020204" pitchFamily="66" charset="0"/>
                <a:sym typeface="Symbol" pitchFamily="18" charset="2"/>
              </a:rPr>
              <a:t> </a:t>
            </a:r>
            <a:r>
              <a:rPr lang="en-GB" sz="1600" b="1" dirty="0" smtClean="0">
                <a:latin typeface="Comic Sans MS" panose="030F0702030302020204" pitchFamily="66" charset="0"/>
                <a:sym typeface="Symbol" pitchFamily="18" charset="2"/>
              </a:rPr>
              <a:t>and</a:t>
            </a:r>
            <a:r>
              <a:rPr lang="en-GB" sz="1600" dirty="0" smtClean="0">
                <a:latin typeface="Comic Sans MS" panose="030F0702030302020204" pitchFamily="66" charset="0"/>
                <a:sym typeface="Symbol" pitchFamily="18" charset="2"/>
              </a:rPr>
              <a:t> A[</a:t>
            </a:r>
            <a:r>
              <a:rPr lang="en-GB" sz="1600" i="1" dirty="0" err="1" smtClean="0">
                <a:latin typeface="Comic Sans MS" panose="030F0702030302020204" pitchFamily="66" charset="0"/>
                <a:sym typeface="Symbol" pitchFamily="18" charset="2"/>
              </a:rPr>
              <a:t>i</a:t>
            </a:r>
            <a:r>
              <a:rPr lang="en-GB" sz="1600" dirty="0" smtClean="0">
                <a:latin typeface="Comic Sans MS" panose="030F0702030302020204" pitchFamily="66" charset="0"/>
                <a:sym typeface="Symbol" pitchFamily="18" charset="2"/>
              </a:rPr>
              <a:t>] &lt; </a:t>
            </a:r>
            <a:r>
              <a:rPr lang="en-GB" sz="1600" i="1" dirty="0" smtClean="0">
                <a:latin typeface="Comic Sans MS" panose="030F0702030302020204" pitchFamily="66" charset="0"/>
                <a:sym typeface="Symbol" pitchFamily="18" charset="2"/>
              </a:rPr>
              <a:t>pivot </a:t>
            </a:r>
            <a:r>
              <a:rPr lang="en-GB" sz="1600" b="1" dirty="0" smtClean="0">
                <a:latin typeface="Comic Sans MS" panose="030F0702030302020204" pitchFamily="66" charset="0"/>
                <a:sym typeface="Symbol" pitchFamily="18" charset="2"/>
              </a:rPr>
              <a:t>do </a:t>
            </a:r>
            <a:r>
              <a:rPr lang="en-GB" sz="1600" i="1" dirty="0" err="1" smtClean="0">
                <a:latin typeface="Comic Sans MS" panose="030F0702030302020204" pitchFamily="66" charset="0"/>
                <a:sym typeface="Symbol" pitchFamily="18" charset="2"/>
              </a:rPr>
              <a:t>i</a:t>
            </a:r>
            <a:r>
              <a:rPr lang="en-GB" sz="1600" dirty="0" smtClean="0">
                <a:latin typeface="Comic Sans MS" panose="030F0702030302020204" pitchFamily="66" charset="0"/>
              </a:rPr>
              <a:t> =</a:t>
            </a:r>
            <a:r>
              <a:rPr lang="en-GB" sz="1600" dirty="0" smtClean="0">
                <a:latin typeface="Comic Sans MS" panose="030F0702030302020204" pitchFamily="66" charset="0"/>
                <a:sym typeface="Symbol" pitchFamily="18" charset="2"/>
              </a:rPr>
              <a:t> </a:t>
            </a:r>
            <a:r>
              <a:rPr lang="en-GB" sz="1600" i="1" dirty="0" err="1" smtClean="0">
                <a:latin typeface="Comic Sans MS" panose="030F0702030302020204" pitchFamily="66" charset="0"/>
                <a:sym typeface="Symbol" pitchFamily="18" charset="2"/>
              </a:rPr>
              <a:t>i</a:t>
            </a:r>
            <a:r>
              <a:rPr lang="en-GB" sz="1600" i="1" dirty="0" smtClean="0">
                <a:latin typeface="Comic Sans MS" panose="030F0702030302020204" pitchFamily="66" charset="0"/>
                <a:sym typeface="Symbol" pitchFamily="18" charset="2"/>
              </a:rPr>
              <a:t> </a:t>
            </a:r>
            <a:r>
              <a:rPr lang="en-GB" sz="1600" dirty="0" smtClean="0">
                <a:latin typeface="Comic Sans MS" panose="030F0702030302020204" pitchFamily="66" charset="0"/>
                <a:sym typeface="Symbol" pitchFamily="18" charset="2"/>
              </a:rPr>
              <a:t>+ 1;</a:t>
            </a:r>
          </a:p>
          <a:p>
            <a:pPr defTabSz="422275">
              <a:buFontTx/>
              <a:buNone/>
            </a:pPr>
            <a:r>
              <a:rPr lang="en-GB" sz="1600" dirty="0" smtClean="0">
                <a:latin typeface="Comic Sans MS" panose="030F0702030302020204" pitchFamily="66" charset="0"/>
                <a:sym typeface="Symbol" pitchFamily="18" charset="2"/>
              </a:rPr>
              <a:t>			</a:t>
            </a:r>
            <a:r>
              <a:rPr lang="en-GB" sz="1600" i="1" dirty="0" smtClean="0">
                <a:latin typeface="Comic Sans MS" panose="030F0702030302020204" pitchFamily="66" charset="0"/>
                <a:sym typeface="Symbol" pitchFamily="18" charset="2"/>
              </a:rPr>
              <a:t>j</a:t>
            </a:r>
            <a:r>
              <a:rPr lang="en-GB" sz="1600" dirty="0" smtClean="0">
                <a:latin typeface="Comic Sans MS" panose="030F0702030302020204" pitchFamily="66" charset="0"/>
              </a:rPr>
              <a:t> =</a:t>
            </a:r>
            <a:r>
              <a:rPr lang="en-GB" sz="1600" dirty="0" smtClean="0">
                <a:latin typeface="Comic Sans MS" panose="030F0702030302020204" pitchFamily="66" charset="0"/>
                <a:sym typeface="Symbol" pitchFamily="18" charset="2"/>
              </a:rPr>
              <a:t> </a:t>
            </a:r>
            <a:r>
              <a:rPr lang="en-GB" sz="1600" i="1" dirty="0" smtClean="0">
                <a:latin typeface="Comic Sans MS" panose="030F0702030302020204" pitchFamily="66" charset="0"/>
                <a:sym typeface="Symbol" pitchFamily="18" charset="2"/>
              </a:rPr>
              <a:t>j</a:t>
            </a:r>
            <a:r>
              <a:rPr lang="en-GB" sz="1600" dirty="0" smtClean="0">
                <a:latin typeface="Comic Sans MS" panose="030F0702030302020204" pitchFamily="66" charset="0"/>
                <a:sym typeface="Symbol" pitchFamily="18" charset="2"/>
              </a:rPr>
              <a:t> – 1;</a:t>
            </a:r>
          </a:p>
          <a:p>
            <a:pPr defTabSz="422275">
              <a:buNone/>
            </a:pPr>
            <a:r>
              <a:rPr lang="en-GB" sz="1600" dirty="0" smtClean="0">
                <a:latin typeface="Comic Sans MS" panose="030F0702030302020204" pitchFamily="66" charset="0"/>
                <a:sym typeface="Symbol" pitchFamily="18" charset="2"/>
              </a:rPr>
              <a:t>      </a:t>
            </a:r>
            <a:r>
              <a:rPr lang="en-GB" sz="1600" dirty="0">
                <a:latin typeface="Comic Sans MS" panose="030F0702030302020204" pitchFamily="66" charset="0"/>
                <a:sym typeface="Symbol" pitchFamily="18" charset="2"/>
              </a:rPr>
              <a:t>		</a:t>
            </a:r>
            <a:r>
              <a:rPr lang="en-GB" sz="1600" dirty="0" smtClean="0">
                <a:latin typeface="Comic Sans MS" panose="030F0702030302020204" pitchFamily="66" charset="0"/>
                <a:sym typeface="Symbol" pitchFamily="18" charset="2"/>
              </a:rPr>
              <a:t>//Scan right: find the first element &lt;= </a:t>
            </a:r>
            <a:r>
              <a:rPr lang="en-GB" sz="1600" dirty="0">
                <a:latin typeface="Comic Sans MS" panose="030F0702030302020204" pitchFamily="66" charset="0"/>
                <a:sym typeface="Symbol" pitchFamily="18" charset="2"/>
              </a:rPr>
              <a:t>pivot:</a:t>
            </a:r>
          </a:p>
          <a:p>
            <a:pPr defTabSz="422275">
              <a:buFontTx/>
              <a:buNone/>
            </a:pPr>
            <a:r>
              <a:rPr lang="en-GB" sz="1600" dirty="0" smtClean="0">
                <a:latin typeface="Comic Sans MS" panose="030F0702030302020204" pitchFamily="66" charset="0"/>
                <a:sym typeface="Symbol" pitchFamily="18" charset="2"/>
              </a:rPr>
              <a:t>			</a:t>
            </a:r>
            <a:r>
              <a:rPr lang="en-GB" sz="1600" b="1" dirty="0" smtClean="0">
                <a:latin typeface="Comic Sans MS" panose="030F0702030302020204" pitchFamily="66" charset="0"/>
                <a:sym typeface="Symbol" pitchFamily="18" charset="2"/>
              </a:rPr>
              <a:t>while </a:t>
            </a:r>
            <a:r>
              <a:rPr lang="en-GB" sz="1600" i="1" dirty="0" smtClean="0">
                <a:latin typeface="Comic Sans MS" panose="030F0702030302020204" pitchFamily="66" charset="0"/>
                <a:sym typeface="Symbol" pitchFamily="18" charset="2"/>
              </a:rPr>
              <a:t>j</a:t>
            </a:r>
            <a:r>
              <a:rPr lang="en-GB" sz="1600" dirty="0" smtClean="0">
                <a:latin typeface="Comic Sans MS" panose="030F0702030302020204" pitchFamily="66" charset="0"/>
                <a:sym typeface="Symbol" pitchFamily="18" charset="2"/>
              </a:rPr>
              <a:t>  </a:t>
            </a:r>
            <a:r>
              <a:rPr lang="en-GB" sz="1600" i="1" dirty="0" smtClean="0">
                <a:latin typeface="Comic Sans MS" panose="030F0702030302020204" pitchFamily="66" charset="0"/>
                <a:sym typeface="Symbol" pitchFamily="18" charset="2"/>
              </a:rPr>
              <a:t>left</a:t>
            </a:r>
            <a:r>
              <a:rPr lang="en-GB" sz="1600" dirty="0" smtClean="0">
                <a:latin typeface="Comic Sans MS" panose="030F0702030302020204" pitchFamily="66" charset="0"/>
                <a:sym typeface="Symbol" pitchFamily="18" charset="2"/>
              </a:rPr>
              <a:t> </a:t>
            </a:r>
            <a:r>
              <a:rPr lang="en-GB" sz="1600" b="1" dirty="0" smtClean="0">
                <a:latin typeface="Comic Sans MS" panose="030F0702030302020204" pitchFamily="66" charset="0"/>
                <a:sym typeface="Symbol" pitchFamily="18" charset="2"/>
              </a:rPr>
              <a:t>and</a:t>
            </a:r>
            <a:r>
              <a:rPr lang="en-GB" sz="1600" dirty="0" smtClean="0">
                <a:latin typeface="Comic Sans MS" panose="030F0702030302020204" pitchFamily="66" charset="0"/>
                <a:sym typeface="Symbol" pitchFamily="18" charset="2"/>
              </a:rPr>
              <a:t> pivot &lt; A[</a:t>
            </a:r>
            <a:r>
              <a:rPr lang="en-GB" sz="1600" i="1" dirty="0" smtClean="0">
                <a:latin typeface="Comic Sans MS" panose="030F0702030302020204" pitchFamily="66" charset="0"/>
                <a:sym typeface="Symbol" pitchFamily="18" charset="2"/>
              </a:rPr>
              <a:t>j</a:t>
            </a:r>
            <a:r>
              <a:rPr lang="en-GB" sz="1600" dirty="0" smtClean="0">
                <a:latin typeface="Comic Sans MS" panose="030F0702030302020204" pitchFamily="66" charset="0"/>
                <a:sym typeface="Symbol" pitchFamily="18" charset="2"/>
              </a:rPr>
              <a:t>] </a:t>
            </a:r>
            <a:r>
              <a:rPr lang="en-GB" sz="1600" b="1" dirty="0" smtClean="0">
                <a:latin typeface="Comic Sans MS" panose="030F0702030302020204" pitchFamily="66" charset="0"/>
                <a:sym typeface="Symbol" pitchFamily="18" charset="2"/>
              </a:rPr>
              <a:t>do </a:t>
            </a:r>
            <a:r>
              <a:rPr lang="en-GB" sz="1600" i="1" dirty="0" smtClean="0">
                <a:latin typeface="Comic Sans MS" panose="030F0702030302020204" pitchFamily="66" charset="0"/>
                <a:sym typeface="Symbol" pitchFamily="18" charset="2"/>
              </a:rPr>
              <a:t>j</a:t>
            </a:r>
            <a:r>
              <a:rPr lang="en-GB" sz="1600" dirty="0" smtClean="0">
                <a:latin typeface="Comic Sans MS" panose="030F0702030302020204" pitchFamily="66" charset="0"/>
              </a:rPr>
              <a:t> =</a:t>
            </a:r>
            <a:r>
              <a:rPr lang="en-GB" sz="1600" dirty="0" smtClean="0">
                <a:latin typeface="Comic Sans MS" panose="030F0702030302020204" pitchFamily="66" charset="0"/>
                <a:sym typeface="Symbol" pitchFamily="18" charset="2"/>
              </a:rPr>
              <a:t> </a:t>
            </a:r>
            <a:r>
              <a:rPr lang="en-GB" sz="1600" i="1" dirty="0" smtClean="0">
                <a:latin typeface="Comic Sans MS" panose="030F0702030302020204" pitchFamily="66" charset="0"/>
                <a:sym typeface="Symbol" pitchFamily="18" charset="2"/>
              </a:rPr>
              <a:t>j</a:t>
            </a:r>
            <a:r>
              <a:rPr lang="en-GB" sz="1600" dirty="0" smtClean="0">
                <a:latin typeface="Comic Sans MS" panose="030F0702030302020204" pitchFamily="66" charset="0"/>
                <a:sym typeface="Symbol" pitchFamily="18" charset="2"/>
              </a:rPr>
              <a:t> – 1;</a:t>
            </a:r>
          </a:p>
          <a:p>
            <a:pPr defTabSz="422275">
              <a:buFontTx/>
              <a:buNone/>
            </a:pPr>
            <a:r>
              <a:rPr lang="en-GB" sz="1600" dirty="0" smtClean="0">
                <a:latin typeface="Comic Sans MS" panose="030F0702030302020204" pitchFamily="66" charset="0"/>
                <a:sym typeface="Symbol" pitchFamily="18" charset="2"/>
              </a:rPr>
              <a:t>			if (</a:t>
            </a:r>
            <a:r>
              <a:rPr lang="en-GB" sz="1600" dirty="0" err="1" smtClean="0">
                <a:latin typeface="Comic Sans MS" panose="030F0702030302020204" pitchFamily="66" charset="0"/>
                <a:sym typeface="Symbol" pitchFamily="18" charset="2"/>
              </a:rPr>
              <a:t>i</a:t>
            </a:r>
            <a:r>
              <a:rPr lang="en-GB" sz="1600" dirty="0" smtClean="0">
                <a:latin typeface="Comic Sans MS" panose="030F0702030302020204" pitchFamily="66" charset="0"/>
                <a:sym typeface="Symbol" pitchFamily="18" charset="2"/>
              </a:rPr>
              <a:t> &gt;= j) break;</a:t>
            </a:r>
          </a:p>
          <a:p>
            <a:pPr defTabSz="422275">
              <a:buFontTx/>
              <a:buNone/>
            </a:pPr>
            <a:r>
              <a:rPr lang="en-GB" sz="1600" dirty="0">
                <a:solidFill>
                  <a:srgbClr val="FF0000"/>
                </a:solidFill>
                <a:latin typeface="Comic Sans MS" panose="030F0702030302020204" pitchFamily="66" charset="0"/>
                <a:sym typeface="Symbol" pitchFamily="18" charset="2"/>
              </a:rPr>
              <a:t> </a:t>
            </a:r>
            <a:r>
              <a:rPr lang="en-GB" sz="1600" dirty="0" smtClean="0">
                <a:solidFill>
                  <a:srgbClr val="FF0000"/>
                </a:solidFill>
                <a:latin typeface="Comic Sans MS" panose="030F0702030302020204" pitchFamily="66" charset="0"/>
                <a:sym typeface="Symbol" pitchFamily="18" charset="2"/>
              </a:rPr>
              <a:t>             swap(A[</a:t>
            </a:r>
            <a:r>
              <a:rPr lang="en-GB" sz="1600" dirty="0" err="1" smtClean="0">
                <a:solidFill>
                  <a:srgbClr val="FF0000"/>
                </a:solidFill>
                <a:latin typeface="Comic Sans MS" panose="030F0702030302020204" pitchFamily="66" charset="0"/>
                <a:sym typeface="Symbol" pitchFamily="18" charset="2"/>
              </a:rPr>
              <a:t>i</a:t>
            </a:r>
            <a:r>
              <a:rPr lang="en-GB" sz="1600" dirty="0" smtClean="0">
                <a:solidFill>
                  <a:srgbClr val="FF0000"/>
                </a:solidFill>
                <a:latin typeface="Comic Sans MS" panose="030F0702030302020204" pitchFamily="66" charset="0"/>
                <a:sym typeface="Symbol" pitchFamily="18" charset="2"/>
              </a:rPr>
              <a:t>] , A[</a:t>
            </a:r>
            <a:r>
              <a:rPr lang="en-GB" sz="1600" i="1" dirty="0" smtClean="0">
                <a:solidFill>
                  <a:srgbClr val="FF0000"/>
                </a:solidFill>
                <a:latin typeface="Comic Sans MS" panose="030F0702030302020204" pitchFamily="66" charset="0"/>
                <a:sym typeface="Symbol" pitchFamily="18" charset="2"/>
              </a:rPr>
              <a:t>j</a:t>
            </a:r>
            <a:r>
              <a:rPr lang="en-GB" sz="1600" dirty="0" smtClean="0">
                <a:solidFill>
                  <a:srgbClr val="FF0000"/>
                </a:solidFill>
                <a:latin typeface="Comic Sans MS" panose="030F0702030302020204" pitchFamily="66" charset="0"/>
                <a:sym typeface="Symbol" pitchFamily="18" charset="2"/>
              </a:rPr>
              <a:t>]);</a:t>
            </a:r>
          </a:p>
          <a:p>
            <a:pPr defTabSz="422275">
              <a:buFontTx/>
              <a:buNone/>
            </a:pPr>
            <a:r>
              <a:rPr lang="en-GB" sz="1600" dirty="0" smtClean="0">
                <a:latin typeface="Comic Sans MS" panose="030F0702030302020204" pitchFamily="66" charset="0"/>
                <a:sym typeface="Symbol" pitchFamily="18" charset="2"/>
              </a:rPr>
              <a:t>	}</a:t>
            </a:r>
          </a:p>
          <a:p>
            <a:pPr defTabSz="422275">
              <a:buFontTx/>
              <a:buNone/>
            </a:pPr>
            <a:r>
              <a:rPr lang="en-GB" sz="1600" dirty="0" smtClean="0">
                <a:latin typeface="Comic Sans MS" panose="030F0702030302020204" pitchFamily="66" charset="0"/>
                <a:sym typeface="Symbol" pitchFamily="18" charset="2"/>
              </a:rPr>
              <a:t>     swap(A[</a:t>
            </a:r>
            <a:r>
              <a:rPr lang="en-GB" sz="1600" i="1" dirty="0" smtClean="0">
                <a:latin typeface="Comic Sans MS" panose="030F0702030302020204" pitchFamily="66" charset="0"/>
                <a:sym typeface="Symbol" pitchFamily="18" charset="2"/>
              </a:rPr>
              <a:t>j</a:t>
            </a:r>
            <a:r>
              <a:rPr lang="en-GB" sz="1600" dirty="0" smtClean="0">
                <a:latin typeface="Comic Sans MS" panose="030F0702030302020204" pitchFamily="66" charset="0"/>
                <a:sym typeface="Symbol" pitchFamily="18" charset="2"/>
              </a:rPr>
              <a:t>], A[</a:t>
            </a:r>
            <a:r>
              <a:rPr lang="en-GB" sz="1600" i="1" dirty="0" smtClean="0">
                <a:latin typeface="Comic Sans MS" panose="030F0702030302020204" pitchFamily="66" charset="0"/>
                <a:sym typeface="Symbol" pitchFamily="18" charset="2"/>
              </a:rPr>
              <a:t>left</a:t>
            </a:r>
            <a:r>
              <a:rPr lang="en-GB" sz="1600" dirty="0" smtClean="0">
                <a:latin typeface="Comic Sans MS" panose="030F0702030302020204" pitchFamily="66" charset="0"/>
                <a:sym typeface="Symbol" pitchFamily="18" charset="2"/>
              </a:rPr>
              <a:t>]);</a:t>
            </a:r>
          </a:p>
          <a:p>
            <a:pPr defTabSz="422275">
              <a:buFontTx/>
              <a:buNone/>
            </a:pPr>
            <a:r>
              <a:rPr lang="en-GB" sz="1600" b="1" dirty="0" smtClean="0">
                <a:latin typeface="Comic Sans MS" panose="030F0702030302020204" pitchFamily="66" charset="0"/>
                <a:sym typeface="Symbol" pitchFamily="18" charset="2"/>
              </a:rPr>
              <a:t>   return</a:t>
            </a:r>
            <a:r>
              <a:rPr lang="en-GB" sz="1600" dirty="0" smtClean="0">
                <a:latin typeface="Comic Sans MS" panose="030F0702030302020204" pitchFamily="66" charset="0"/>
                <a:sym typeface="Symbol" pitchFamily="18" charset="2"/>
              </a:rPr>
              <a:t> </a:t>
            </a:r>
            <a:r>
              <a:rPr lang="en-GB" sz="1600" i="1" dirty="0" smtClean="0">
                <a:latin typeface="Comic Sans MS" panose="030F0702030302020204" pitchFamily="66" charset="0"/>
                <a:sym typeface="Symbol" pitchFamily="18" charset="2"/>
              </a:rPr>
              <a:t>j</a:t>
            </a:r>
            <a:r>
              <a:rPr lang="en-GB" sz="1600" dirty="0" smtClean="0">
                <a:latin typeface="Comic Sans MS" panose="030F0702030302020204" pitchFamily="66" charset="0"/>
                <a:sym typeface="Symbol" pitchFamily="18" charset="2"/>
              </a:rPr>
              <a:t>;</a:t>
            </a:r>
          </a:p>
          <a:p>
            <a:pPr defTabSz="422275"/>
            <a:endParaRPr lang="en-US" sz="1600" dirty="0" smtClean="0"/>
          </a:p>
        </p:txBody>
      </p:sp>
      <p:graphicFrame>
        <p:nvGraphicFramePr>
          <p:cNvPr id="6" name="Group 24"/>
          <p:cNvGraphicFramePr>
            <a:graphicFrameLocks noGrp="1"/>
          </p:cNvGraphicFramePr>
          <p:nvPr>
            <p:extLst/>
          </p:nvPr>
        </p:nvGraphicFramePr>
        <p:xfrm>
          <a:off x="1214437" y="5474970"/>
          <a:ext cx="7315200" cy="51816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365760">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5258" name="AutoShape 25"/>
          <p:cNvSpPr>
            <a:spLocks noChangeArrowheads="1"/>
          </p:cNvSpPr>
          <p:nvPr/>
        </p:nvSpPr>
        <p:spPr bwMode="auto">
          <a:xfrm>
            <a:off x="1570038" y="6016942"/>
            <a:ext cx="312738" cy="447675"/>
          </a:xfrm>
          <a:prstGeom prst="up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en-US">
              <a:solidFill>
                <a:srgbClr val="000099"/>
              </a:solidFill>
              <a:latin typeface="Times New Roman" pitchFamily="18" charset="0"/>
              <a:cs typeface="Times New Roman" pitchFamily="18" charset="0"/>
            </a:endParaRPr>
          </a:p>
        </p:txBody>
      </p:sp>
      <p:sp>
        <p:nvSpPr>
          <p:cNvPr id="95259" name="AutoShape 26"/>
          <p:cNvSpPr>
            <a:spLocks noChangeArrowheads="1"/>
          </p:cNvSpPr>
          <p:nvPr/>
        </p:nvSpPr>
        <p:spPr bwMode="auto">
          <a:xfrm>
            <a:off x="7964487" y="5993130"/>
            <a:ext cx="304800" cy="447675"/>
          </a:xfrm>
          <a:prstGeom prst="up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en-US">
              <a:solidFill>
                <a:srgbClr val="000099"/>
              </a:solidFill>
              <a:latin typeface="Times New Roman" pitchFamily="18" charset="0"/>
              <a:cs typeface="Times New Roman" pitchFamily="18" charset="0"/>
            </a:endParaRPr>
          </a:p>
        </p:txBody>
      </p:sp>
      <p:sp>
        <p:nvSpPr>
          <p:cNvPr id="95260" name="Text Box 27"/>
          <p:cNvSpPr txBox="1">
            <a:spLocks noChangeArrowheads="1"/>
          </p:cNvSpPr>
          <p:nvPr/>
        </p:nvSpPr>
        <p:spPr bwMode="auto">
          <a:xfrm>
            <a:off x="1404936" y="6440805"/>
            <a:ext cx="565152" cy="400110"/>
          </a:xfrm>
          <a:prstGeom prst="rect">
            <a:avLst/>
          </a:prstGeom>
          <a:noFill/>
          <a:ln w="9525">
            <a:noFill/>
            <a:miter lim="800000"/>
            <a:headEnd/>
            <a:tailEnd/>
          </a:ln>
        </p:spPr>
        <p:txBody>
          <a:bodyPr wrap="square">
            <a:spAutoFit/>
          </a:bodyPr>
          <a:lstStyle/>
          <a:p>
            <a:r>
              <a:rPr lang="en-US" sz="2000" i="1" dirty="0" err="1" smtClean="0">
                <a:solidFill>
                  <a:srgbClr val="000099"/>
                </a:solidFill>
                <a:latin typeface="Times New Roman" pitchFamily="18" charset="0"/>
                <a:cs typeface="Times New Roman" pitchFamily="18" charset="0"/>
              </a:rPr>
              <a:t>i</a:t>
            </a:r>
            <a:endParaRPr lang="en-US" sz="2000" i="1" dirty="0">
              <a:solidFill>
                <a:srgbClr val="000099"/>
              </a:solidFill>
              <a:latin typeface="Times New Roman" pitchFamily="18" charset="0"/>
              <a:cs typeface="Times New Roman" pitchFamily="18" charset="0"/>
            </a:endParaRPr>
          </a:p>
        </p:txBody>
      </p:sp>
      <p:sp>
        <p:nvSpPr>
          <p:cNvPr id="95261" name="Text Box 28"/>
          <p:cNvSpPr txBox="1">
            <a:spLocks noChangeArrowheads="1"/>
          </p:cNvSpPr>
          <p:nvPr/>
        </p:nvSpPr>
        <p:spPr bwMode="auto">
          <a:xfrm>
            <a:off x="7924800" y="6440805"/>
            <a:ext cx="1255712" cy="400110"/>
          </a:xfrm>
          <a:prstGeom prst="rect">
            <a:avLst/>
          </a:prstGeom>
          <a:noFill/>
          <a:ln w="9525">
            <a:noFill/>
            <a:miter lim="800000"/>
            <a:headEnd/>
            <a:tailEnd/>
          </a:ln>
        </p:spPr>
        <p:txBody>
          <a:bodyPr wrap="square">
            <a:spAutoFit/>
          </a:bodyPr>
          <a:lstStyle/>
          <a:p>
            <a:r>
              <a:rPr lang="en-US" sz="2000" i="1" dirty="0" smtClean="0">
                <a:solidFill>
                  <a:srgbClr val="000099"/>
                </a:solidFill>
                <a:latin typeface="Times New Roman" pitchFamily="18" charset="0"/>
                <a:cs typeface="Times New Roman" pitchFamily="18" charset="0"/>
              </a:rPr>
              <a:t>j</a:t>
            </a:r>
            <a:endParaRPr lang="en-US" sz="2000" i="1" dirty="0">
              <a:solidFill>
                <a:srgbClr val="000099"/>
              </a:solidFill>
              <a:latin typeface="Times New Roman" pitchFamily="18" charset="0"/>
              <a:cs typeface="Times New Roman" pitchFamily="18" charset="0"/>
            </a:endParaRPr>
          </a:p>
        </p:txBody>
      </p:sp>
      <p:sp>
        <p:nvSpPr>
          <p:cNvPr id="95262" name="Text Box 29"/>
          <p:cNvSpPr txBox="1">
            <a:spLocks noChangeArrowheads="1"/>
          </p:cNvSpPr>
          <p:nvPr/>
        </p:nvSpPr>
        <p:spPr bwMode="auto">
          <a:xfrm>
            <a:off x="2057399" y="5969000"/>
            <a:ext cx="5819775" cy="830997"/>
          </a:xfrm>
          <a:prstGeom prst="rect">
            <a:avLst/>
          </a:prstGeom>
          <a:noFill/>
          <a:ln w="9525">
            <a:noFill/>
            <a:miter lim="800000"/>
            <a:headEnd/>
            <a:tailEnd/>
          </a:ln>
        </p:spPr>
        <p:txBody>
          <a:bodyPr wrap="square">
            <a:spAutoFit/>
          </a:bodyPr>
          <a:lstStyle/>
          <a:p>
            <a:r>
              <a:rPr lang="en-US" sz="1600" dirty="0" smtClean="0">
                <a:solidFill>
                  <a:srgbClr val="000099"/>
                </a:solidFill>
                <a:latin typeface="Times New Roman" pitchFamily="18" charset="0"/>
                <a:cs typeface="Times New Roman" pitchFamily="18" charset="0"/>
              </a:rPr>
              <a:t>After selecting the </a:t>
            </a:r>
            <a:r>
              <a:rPr lang="en-US" sz="1600" i="1" dirty="0">
                <a:solidFill>
                  <a:srgbClr val="000099"/>
                </a:solidFill>
                <a:latin typeface="Times New Roman" pitchFamily="18" charset="0"/>
                <a:cs typeface="Times New Roman" pitchFamily="18" charset="0"/>
              </a:rPr>
              <a:t>pivot,</a:t>
            </a:r>
            <a:r>
              <a:rPr lang="en-US" sz="1600" dirty="0">
                <a:solidFill>
                  <a:srgbClr val="000099"/>
                </a:solidFill>
                <a:latin typeface="Times New Roman" pitchFamily="18" charset="0"/>
                <a:cs typeface="Times New Roman" pitchFamily="18" charset="0"/>
              </a:rPr>
              <a:t> </a:t>
            </a:r>
            <a:r>
              <a:rPr lang="en-US" sz="1600" dirty="0" smtClean="0">
                <a:solidFill>
                  <a:srgbClr val="000099"/>
                </a:solidFill>
                <a:latin typeface="Times New Roman" pitchFamily="18" charset="0"/>
                <a:cs typeface="Times New Roman" pitchFamily="18" charset="0"/>
              </a:rPr>
              <a:t>move the pointer </a:t>
            </a:r>
            <a:r>
              <a:rPr lang="en-US" sz="1600" i="1" dirty="0" err="1" smtClean="0">
                <a:solidFill>
                  <a:srgbClr val="000099"/>
                </a:solidFill>
                <a:latin typeface="Times New Roman" pitchFamily="18" charset="0"/>
                <a:cs typeface="Times New Roman" pitchFamily="18" charset="0"/>
              </a:rPr>
              <a:t>i</a:t>
            </a:r>
            <a:r>
              <a:rPr lang="en-US" sz="1600" dirty="0" smtClean="0">
                <a:solidFill>
                  <a:srgbClr val="000099"/>
                </a:solidFill>
                <a:latin typeface="Times New Roman" pitchFamily="18" charset="0"/>
                <a:cs typeface="Times New Roman" pitchFamily="18" charset="0"/>
              </a:rPr>
              <a:t> and  </a:t>
            </a:r>
            <a:r>
              <a:rPr lang="en-US" sz="1600" i="1" dirty="0" smtClean="0">
                <a:solidFill>
                  <a:srgbClr val="000099"/>
                </a:solidFill>
                <a:latin typeface="Times New Roman" pitchFamily="18" charset="0"/>
                <a:cs typeface="Times New Roman" pitchFamily="18" charset="0"/>
              </a:rPr>
              <a:t>j</a:t>
            </a:r>
            <a:r>
              <a:rPr lang="en-US" sz="1600" dirty="0" smtClean="0">
                <a:solidFill>
                  <a:srgbClr val="000099"/>
                </a:solidFill>
                <a:latin typeface="Times New Roman" pitchFamily="18" charset="0"/>
                <a:cs typeface="Times New Roman" pitchFamily="18" charset="0"/>
              </a:rPr>
              <a:t> from the beginning and the end of the array, and swap pair of elements </a:t>
            </a:r>
            <a:r>
              <a:rPr lang="en-US" sz="1600" i="1" dirty="0" smtClean="0">
                <a:solidFill>
                  <a:srgbClr val="000099"/>
                </a:solidFill>
                <a:latin typeface="Times New Roman" pitchFamily="18" charset="0"/>
                <a:cs typeface="Times New Roman" pitchFamily="18" charset="0"/>
              </a:rPr>
              <a:t>a</a:t>
            </a:r>
            <a:r>
              <a:rPr lang="en-US" sz="1600" dirty="0" smtClean="0">
                <a:solidFill>
                  <a:srgbClr val="000099"/>
                </a:solidFill>
                <a:latin typeface="Times New Roman" pitchFamily="18" charset="0"/>
                <a:cs typeface="Times New Roman" pitchFamily="18" charset="0"/>
              </a:rPr>
              <a:t>[</a:t>
            </a:r>
            <a:r>
              <a:rPr lang="en-US" sz="1600" i="1" dirty="0" err="1" smtClean="0">
                <a:solidFill>
                  <a:srgbClr val="000099"/>
                </a:solidFill>
                <a:latin typeface="Times New Roman" pitchFamily="18" charset="0"/>
                <a:cs typeface="Times New Roman" pitchFamily="18" charset="0"/>
              </a:rPr>
              <a:t>i</a:t>
            </a:r>
            <a:r>
              <a:rPr lang="en-US" sz="1600" dirty="0" smtClean="0">
                <a:solidFill>
                  <a:srgbClr val="000099"/>
                </a:solidFill>
                <a:latin typeface="Times New Roman" pitchFamily="18" charset="0"/>
                <a:cs typeface="Times New Roman" pitchFamily="18" charset="0"/>
              </a:rPr>
              <a:t>] and </a:t>
            </a:r>
            <a:r>
              <a:rPr lang="en-US" sz="1600" i="1" dirty="0" smtClean="0">
                <a:solidFill>
                  <a:srgbClr val="000099"/>
                </a:solidFill>
                <a:latin typeface="Times New Roman" pitchFamily="18" charset="0"/>
                <a:cs typeface="Times New Roman" pitchFamily="18" charset="0"/>
              </a:rPr>
              <a:t>a</a:t>
            </a:r>
            <a:r>
              <a:rPr lang="en-US" sz="1600" dirty="0" smtClean="0">
                <a:solidFill>
                  <a:srgbClr val="000099"/>
                </a:solidFill>
                <a:latin typeface="Times New Roman" pitchFamily="18" charset="0"/>
                <a:cs typeface="Times New Roman" pitchFamily="18" charset="0"/>
              </a:rPr>
              <a:t>[</a:t>
            </a:r>
            <a:r>
              <a:rPr lang="en-US" sz="1600" i="1" dirty="0" smtClean="0">
                <a:solidFill>
                  <a:srgbClr val="000099"/>
                </a:solidFill>
                <a:latin typeface="Times New Roman" pitchFamily="18" charset="0"/>
                <a:cs typeface="Times New Roman" pitchFamily="18" charset="0"/>
              </a:rPr>
              <a:t>j</a:t>
            </a:r>
            <a:r>
              <a:rPr lang="en-US" sz="1600" dirty="0" smtClean="0">
                <a:solidFill>
                  <a:srgbClr val="000099"/>
                </a:solidFill>
                <a:latin typeface="Times New Roman" pitchFamily="18" charset="0"/>
                <a:cs typeface="Times New Roman" pitchFamily="18" charset="0"/>
              </a:rPr>
              <a:t>] such that a[</a:t>
            </a:r>
            <a:r>
              <a:rPr lang="en-US" sz="1600" i="1" dirty="0" err="1" smtClean="0">
                <a:solidFill>
                  <a:srgbClr val="000099"/>
                </a:solidFill>
                <a:latin typeface="Times New Roman" pitchFamily="18" charset="0"/>
                <a:cs typeface="Times New Roman" pitchFamily="18" charset="0"/>
              </a:rPr>
              <a:t>i</a:t>
            </a:r>
            <a:r>
              <a:rPr lang="en-US" sz="1600" dirty="0" smtClean="0">
                <a:solidFill>
                  <a:srgbClr val="000099"/>
                </a:solidFill>
                <a:latin typeface="Times New Roman" pitchFamily="18" charset="0"/>
                <a:cs typeface="Times New Roman" pitchFamily="18" charset="0"/>
              </a:rPr>
              <a:t>] </a:t>
            </a:r>
            <a:r>
              <a:rPr lang="en-US" sz="1600" dirty="0">
                <a:solidFill>
                  <a:srgbClr val="000099"/>
                </a:solidFill>
                <a:latin typeface="Times New Roman" pitchFamily="18" charset="0"/>
                <a:cs typeface="Times New Roman" pitchFamily="18" charset="0"/>
              </a:rPr>
              <a:t>&gt; </a:t>
            </a:r>
            <a:r>
              <a:rPr lang="en-US" sz="1600" i="1" dirty="0">
                <a:solidFill>
                  <a:srgbClr val="000099"/>
                </a:solidFill>
                <a:latin typeface="Times New Roman" pitchFamily="18" charset="0"/>
                <a:cs typeface="Times New Roman" pitchFamily="18" charset="0"/>
              </a:rPr>
              <a:t>pivot </a:t>
            </a:r>
            <a:r>
              <a:rPr lang="en-US" sz="1600" dirty="0" smtClean="0">
                <a:solidFill>
                  <a:srgbClr val="000099"/>
                </a:solidFill>
                <a:latin typeface="Times New Roman" pitchFamily="18" charset="0"/>
                <a:cs typeface="Times New Roman" pitchFamily="18" charset="0"/>
              </a:rPr>
              <a:t>and a[</a:t>
            </a:r>
            <a:r>
              <a:rPr lang="en-US" sz="1600" i="1" dirty="0" smtClean="0">
                <a:solidFill>
                  <a:srgbClr val="000099"/>
                </a:solidFill>
                <a:latin typeface="Times New Roman" pitchFamily="18" charset="0"/>
                <a:cs typeface="Times New Roman" pitchFamily="18" charset="0"/>
              </a:rPr>
              <a:t>j</a:t>
            </a:r>
            <a:r>
              <a:rPr lang="en-US" sz="1600" dirty="0" smtClean="0">
                <a:solidFill>
                  <a:srgbClr val="000099"/>
                </a:solidFill>
                <a:latin typeface="Times New Roman" pitchFamily="18" charset="0"/>
                <a:cs typeface="Times New Roman" pitchFamily="18" charset="0"/>
              </a:rPr>
              <a:t>] &lt;= </a:t>
            </a:r>
            <a:r>
              <a:rPr lang="en-US" sz="1600" i="1" dirty="0">
                <a:solidFill>
                  <a:srgbClr val="000099"/>
                </a:solidFill>
                <a:latin typeface="Times New Roman" pitchFamily="18" charset="0"/>
                <a:cs typeface="Times New Roman" pitchFamily="18" charset="0"/>
              </a:rPr>
              <a:t>pivot</a:t>
            </a:r>
          </a:p>
        </p:txBody>
      </p:sp>
      <p:sp>
        <p:nvSpPr>
          <p:cNvPr id="12" name="TextBox 11"/>
          <p:cNvSpPr txBox="1"/>
          <p:nvPr/>
        </p:nvSpPr>
        <p:spPr>
          <a:xfrm>
            <a:off x="3733800" y="1499659"/>
            <a:ext cx="3581400" cy="369332"/>
          </a:xfrm>
          <a:prstGeom prst="rect">
            <a:avLst/>
          </a:prstGeom>
          <a:solidFill>
            <a:srgbClr val="C9E4FF"/>
          </a:solidFill>
        </p:spPr>
        <p:txBody>
          <a:bodyPr wrap="square">
            <a:spAutoFit/>
          </a:bodyPr>
          <a:lstStyle/>
          <a:p>
            <a:pPr>
              <a:defRPr/>
            </a:pPr>
            <a:r>
              <a:rPr lang="en-US" sz="1800" dirty="0">
                <a:solidFill>
                  <a:srgbClr val="0000CC"/>
                </a:solidFill>
                <a:latin typeface="Times New Roman" pitchFamily="18" charset="0"/>
                <a:cs typeface="Times New Roman" pitchFamily="18" charset="0"/>
              </a:rPr>
              <a:t>pivot </a:t>
            </a:r>
            <a:r>
              <a:rPr lang="en-US" sz="1800" dirty="0" smtClean="0">
                <a:solidFill>
                  <a:srgbClr val="0000CC"/>
                </a:solidFill>
                <a:latin typeface="Times New Roman" pitchFamily="18" charset="0"/>
                <a:cs typeface="Times New Roman" pitchFamily="18" charset="0"/>
              </a:rPr>
              <a:t>is the first element of the array</a:t>
            </a:r>
            <a:endParaRPr lang="en-US" sz="1800" dirty="0">
              <a:solidFill>
                <a:srgbClr val="0000CC"/>
              </a:solidFill>
              <a:latin typeface="Times New Roman" pitchFamily="18" charset="0"/>
              <a:cs typeface="Times New Roman" pitchFamily="18" charset="0"/>
            </a:endParaRPr>
          </a:p>
        </p:txBody>
      </p:sp>
      <p:sp>
        <p:nvSpPr>
          <p:cNvPr id="95264" name="Right Arrow 12"/>
          <p:cNvSpPr>
            <a:spLocks noChangeArrowheads="1"/>
          </p:cNvSpPr>
          <p:nvPr/>
        </p:nvSpPr>
        <p:spPr bwMode="auto">
          <a:xfrm rot="10800000">
            <a:off x="2057400" y="1524000"/>
            <a:ext cx="1600200" cy="301626"/>
          </a:xfrm>
          <a:prstGeom prst="rightArrow">
            <a:avLst>
              <a:gd name="adj1" fmla="val 50000"/>
              <a:gd name="adj2" fmla="val 49997"/>
            </a:avLst>
          </a:prstGeom>
          <a:solidFill>
            <a:schemeClr val="accent1"/>
          </a:solidFill>
          <a:ln w="9525" algn="ctr">
            <a:solidFill>
              <a:schemeClr val="tx1"/>
            </a:solidFill>
            <a:round/>
            <a:headEnd/>
            <a:tailEnd type="triangle" w="med" len="med"/>
          </a:ln>
        </p:spPr>
        <p:txBody>
          <a:bodyPr wrap="none" anchor="ctr"/>
          <a:lstStyle/>
          <a:p>
            <a:endParaRPr lang="en-US"/>
          </a:p>
        </p:txBody>
      </p:sp>
      <p:sp>
        <p:nvSpPr>
          <p:cNvPr id="14" name="TextBox 13"/>
          <p:cNvSpPr txBox="1"/>
          <p:nvPr/>
        </p:nvSpPr>
        <p:spPr>
          <a:xfrm>
            <a:off x="4191000" y="4341699"/>
            <a:ext cx="2819400" cy="784830"/>
          </a:xfrm>
          <a:prstGeom prst="rect">
            <a:avLst/>
          </a:prstGeom>
          <a:solidFill>
            <a:srgbClr val="BDDEFF"/>
          </a:solidFill>
        </p:spPr>
        <p:txBody>
          <a:bodyPr>
            <a:spAutoFit/>
          </a:bodyPr>
          <a:lstStyle/>
          <a:p>
            <a:pPr>
              <a:defRPr/>
            </a:pPr>
            <a:r>
              <a:rPr lang="en-GB" sz="1500" i="1" dirty="0" smtClean="0">
                <a:latin typeface="Comic Sans MS" panose="030F0702030302020204" pitchFamily="66" charset="0"/>
                <a:sym typeface="Symbol" pitchFamily="18" charset="2"/>
              </a:rPr>
              <a:t>j</a:t>
            </a:r>
            <a:r>
              <a:rPr lang="en-US" sz="1500" dirty="0" smtClean="0">
                <a:solidFill>
                  <a:srgbClr val="0000CC"/>
                </a:solidFill>
                <a:latin typeface="Times New Roman" pitchFamily="18" charset="0"/>
                <a:cs typeface="Times New Roman" pitchFamily="18" charset="0"/>
              </a:rPr>
              <a:t> is the index </a:t>
            </a:r>
            <a:r>
              <a:rPr lang="en-US" sz="1500" dirty="0">
                <a:solidFill>
                  <a:srgbClr val="0000CC"/>
                </a:solidFill>
                <a:latin typeface="Times New Roman" pitchFamily="18" charset="0"/>
                <a:cs typeface="Times New Roman" pitchFamily="18" charset="0"/>
              </a:rPr>
              <a:t>(</a:t>
            </a:r>
            <a:r>
              <a:rPr lang="en-US" sz="1500" dirty="0" err="1">
                <a:solidFill>
                  <a:srgbClr val="0000CC"/>
                </a:solidFill>
                <a:latin typeface="Times New Roman" pitchFamily="18" charset="0"/>
                <a:cs typeface="Times New Roman" pitchFamily="18" charset="0"/>
              </a:rPr>
              <a:t>jpivot</a:t>
            </a:r>
            <a:r>
              <a:rPr lang="en-US" sz="1500" dirty="0" smtClean="0">
                <a:solidFill>
                  <a:srgbClr val="0000CC"/>
                </a:solidFill>
                <a:latin typeface="Times New Roman" pitchFamily="18" charset="0"/>
                <a:cs typeface="Times New Roman" pitchFamily="18" charset="0"/>
              </a:rPr>
              <a:t>) need to be returned, therefore, need to swap position of </a:t>
            </a:r>
            <a:r>
              <a:rPr lang="en-US" sz="1500" dirty="0">
                <a:solidFill>
                  <a:srgbClr val="0000CC"/>
                </a:solidFill>
                <a:latin typeface="Times New Roman" pitchFamily="18" charset="0"/>
                <a:cs typeface="Times New Roman" pitchFamily="18" charset="0"/>
              </a:rPr>
              <a:t>a[left] </a:t>
            </a:r>
            <a:r>
              <a:rPr lang="en-US" sz="1500" dirty="0" smtClean="0">
                <a:solidFill>
                  <a:srgbClr val="0000CC"/>
                </a:solidFill>
                <a:latin typeface="Times New Roman" pitchFamily="18" charset="0"/>
                <a:cs typeface="Times New Roman" pitchFamily="18" charset="0"/>
              </a:rPr>
              <a:t>and a[</a:t>
            </a:r>
            <a:r>
              <a:rPr lang="en-GB" sz="1500" i="1" dirty="0" smtClean="0">
                <a:latin typeface="Comic Sans MS" panose="030F0702030302020204" pitchFamily="66" charset="0"/>
                <a:sym typeface="Symbol" pitchFamily="18" charset="2"/>
              </a:rPr>
              <a:t>j</a:t>
            </a:r>
            <a:r>
              <a:rPr lang="en-US" sz="1500" dirty="0" smtClean="0">
                <a:solidFill>
                  <a:srgbClr val="0000CC"/>
                </a:solidFill>
                <a:latin typeface="Times New Roman" pitchFamily="18" charset="0"/>
                <a:cs typeface="Times New Roman" pitchFamily="18" charset="0"/>
              </a:rPr>
              <a:t>]</a:t>
            </a:r>
            <a:endParaRPr lang="en-US" sz="1500" dirty="0">
              <a:solidFill>
                <a:srgbClr val="0000CC"/>
              </a:solidFill>
              <a:latin typeface="Times New Roman" pitchFamily="18" charset="0"/>
              <a:cs typeface="Times New Roman" pitchFamily="18" charset="0"/>
            </a:endParaRPr>
          </a:p>
        </p:txBody>
      </p:sp>
      <p:sp>
        <p:nvSpPr>
          <p:cNvPr id="95266" name="Right Arrow 14"/>
          <p:cNvSpPr>
            <a:spLocks noChangeArrowheads="1"/>
          </p:cNvSpPr>
          <p:nvPr/>
        </p:nvSpPr>
        <p:spPr bwMode="auto">
          <a:xfrm rot="10800000">
            <a:off x="3238500" y="4411344"/>
            <a:ext cx="838200" cy="304800"/>
          </a:xfrm>
          <a:prstGeom prst="rightArrow">
            <a:avLst>
              <a:gd name="adj1" fmla="val 50000"/>
              <a:gd name="adj2" fmla="val 49997"/>
            </a:avLst>
          </a:prstGeom>
          <a:solidFill>
            <a:schemeClr val="accent1"/>
          </a:solidFill>
          <a:ln w="9525" algn="ctr">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162091122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40</a:t>
            </a:r>
          </a:p>
        </p:txBody>
      </p:sp>
      <p:sp>
        <p:nvSpPr>
          <p:cNvPr id="8195" name="Rectangle 3"/>
          <p:cNvSpPr>
            <a:spLocks noChangeArrowheads="1"/>
          </p:cNvSpPr>
          <p:nvPr/>
        </p:nvSpPr>
        <p:spPr bwMode="auto">
          <a:xfrm>
            <a:off x="28194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20</a:t>
            </a:r>
          </a:p>
        </p:txBody>
      </p:sp>
      <p:sp>
        <p:nvSpPr>
          <p:cNvPr id="8196"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8197" name="Rectangle 5"/>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8198" name="Rectangle 6"/>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8199"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8200"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8201" name="Rectangle 9"/>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8202" name="Rectangle 10"/>
          <p:cNvSpPr>
            <a:spLocks noChangeArrowheads="1"/>
          </p:cNvSpPr>
          <p:nvPr/>
        </p:nvSpPr>
        <p:spPr bwMode="auto">
          <a:xfrm>
            <a:off x="7086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100</a:t>
            </a:r>
          </a:p>
        </p:txBody>
      </p:sp>
      <p:sp>
        <p:nvSpPr>
          <p:cNvPr id="8204" name="Text Box 12"/>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8205"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8210" name="Text Box 18"/>
          <p:cNvSpPr txBox="1">
            <a:spLocks noChangeArrowheads="1"/>
          </p:cNvSpPr>
          <p:nvPr/>
        </p:nvSpPr>
        <p:spPr bwMode="auto">
          <a:xfrm>
            <a:off x="2590800" y="5385367"/>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err="1" smtClean="0"/>
              <a:t>i</a:t>
            </a:r>
            <a:endParaRPr lang="en-US" altLang="en-US" sz="1800" dirty="0"/>
          </a:p>
        </p:txBody>
      </p:sp>
      <p:sp>
        <p:nvSpPr>
          <p:cNvPr id="8211" name="Text Box 19"/>
          <p:cNvSpPr txBox="1">
            <a:spLocks noChangeArrowheads="1"/>
          </p:cNvSpPr>
          <p:nvPr/>
        </p:nvSpPr>
        <p:spPr bwMode="auto">
          <a:xfrm>
            <a:off x="6991350" y="5373410"/>
            <a:ext cx="213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smtClean="0"/>
              <a:t>j</a:t>
            </a:r>
            <a:endParaRPr lang="en-US" altLang="en-US" sz="1800" dirty="0"/>
          </a:p>
        </p:txBody>
      </p:sp>
      <p:sp>
        <p:nvSpPr>
          <p:cNvPr id="8212" name="Line 20"/>
          <p:cNvSpPr>
            <a:spLocks noChangeShapeType="1"/>
          </p:cNvSpPr>
          <p:nvPr/>
        </p:nvSpPr>
        <p:spPr bwMode="auto">
          <a:xfrm flipV="1">
            <a:off x="7147832" y="518291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8213" name="Line 21"/>
          <p:cNvSpPr>
            <a:spLocks noChangeShapeType="1"/>
          </p:cNvSpPr>
          <p:nvPr/>
        </p:nvSpPr>
        <p:spPr bwMode="auto">
          <a:xfrm flipV="1">
            <a:off x="2819400" y="5220381"/>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7" name="Title 1"/>
          <p:cNvSpPr>
            <a:spLocks noGrp="1"/>
          </p:cNvSpPr>
          <p:nvPr>
            <p:ph type="title"/>
          </p:nvPr>
        </p:nvSpPr>
        <p:spPr>
          <a:xfrm>
            <a:off x="7938" y="14287"/>
            <a:ext cx="9136062" cy="823913"/>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13569081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35843" name="Rectangle 3"/>
          <p:cNvSpPr>
            <a:spLocks noChangeArrowheads="1"/>
          </p:cNvSpPr>
          <p:nvPr/>
        </p:nvSpPr>
        <p:spPr bwMode="auto">
          <a:xfrm>
            <a:off x="28194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20</a:t>
            </a:r>
          </a:p>
        </p:txBody>
      </p:sp>
      <p:sp>
        <p:nvSpPr>
          <p:cNvPr id="35844"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35845" name="Rectangle 5"/>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35846" name="Rectangle 6"/>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35847"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35848"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35849" name="Rectangle 9"/>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35850" name="Rectangle 10"/>
          <p:cNvSpPr>
            <a:spLocks noChangeArrowheads="1"/>
          </p:cNvSpPr>
          <p:nvPr/>
        </p:nvSpPr>
        <p:spPr bwMode="auto">
          <a:xfrm>
            <a:off x="7086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100</a:t>
            </a:r>
          </a:p>
        </p:txBody>
      </p:sp>
      <p:sp>
        <p:nvSpPr>
          <p:cNvPr id="35851"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35853" name="Text Box 13"/>
          <p:cNvSpPr txBox="1">
            <a:spLocks noChangeArrowheads="1"/>
          </p:cNvSpPr>
          <p:nvPr/>
        </p:nvSpPr>
        <p:spPr bwMode="auto">
          <a:xfrm>
            <a:off x="2209800" y="5562600"/>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err="1" smtClean="0"/>
              <a:t>i</a:t>
            </a:r>
            <a:endParaRPr lang="en-US" altLang="en-US" sz="1800" dirty="0"/>
          </a:p>
        </p:txBody>
      </p:sp>
      <p:sp>
        <p:nvSpPr>
          <p:cNvPr id="35854" name="Text Box 14"/>
          <p:cNvSpPr txBox="1">
            <a:spLocks noChangeArrowheads="1"/>
          </p:cNvSpPr>
          <p:nvPr/>
        </p:nvSpPr>
        <p:spPr bwMode="auto">
          <a:xfrm>
            <a:off x="6553200" y="5576888"/>
            <a:ext cx="213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dirty="0" smtClean="0"/>
              <a:t>j</a:t>
            </a:r>
            <a:endParaRPr lang="en-US" altLang="en-US" sz="1800" dirty="0"/>
          </a:p>
        </p:txBody>
      </p:sp>
      <p:sp>
        <p:nvSpPr>
          <p:cNvPr id="35855" name="Line 15"/>
          <p:cNvSpPr>
            <a:spLocks noChangeShapeType="1"/>
          </p:cNvSpPr>
          <p:nvPr/>
        </p:nvSpPr>
        <p:spPr bwMode="auto">
          <a:xfrm flipV="1">
            <a:off x="72390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5856" name="Line 16"/>
          <p:cNvSpPr>
            <a:spLocks noChangeShapeType="1"/>
          </p:cNvSpPr>
          <p:nvPr/>
        </p:nvSpPr>
        <p:spPr bwMode="auto">
          <a:xfrm flipV="1">
            <a:off x="29718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5857" name="Text Box 17"/>
          <p:cNvSpPr txBox="1">
            <a:spLocks noChangeArrowheads="1"/>
          </p:cNvSpPr>
          <p:nvPr/>
        </p:nvSpPr>
        <p:spPr bwMode="auto">
          <a:xfrm>
            <a:off x="1022350" y="930275"/>
            <a:ext cx="486447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smtClean="0"/>
              <a:t>While </a:t>
            </a:r>
            <a:r>
              <a:rPr lang="en-US" altLang="en-US" dirty="0" err="1" smtClean="0"/>
              <a:t>i</a:t>
            </a:r>
            <a:r>
              <a:rPr lang="en-US" altLang="en-US" dirty="0" smtClean="0"/>
              <a:t> &lt;= right and A[</a:t>
            </a:r>
            <a:r>
              <a:rPr lang="en-US" altLang="en-US" dirty="0" err="1" smtClean="0"/>
              <a:t>i</a:t>
            </a:r>
            <a:r>
              <a:rPr lang="en-US" altLang="en-US" dirty="0" smtClean="0"/>
              <a:t>] &lt; pivot</a:t>
            </a:r>
          </a:p>
          <a:p>
            <a:r>
              <a:rPr lang="en-US" altLang="en-US" dirty="0"/>
              <a:t>		</a:t>
            </a:r>
            <a:r>
              <a:rPr lang="en-US" altLang="en-US" dirty="0" smtClean="0"/>
              <a:t>++</a:t>
            </a:r>
            <a:r>
              <a:rPr lang="en-US" altLang="en-US" dirty="0" err="1" smtClean="0"/>
              <a:t>i</a:t>
            </a:r>
            <a:endParaRPr lang="en-US" altLang="en-US" dirty="0"/>
          </a:p>
          <a:p>
            <a:endParaRPr lang="en-US" altLang="en-US" dirty="0"/>
          </a:p>
        </p:txBody>
      </p:sp>
      <p:sp>
        <p:nvSpPr>
          <p:cNvPr id="18"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19" name="Title 1"/>
          <p:cNvSpPr>
            <a:spLocks noGrp="1"/>
          </p:cNvSpPr>
          <p:nvPr>
            <p:ph type="title"/>
          </p:nvPr>
        </p:nvSpPr>
        <p:spPr>
          <a:xfrm>
            <a:off x="7938" y="14287"/>
            <a:ext cx="9136062" cy="900113"/>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329109842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11267"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11268" name="Rectangle 4"/>
          <p:cNvSpPr>
            <a:spLocks noChangeArrowheads="1"/>
          </p:cNvSpPr>
          <p:nvPr/>
        </p:nvSpPr>
        <p:spPr bwMode="auto">
          <a:xfrm>
            <a:off x="34290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10</a:t>
            </a:r>
          </a:p>
        </p:txBody>
      </p:sp>
      <p:sp>
        <p:nvSpPr>
          <p:cNvPr id="11269" name="Rectangle 5"/>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11270" name="Rectangle 6"/>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11271"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11272"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11273" name="Rectangle 9"/>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11274" name="Rectangle 10"/>
          <p:cNvSpPr>
            <a:spLocks noChangeArrowheads="1"/>
          </p:cNvSpPr>
          <p:nvPr/>
        </p:nvSpPr>
        <p:spPr bwMode="auto">
          <a:xfrm>
            <a:off x="7086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100</a:t>
            </a:r>
          </a:p>
        </p:txBody>
      </p:sp>
      <p:sp>
        <p:nvSpPr>
          <p:cNvPr id="11275"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11277" name="Text Box 13"/>
          <p:cNvSpPr txBox="1">
            <a:spLocks noChangeArrowheads="1"/>
          </p:cNvSpPr>
          <p:nvPr/>
        </p:nvSpPr>
        <p:spPr bwMode="auto">
          <a:xfrm>
            <a:off x="3352800" y="55626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11278" name="Text Box 14"/>
          <p:cNvSpPr txBox="1">
            <a:spLocks noChangeArrowheads="1"/>
          </p:cNvSpPr>
          <p:nvPr/>
        </p:nvSpPr>
        <p:spPr bwMode="auto">
          <a:xfrm>
            <a:off x="7086600" y="5576888"/>
            <a:ext cx="1600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11279" name="Line 15"/>
          <p:cNvSpPr>
            <a:spLocks noChangeShapeType="1"/>
          </p:cNvSpPr>
          <p:nvPr/>
        </p:nvSpPr>
        <p:spPr bwMode="auto">
          <a:xfrm flipV="1">
            <a:off x="72390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1280" name="Line 16"/>
          <p:cNvSpPr>
            <a:spLocks noChangeShapeType="1"/>
          </p:cNvSpPr>
          <p:nvPr/>
        </p:nvSpPr>
        <p:spPr bwMode="auto">
          <a:xfrm flipV="1">
            <a:off x="35052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1281" name="Text Box 17"/>
          <p:cNvSpPr txBox="1">
            <a:spLocks noChangeArrowheads="1"/>
          </p:cNvSpPr>
          <p:nvPr/>
        </p:nvSpPr>
        <p:spPr bwMode="auto">
          <a:xfrm>
            <a:off x="1022350" y="930275"/>
            <a:ext cx="486447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endParaRPr lang="en-US" altLang="en-US" dirty="0"/>
          </a:p>
        </p:txBody>
      </p:sp>
      <p:sp>
        <p:nvSpPr>
          <p:cNvPr id="18"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19" name="Title 1"/>
          <p:cNvSpPr>
            <a:spLocks noGrp="1"/>
          </p:cNvSpPr>
          <p:nvPr>
            <p:ph type="title"/>
          </p:nvPr>
        </p:nvSpPr>
        <p:spPr>
          <a:xfrm>
            <a:off x="7938" y="14287"/>
            <a:ext cx="9136062" cy="823913"/>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31458812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12291"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12292"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12293" name="Rectangle 5"/>
          <p:cNvSpPr>
            <a:spLocks noChangeArrowheads="1"/>
          </p:cNvSpPr>
          <p:nvPr/>
        </p:nvSpPr>
        <p:spPr bwMode="auto">
          <a:xfrm>
            <a:off x="4038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80</a:t>
            </a:r>
          </a:p>
        </p:txBody>
      </p:sp>
      <p:sp>
        <p:nvSpPr>
          <p:cNvPr id="12294" name="Rectangle 6"/>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12295"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12296"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12297" name="Rectangle 9"/>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12298" name="Rectangle 10"/>
          <p:cNvSpPr>
            <a:spLocks noChangeArrowheads="1"/>
          </p:cNvSpPr>
          <p:nvPr/>
        </p:nvSpPr>
        <p:spPr bwMode="auto">
          <a:xfrm>
            <a:off x="7086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100</a:t>
            </a:r>
          </a:p>
        </p:txBody>
      </p:sp>
      <p:sp>
        <p:nvSpPr>
          <p:cNvPr id="12299"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12301" name="Text Box 13"/>
          <p:cNvSpPr txBox="1">
            <a:spLocks noChangeArrowheads="1"/>
          </p:cNvSpPr>
          <p:nvPr/>
        </p:nvSpPr>
        <p:spPr bwMode="auto">
          <a:xfrm>
            <a:off x="4038600" y="55626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12302" name="Text Box 14"/>
          <p:cNvSpPr txBox="1">
            <a:spLocks noChangeArrowheads="1"/>
          </p:cNvSpPr>
          <p:nvPr/>
        </p:nvSpPr>
        <p:spPr bwMode="auto">
          <a:xfrm>
            <a:off x="7010400" y="5596176"/>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12303" name="Line 15"/>
          <p:cNvSpPr>
            <a:spLocks noChangeShapeType="1"/>
          </p:cNvSpPr>
          <p:nvPr/>
        </p:nvSpPr>
        <p:spPr bwMode="auto">
          <a:xfrm flipV="1">
            <a:off x="72390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2304" name="Line 16"/>
          <p:cNvSpPr>
            <a:spLocks noChangeShapeType="1"/>
          </p:cNvSpPr>
          <p:nvPr/>
        </p:nvSpPr>
        <p:spPr bwMode="auto">
          <a:xfrm flipV="1">
            <a:off x="41910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2305" name="Text Box 17"/>
          <p:cNvSpPr txBox="1">
            <a:spLocks noChangeArrowheads="1"/>
          </p:cNvSpPr>
          <p:nvPr/>
        </p:nvSpPr>
        <p:spPr bwMode="auto">
          <a:xfrm>
            <a:off x="1022350" y="930275"/>
            <a:ext cx="48644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p:txBody>
      </p:sp>
      <p:sp>
        <p:nvSpPr>
          <p:cNvPr id="18"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19" name="Title 1"/>
          <p:cNvSpPr>
            <a:spLocks noGrp="1"/>
          </p:cNvSpPr>
          <p:nvPr>
            <p:ph type="title"/>
          </p:nvPr>
        </p:nvSpPr>
        <p:spPr>
          <a:xfrm>
            <a:off x="7938" y="14287"/>
            <a:ext cx="9136062" cy="900113"/>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15016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13315"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13316"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13317" name="Rectangle 5"/>
          <p:cNvSpPr>
            <a:spLocks noChangeArrowheads="1"/>
          </p:cNvSpPr>
          <p:nvPr/>
        </p:nvSpPr>
        <p:spPr bwMode="auto">
          <a:xfrm>
            <a:off x="4038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80</a:t>
            </a:r>
          </a:p>
        </p:txBody>
      </p:sp>
      <p:sp>
        <p:nvSpPr>
          <p:cNvPr id="13318" name="Rectangle 6"/>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13319"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13320"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13321" name="Rectangle 9"/>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13322" name="Rectangle 10"/>
          <p:cNvSpPr>
            <a:spLocks noChangeArrowheads="1"/>
          </p:cNvSpPr>
          <p:nvPr/>
        </p:nvSpPr>
        <p:spPr bwMode="auto">
          <a:xfrm>
            <a:off x="7086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100</a:t>
            </a:r>
          </a:p>
        </p:txBody>
      </p:sp>
      <p:sp>
        <p:nvSpPr>
          <p:cNvPr id="13323"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13325" name="Text Box 13"/>
          <p:cNvSpPr txBox="1">
            <a:spLocks noChangeArrowheads="1"/>
          </p:cNvSpPr>
          <p:nvPr/>
        </p:nvSpPr>
        <p:spPr bwMode="auto">
          <a:xfrm>
            <a:off x="3933123" y="5556684"/>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13326" name="Text Box 14"/>
          <p:cNvSpPr txBox="1">
            <a:spLocks noChangeArrowheads="1"/>
          </p:cNvSpPr>
          <p:nvPr/>
        </p:nvSpPr>
        <p:spPr bwMode="auto">
          <a:xfrm>
            <a:off x="7086600" y="5576888"/>
            <a:ext cx="1600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1800" dirty="0" smtClean="0"/>
              <a:t>j</a:t>
            </a:r>
            <a:endParaRPr lang="en-US" altLang="en-US" sz="1800" dirty="0"/>
          </a:p>
        </p:txBody>
      </p:sp>
      <p:sp>
        <p:nvSpPr>
          <p:cNvPr id="13327" name="Line 15"/>
          <p:cNvSpPr>
            <a:spLocks noChangeShapeType="1"/>
          </p:cNvSpPr>
          <p:nvPr/>
        </p:nvSpPr>
        <p:spPr bwMode="auto">
          <a:xfrm flipV="1">
            <a:off x="72390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3328" name="Line 16"/>
          <p:cNvSpPr>
            <a:spLocks noChangeShapeType="1"/>
          </p:cNvSpPr>
          <p:nvPr/>
        </p:nvSpPr>
        <p:spPr bwMode="auto">
          <a:xfrm flipV="1">
            <a:off x="41910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3329" name="Text Box 17"/>
          <p:cNvSpPr txBox="1">
            <a:spLocks noChangeArrowheads="1"/>
          </p:cNvSpPr>
          <p:nvPr/>
        </p:nvSpPr>
        <p:spPr bwMode="auto">
          <a:xfrm>
            <a:off x="1022350" y="930275"/>
            <a:ext cx="486447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smtClean="0"/>
              <a:t>While j &gt;=left </a:t>
            </a:r>
            <a:r>
              <a:rPr lang="en-US" altLang="en-US" dirty="0"/>
              <a:t>and </a:t>
            </a:r>
            <a:r>
              <a:rPr lang="en-US" altLang="en-US" dirty="0" smtClean="0"/>
              <a:t>A[j] &gt; </a:t>
            </a:r>
            <a:r>
              <a:rPr lang="en-US" altLang="en-US" dirty="0"/>
              <a:t>pivot</a:t>
            </a:r>
          </a:p>
          <a:p>
            <a:r>
              <a:rPr lang="en-US" altLang="en-US" dirty="0"/>
              <a:t>		</a:t>
            </a:r>
            <a:r>
              <a:rPr lang="en-US" altLang="en-US" dirty="0" smtClean="0"/>
              <a:t>--j</a:t>
            </a:r>
            <a:endParaRPr lang="en-US" altLang="en-US" dirty="0"/>
          </a:p>
          <a:p>
            <a:endParaRPr lang="en-US" altLang="en-US" dirty="0"/>
          </a:p>
          <a:p>
            <a:endParaRPr lang="en-US" altLang="en-US" dirty="0"/>
          </a:p>
          <a:p>
            <a:pPr lvl="1">
              <a:buFontTx/>
              <a:buAutoNum type="arabicPeriod"/>
            </a:pPr>
            <a:endParaRPr lang="en-US" altLang="en-US" dirty="0"/>
          </a:p>
          <a:p>
            <a:endParaRPr lang="en-US" altLang="en-US" dirty="0"/>
          </a:p>
        </p:txBody>
      </p:sp>
      <p:sp>
        <p:nvSpPr>
          <p:cNvPr id="18"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19" name="Title 1"/>
          <p:cNvSpPr>
            <a:spLocks noGrp="1"/>
          </p:cNvSpPr>
          <p:nvPr>
            <p:ph type="title"/>
          </p:nvPr>
        </p:nvSpPr>
        <p:spPr>
          <a:xfrm>
            <a:off x="7938" y="14287"/>
            <a:ext cx="9136062" cy="900113"/>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11344783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15363"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15364"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15365" name="Rectangle 5"/>
          <p:cNvSpPr>
            <a:spLocks noChangeArrowheads="1"/>
          </p:cNvSpPr>
          <p:nvPr/>
        </p:nvSpPr>
        <p:spPr bwMode="auto">
          <a:xfrm>
            <a:off x="4038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80</a:t>
            </a:r>
          </a:p>
        </p:txBody>
      </p:sp>
      <p:sp>
        <p:nvSpPr>
          <p:cNvPr id="15366" name="Rectangle 6"/>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15367"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15368"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15369" name="Rectangle 9"/>
          <p:cNvSpPr>
            <a:spLocks noChangeArrowheads="1"/>
          </p:cNvSpPr>
          <p:nvPr/>
        </p:nvSpPr>
        <p:spPr bwMode="auto">
          <a:xfrm>
            <a:off x="64770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30</a:t>
            </a:r>
          </a:p>
        </p:txBody>
      </p:sp>
      <p:sp>
        <p:nvSpPr>
          <p:cNvPr id="15370" name="Rectangle 10"/>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15371"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15373" name="Text Box 13"/>
          <p:cNvSpPr txBox="1">
            <a:spLocks noChangeArrowheads="1"/>
          </p:cNvSpPr>
          <p:nvPr/>
        </p:nvSpPr>
        <p:spPr bwMode="auto">
          <a:xfrm>
            <a:off x="3962400" y="55626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15374" name="Text Box 14"/>
          <p:cNvSpPr txBox="1">
            <a:spLocks noChangeArrowheads="1"/>
          </p:cNvSpPr>
          <p:nvPr/>
        </p:nvSpPr>
        <p:spPr bwMode="auto">
          <a:xfrm>
            <a:off x="6324600" y="55768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15375" name="Line 15"/>
          <p:cNvSpPr>
            <a:spLocks noChangeShapeType="1"/>
          </p:cNvSpPr>
          <p:nvPr/>
        </p:nvSpPr>
        <p:spPr bwMode="auto">
          <a:xfrm flipV="1">
            <a:off x="65532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5376" name="Line 16"/>
          <p:cNvSpPr>
            <a:spLocks noChangeShapeType="1"/>
          </p:cNvSpPr>
          <p:nvPr/>
        </p:nvSpPr>
        <p:spPr bwMode="auto">
          <a:xfrm flipV="1">
            <a:off x="41910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5377" name="Text Box 17"/>
          <p:cNvSpPr txBox="1">
            <a:spLocks noChangeArrowheads="1"/>
          </p:cNvSpPr>
          <p:nvPr/>
        </p:nvSpPr>
        <p:spPr bwMode="auto">
          <a:xfrm>
            <a:off x="1022350" y="930275"/>
            <a:ext cx="486447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endParaRPr lang="en-US" altLang="en-US" dirty="0"/>
          </a:p>
          <a:p>
            <a:endParaRPr lang="en-US" altLang="en-US" dirty="0"/>
          </a:p>
          <a:p>
            <a:pPr lvl="1">
              <a:buFontTx/>
              <a:buAutoNum type="arabicPeriod"/>
            </a:pPr>
            <a:endParaRPr lang="en-US" altLang="en-US" dirty="0"/>
          </a:p>
          <a:p>
            <a:endParaRPr lang="en-US" altLang="en-US" dirty="0"/>
          </a:p>
        </p:txBody>
      </p:sp>
      <p:sp>
        <p:nvSpPr>
          <p:cNvPr id="18"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19" name="Title 1"/>
          <p:cNvSpPr>
            <a:spLocks noGrp="1"/>
          </p:cNvSpPr>
          <p:nvPr>
            <p:ph type="title"/>
          </p:nvPr>
        </p:nvSpPr>
        <p:spPr>
          <a:xfrm>
            <a:off x="7938" y="14287"/>
            <a:ext cx="9136062" cy="900113"/>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286739822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16387"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16388"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16389" name="Rectangle 5"/>
          <p:cNvSpPr>
            <a:spLocks noChangeArrowheads="1"/>
          </p:cNvSpPr>
          <p:nvPr/>
        </p:nvSpPr>
        <p:spPr bwMode="auto">
          <a:xfrm>
            <a:off x="4038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80</a:t>
            </a:r>
          </a:p>
        </p:txBody>
      </p:sp>
      <p:sp>
        <p:nvSpPr>
          <p:cNvPr id="16390" name="Rectangle 6"/>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16391"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16392"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16393" name="Rectangle 9"/>
          <p:cNvSpPr>
            <a:spLocks noChangeArrowheads="1"/>
          </p:cNvSpPr>
          <p:nvPr/>
        </p:nvSpPr>
        <p:spPr bwMode="auto">
          <a:xfrm>
            <a:off x="64770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30</a:t>
            </a:r>
          </a:p>
        </p:txBody>
      </p:sp>
      <p:sp>
        <p:nvSpPr>
          <p:cNvPr id="16394" name="Rectangle 10"/>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16395"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16397" name="Text Box 13"/>
          <p:cNvSpPr txBox="1">
            <a:spLocks noChangeArrowheads="1"/>
          </p:cNvSpPr>
          <p:nvPr/>
        </p:nvSpPr>
        <p:spPr bwMode="auto">
          <a:xfrm>
            <a:off x="3962400" y="55626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16398" name="Text Box 14"/>
          <p:cNvSpPr txBox="1">
            <a:spLocks noChangeArrowheads="1"/>
          </p:cNvSpPr>
          <p:nvPr/>
        </p:nvSpPr>
        <p:spPr bwMode="auto">
          <a:xfrm>
            <a:off x="6400800" y="5576888"/>
            <a:ext cx="1600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16399" name="Line 15"/>
          <p:cNvSpPr>
            <a:spLocks noChangeShapeType="1"/>
          </p:cNvSpPr>
          <p:nvPr/>
        </p:nvSpPr>
        <p:spPr bwMode="auto">
          <a:xfrm flipV="1">
            <a:off x="65532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6400" name="Line 16"/>
          <p:cNvSpPr>
            <a:spLocks noChangeShapeType="1"/>
          </p:cNvSpPr>
          <p:nvPr/>
        </p:nvSpPr>
        <p:spPr bwMode="auto">
          <a:xfrm flipV="1">
            <a:off x="41910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6401" name="Text Box 17"/>
          <p:cNvSpPr txBox="1">
            <a:spLocks noChangeArrowheads="1"/>
          </p:cNvSpPr>
          <p:nvPr/>
        </p:nvSpPr>
        <p:spPr bwMode="auto">
          <a:xfrm>
            <a:off x="1022350" y="930275"/>
            <a:ext cx="486447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endParaRPr lang="en-US" altLang="en-US" dirty="0"/>
          </a:p>
          <a:p>
            <a:pPr lvl="1">
              <a:buFontTx/>
              <a:buAutoNum type="arabicPeriod"/>
            </a:pPr>
            <a:endParaRPr lang="en-US" altLang="en-US" dirty="0"/>
          </a:p>
          <a:p>
            <a:endParaRPr lang="en-US" altLang="en-US" dirty="0"/>
          </a:p>
        </p:txBody>
      </p:sp>
      <p:sp>
        <p:nvSpPr>
          <p:cNvPr id="16404" name="Freeform 20"/>
          <p:cNvSpPr>
            <a:spLocks/>
          </p:cNvSpPr>
          <p:nvPr/>
        </p:nvSpPr>
        <p:spPr bwMode="auto">
          <a:xfrm>
            <a:off x="4343400" y="3733800"/>
            <a:ext cx="2527300" cy="457200"/>
          </a:xfrm>
          <a:custGeom>
            <a:avLst/>
            <a:gdLst>
              <a:gd name="T0" fmla="*/ 0 w 1592"/>
              <a:gd name="T1" fmla="*/ 560 h 560"/>
              <a:gd name="T2" fmla="*/ 384 w 1592"/>
              <a:gd name="T3" fmla="*/ 80 h 560"/>
              <a:gd name="T4" fmla="*/ 1392 w 1592"/>
              <a:gd name="T5" fmla="*/ 80 h 560"/>
              <a:gd name="T6" fmla="*/ 1584 w 1592"/>
              <a:gd name="T7" fmla="*/ 560 h 560"/>
            </a:gdLst>
            <a:ahLst/>
            <a:cxnLst>
              <a:cxn ang="0">
                <a:pos x="T0" y="T1"/>
              </a:cxn>
              <a:cxn ang="0">
                <a:pos x="T2" y="T3"/>
              </a:cxn>
              <a:cxn ang="0">
                <a:pos x="T4" y="T5"/>
              </a:cxn>
              <a:cxn ang="0">
                <a:pos x="T6" y="T7"/>
              </a:cxn>
            </a:cxnLst>
            <a:rect l="0" t="0" r="r" b="b"/>
            <a:pathLst>
              <a:path w="1592" h="560">
                <a:moveTo>
                  <a:pt x="0" y="560"/>
                </a:moveTo>
                <a:cubicBezTo>
                  <a:pt x="76" y="360"/>
                  <a:pt x="152" y="160"/>
                  <a:pt x="384" y="80"/>
                </a:cubicBezTo>
                <a:cubicBezTo>
                  <a:pt x="616" y="0"/>
                  <a:pt x="1192" y="0"/>
                  <a:pt x="1392" y="80"/>
                </a:cubicBezTo>
                <a:cubicBezTo>
                  <a:pt x="1592" y="160"/>
                  <a:pt x="1588" y="360"/>
                  <a:pt x="1584" y="560"/>
                </a:cubicBezTo>
              </a:path>
            </a:pathLst>
          </a:custGeom>
          <a:noFill/>
          <a:ln w="38100" cmpd="sng">
            <a:solidFill>
              <a:srgbClr val="FF33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9136062" cy="900113"/>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38853282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17411"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dirty="0"/>
              <a:t>20</a:t>
            </a:r>
          </a:p>
        </p:txBody>
      </p:sp>
      <p:sp>
        <p:nvSpPr>
          <p:cNvPr id="17412"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17413" name="Rectangle 5"/>
          <p:cNvSpPr>
            <a:spLocks noChangeArrowheads="1"/>
          </p:cNvSpPr>
          <p:nvPr/>
        </p:nvSpPr>
        <p:spPr bwMode="auto">
          <a:xfrm>
            <a:off x="4038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30</a:t>
            </a:r>
          </a:p>
        </p:txBody>
      </p:sp>
      <p:sp>
        <p:nvSpPr>
          <p:cNvPr id="17414" name="Rectangle 6"/>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17415"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17416"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17417" name="Rectangle 9"/>
          <p:cNvSpPr>
            <a:spLocks noChangeArrowheads="1"/>
          </p:cNvSpPr>
          <p:nvPr/>
        </p:nvSpPr>
        <p:spPr bwMode="auto">
          <a:xfrm>
            <a:off x="64770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80</a:t>
            </a:r>
          </a:p>
        </p:txBody>
      </p:sp>
      <p:sp>
        <p:nvSpPr>
          <p:cNvPr id="17418" name="Rectangle 10"/>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17419"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17421" name="Text Box 13"/>
          <p:cNvSpPr txBox="1">
            <a:spLocks noChangeArrowheads="1"/>
          </p:cNvSpPr>
          <p:nvPr/>
        </p:nvSpPr>
        <p:spPr bwMode="auto">
          <a:xfrm>
            <a:off x="4038600" y="55626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17422" name="Text Box 14"/>
          <p:cNvSpPr txBox="1">
            <a:spLocks noChangeArrowheads="1"/>
          </p:cNvSpPr>
          <p:nvPr/>
        </p:nvSpPr>
        <p:spPr bwMode="auto">
          <a:xfrm>
            <a:off x="6400800" y="5576888"/>
            <a:ext cx="1600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17423" name="Line 15"/>
          <p:cNvSpPr>
            <a:spLocks noChangeShapeType="1"/>
          </p:cNvSpPr>
          <p:nvPr/>
        </p:nvSpPr>
        <p:spPr bwMode="auto">
          <a:xfrm flipV="1">
            <a:off x="65532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7424" name="Line 16"/>
          <p:cNvSpPr>
            <a:spLocks noChangeShapeType="1"/>
          </p:cNvSpPr>
          <p:nvPr/>
        </p:nvSpPr>
        <p:spPr bwMode="auto">
          <a:xfrm flipV="1">
            <a:off x="41910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7425" name="Text Box 17"/>
          <p:cNvSpPr txBox="1">
            <a:spLocks noChangeArrowheads="1"/>
          </p:cNvSpPr>
          <p:nvPr/>
        </p:nvSpPr>
        <p:spPr bwMode="auto">
          <a:xfrm>
            <a:off x="1022350" y="930275"/>
            <a:ext cx="486447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smtClean="0"/>
              <a:t>If </a:t>
            </a:r>
            <a:r>
              <a:rPr lang="en-US" altLang="en-US" dirty="0" err="1" smtClean="0"/>
              <a:t>i</a:t>
            </a:r>
            <a:r>
              <a:rPr lang="en-US" altLang="en-US" dirty="0" smtClean="0"/>
              <a:t> &lt; j</a:t>
            </a:r>
          </a:p>
          <a:p>
            <a:pPr lvl="1"/>
            <a:r>
              <a:rPr lang="en-US" altLang="en-US" dirty="0" smtClean="0"/>
              <a:t>	swap(A[</a:t>
            </a:r>
            <a:r>
              <a:rPr lang="en-US" altLang="en-US" dirty="0" err="1" smtClean="0"/>
              <a:t>i</a:t>
            </a:r>
            <a:r>
              <a:rPr lang="en-US" altLang="en-US" dirty="0" smtClean="0"/>
              <a:t>], A[j])</a:t>
            </a:r>
          </a:p>
          <a:p>
            <a:endParaRPr lang="en-US" altLang="en-US" dirty="0"/>
          </a:p>
          <a:p>
            <a:pPr lvl="1">
              <a:buFontTx/>
              <a:buAutoNum type="arabicPeriod"/>
            </a:pPr>
            <a:endParaRPr lang="en-US" altLang="en-US" dirty="0"/>
          </a:p>
          <a:p>
            <a:endParaRPr lang="en-US" altLang="en-US" dirty="0"/>
          </a:p>
        </p:txBody>
      </p:sp>
      <p:sp>
        <p:nvSpPr>
          <p:cNvPr id="17426" name="Freeform 18"/>
          <p:cNvSpPr>
            <a:spLocks/>
          </p:cNvSpPr>
          <p:nvPr/>
        </p:nvSpPr>
        <p:spPr bwMode="auto">
          <a:xfrm>
            <a:off x="4343400" y="3733800"/>
            <a:ext cx="2527300" cy="457200"/>
          </a:xfrm>
          <a:custGeom>
            <a:avLst/>
            <a:gdLst>
              <a:gd name="T0" fmla="*/ 0 w 1592"/>
              <a:gd name="T1" fmla="*/ 560 h 560"/>
              <a:gd name="T2" fmla="*/ 384 w 1592"/>
              <a:gd name="T3" fmla="*/ 80 h 560"/>
              <a:gd name="T4" fmla="*/ 1392 w 1592"/>
              <a:gd name="T5" fmla="*/ 80 h 560"/>
              <a:gd name="T6" fmla="*/ 1584 w 1592"/>
              <a:gd name="T7" fmla="*/ 560 h 560"/>
            </a:gdLst>
            <a:ahLst/>
            <a:cxnLst>
              <a:cxn ang="0">
                <a:pos x="T0" y="T1"/>
              </a:cxn>
              <a:cxn ang="0">
                <a:pos x="T2" y="T3"/>
              </a:cxn>
              <a:cxn ang="0">
                <a:pos x="T4" y="T5"/>
              </a:cxn>
              <a:cxn ang="0">
                <a:pos x="T6" y="T7"/>
              </a:cxn>
            </a:cxnLst>
            <a:rect l="0" t="0" r="r" b="b"/>
            <a:pathLst>
              <a:path w="1592" h="560">
                <a:moveTo>
                  <a:pt x="0" y="560"/>
                </a:moveTo>
                <a:cubicBezTo>
                  <a:pt x="76" y="360"/>
                  <a:pt x="152" y="160"/>
                  <a:pt x="384" y="80"/>
                </a:cubicBezTo>
                <a:cubicBezTo>
                  <a:pt x="616" y="0"/>
                  <a:pt x="1192" y="0"/>
                  <a:pt x="1392" y="80"/>
                </a:cubicBezTo>
                <a:cubicBezTo>
                  <a:pt x="1592" y="160"/>
                  <a:pt x="1588" y="360"/>
                  <a:pt x="1584" y="560"/>
                </a:cubicBezTo>
              </a:path>
            </a:pathLst>
          </a:custGeom>
          <a:noFill/>
          <a:ln w="38100" cmpd="sng">
            <a:solidFill>
              <a:srgbClr val="FF33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8"/>
            <a:ext cx="9136062" cy="828120"/>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402967529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18435"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18436"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18437" name="Rectangle 5"/>
          <p:cNvSpPr>
            <a:spLocks noChangeArrowheads="1"/>
          </p:cNvSpPr>
          <p:nvPr/>
        </p:nvSpPr>
        <p:spPr bwMode="auto">
          <a:xfrm>
            <a:off x="4038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30</a:t>
            </a:r>
          </a:p>
        </p:txBody>
      </p:sp>
      <p:sp>
        <p:nvSpPr>
          <p:cNvPr id="18438" name="Rectangle 6"/>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18439"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18440"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18441" name="Rectangle 9"/>
          <p:cNvSpPr>
            <a:spLocks noChangeArrowheads="1"/>
          </p:cNvSpPr>
          <p:nvPr/>
        </p:nvSpPr>
        <p:spPr bwMode="auto">
          <a:xfrm>
            <a:off x="64770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80</a:t>
            </a:r>
          </a:p>
        </p:txBody>
      </p:sp>
      <p:sp>
        <p:nvSpPr>
          <p:cNvPr id="18442" name="Rectangle 10"/>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18443"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18445" name="Text Box 13"/>
          <p:cNvSpPr txBox="1">
            <a:spLocks noChangeArrowheads="1"/>
          </p:cNvSpPr>
          <p:nvPr/>
        </p:nvSpPr>
        <p:spPr bwMode="auto">
          <a:xfrm>
            <a:off x="4038600" y="55626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18446" name="Text Box 14"/>
          <p:cNvSpPr txBox="1">
            <a:spLocks noChangeArrowheads="1"/>
          </p:cNvSpPr>
          <p:nvPr/>
        </p:nvSpPr>
        <p:spPr bwMode="auto">
          <a:xfrm>
            <a:off x="6324600" y="55768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18447" name="Line 15"/>
          <p:cNvSpPr>
            <a:spLocks noChangeShapeType="1"/>
          </p:cNvSpPr>
          <p:nvPr/>
        </p:nvSpPr>
        <p:spPr bwMode="auto">
          <a:xfrm flipV="1">
            <a:off x="65532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8448" name="Line 16"/>
          <p:cNvSpPr>
            <a:spLocks noChangeShapeType="1"/>
          </p:cNvSpPr>
          <p:nvPr/>
        </p:nvSpPr>
        <p:spPr bwMode="auto">
          <a:xfrm flipV="1">
            <a:off x="41910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8449" name="Text Box 17"/>
          <p:cNvSpPr txBox="1">
            <a:spLocks noChangeArrowheads="1"/>
          </p:cNvSpPr>
          <p:nvPr/>
        </p:nvSpPr>
        <p:spPr bwMode="auto">
          <a:xfrm>
            <a:off x="1022350" y="930275"/>
            <a:ext cx="743585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smtClean="0"/>
              <a:t>++</a:t>
            </a:r>
            <a:r>
              <a:rPr lang="en-US" altLang="en-US" dirty="0" err="1" smtClean="0"/>
              <a:t>i</a:t>
            </a:r>
            <a:endParaRPr lang="en-US" altLang="en-US" dirty="0"/>
          </a:p>
          <a:p>
            <a:pPr>
              <a:buFont typeface="+mj-lt"/>
              <a:buAutoNum type="arabicPeriod" startAt="2"/>
            </a:pPr>
            <a:r>
              <a:rPr lang="en-US" altLang="en-US" dirty="0"/>
              <a:t>While j &gt;=left and A[j] &gt; pivot</a:t>
            </a:r>
          </a:p>
          <a:p>
            <a:r>
              <a:rPr lang="en-US" altLang="en-US" dirty="0"/>
              <a:t>		--</a:t>
            </a:r>
            <a:r>
              <a:rPr lang="en-US" altLang="en-US" dirty="0" smtClean="0"/>
              <a:t>j</a:t>
            </a:r>
            <a:endParaRPr lang="en-US" altLang="en-US" dirty="0"/>
          </a:p>
          <a:p>
            <a:pPr>
              <a:buFont typeface="+mj-lt"/>
              <a:buAutoNum type="arabicPeriod" startAt="3"/>
            </a:pPr>
            <a:r>
              <a:rPr lang="en-US" altLang="en-US" dirty="0" smtClean="0"/>
              <a:t>If </a:t>
            </a:r>
            <a:r>
              <a:rPr lang="en-US" altLang="en-US" dirty="0" err="1" smtClean="0"/>
              <a:t>i</a:t>
            </a:r>
            <a:r>
              <a:rPr lang="en-US" altLang="en-US" dirty="0" smtClean="0"/>
              <a:t> &lt; j</a:t>
            </a:r>
          </a:p>
          <a:p>
            <a:pPr lvl="1"/>
            <a:r>
              <a:rPr lang="en-US" altLang="en-US" dirty="0" smtClean="0"/>
              <a:t>	swap(A[</a:t>
            </a:r>
            <a:r>
              <a:rPr lang="en-US" altLang="en-US" dirty="0" err="1" smtClean="0"/>
              <a:t>i</a:t>
            </a:r>
            <a:r>
              <a:rPr lang="en-US" altLang="en-US" dirty="0" smtClean="0"/>
              <a:t>], A[j])</a:t>
            </a:r>
          </a:p>
          <a:p>
            <a:pPr>
              <a:buFont typeface="+mj-lt"/>
              <a:buAutoNum type="arabicPeriod" startAt="4"/>
            </a:pPr>
            <a:r>
              <a:rPr lang="en-US" altLang="en-US" dirty="0" smtClean="0"/>
              <a:t>While j &gt; </a:t>
            </a:r>
            <a:r>
              <a:rPr lang="en-US" altLang="en-US" dirty="0" err="1" smtClean="0"/>
              <a:t>i</a:t>
            </a:r>
            <a:r>
              <a:rPr lang="en-US" altLang="en-US" dirty="0" smtClean="0"/>
              <a:t>, go to 1.</a:t>
            </a:r>
          </a:p>
          <a:p>
            <a:endParaRPr lang="en-US" altLang="en-US" dirty="0"/>
          </a:p>
          <a:p>
            <a:pPr lvl="1">
              <a:buFontTx/>
              <a:buAutoNum type="arabicPeriod"/>
            </a:pPr>
            <a:endParaRPr lang="en-US" altLang="en-US" dirty="0"/>
          </a:p>
          <a:p>
            <a:endParaRPr lang="en-US" altLang="en-US" dirty="0"/>
          </a:p>
        </p:txBody>
      </p:sp>
      <p:sp>
        <p:nvSpPr>
          <p:cNvPr id="18"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19" name="Title 1"/>
          <p:cNvSpPr>
            <a:spLocks noGrp="1"/>
          </p:cNvSpPr>
          <p:nvPr>
            <p:ph type="title"/>
          </p:nvPr>
        </p:nvSpPr>
        <p:spPr>
          <a:xfrm>
            <a:off x="7938" y="14288"/>
            <a:ext cx="9136062" cy="828120"/>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2044651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4.1. Insertion sort</a:t>
            </a:r>
            <a:endParaRPr lang="en-US" dirty="0"/>
          </a:p>
        </p:txBody>
      </p:sp>
      <p:sp>
        <p:nvSpPr>
          <p:cNvPr id="3" name="Content Placeholder 2"/>
          <p:cNvSpPr>
            <a:spLocks noGrp="1"/>
          </p:cNvSpPr>
          <p:nvPr>
            <p:ph idx="1"/>
          </p:nvPr>
        </p:nvSpPr>
        <p:spPr>
          <a:xfrm>
            <a:off x="0" y="838200"/>
            <a:ext cx="9144000" cy="6019800"/>
          </a:xfrm>
        </p:spPr>
        <p:txBody>
          <a:bodyPr/>
          <a:lstStyle/>
          <a:p>
            <a:pPr marL="0" indent="0" algn="just" eaLnBrk="1" hangingPunct="1">
              <a:lnSpc>
                <a:spcPct val="90000"/>
              </a:lnSpc>
              <a:buNone/>
            </a:pPr>
            <a:r>
              <a:rPr lang="en-US" altLang="en-US" sz="2200" dirty="0" smtClean="0">
                <a:latin typeface="Times" panose="02020603050405020304" pitchFamily="18" charset="0"/>
                <a:cs typeface="Times" panose="02020603050405020304" pitchFamily="18" charset="0"/>
              </a:rPr>
              <a:t>Algorithm:</a:t>
            </a:r>
          </a:p>
          <a:p>
            <a:pPr algn="just" eaLnBrk="1" hangingPunct="1">
              <a:lnSpc>
                <a:spcPct val="90000"/>
              </a:lnSpc>
            </a:pPr>
            <a:r>
              <a:rPr lang="en-US" altLang="en-US" sz="2200" dirty="0" smtClean="0">
                <a:latin typeface="Times" panose="02020603050405020304" pitchFamily="18" charset="0"/>
                <a:cs typeface="Times" panose="02020603050405020304" pitchFamily="18" charset="0"/>
              </a:rPr>
              <a:t>The array </a:t>
            </a:r>
            <a:r>
              <a:rPr lang="en-US" altLang="en-US" sz="2200" dirty="0">
                <a:latin typeface="Times" panose="02020603050405020304" pitchFamily="18" charset="0"/>
                <a:cs typeface="Times" panose="02020603050405020304" pitchFamily="18" charset="0"/>
              </a:rPr>
              <a:t>is divided into two </a:t>
            </a:r>
            <a:r>
              <a:rPr lang="en-US" altLang="en-US" sz="2200" dirty="0" smtClean="0">
                <a:latin typeface="Times" panose="02020603050405020304" pitchFamily="18" charset="0"/>
                <a:cs typeface="Times" panose="02020603050405020304" pitchFamily="18" charset="0"/>
              </a:rPr>
              <a:t>subarrays</a:t>
            </a:r>
            <a:r>
              <a:rPr lang="en-US" altLang="en-US" sz="2200" dirty="0">
                <a:latin typeface="Times" panose="02020603050405020304" pitchFamily="18" charset="0"/>
                <a:cs typeface="Times" panose="02020603050405020304" pitchFamily="18" charset="0"/>
              </a:rPr>
              <a:t>, </a:t>
            </a:r>
            <a:r>
              <a:rPr lang="en-US" altLang="en-US" sz="2200" i="1" dirty="0">
                <a:latin typeface="Times" panose="02020603050405020304" pitchFamily="18" charset="0"/>
                <a:cs typeface="Times" panose="02020603050405020304" pitchFamily="18" charset="0"/>
              </a:rPr>
              <a:t>sorted</a:t>
            </a:r>
            <a:r>
              <a:rPr lang="en-US" altLang="en-US" sz="2200" dirty="0">
                <a:latin typeface="Times" panose="02020603050405020304" pitchFamily="18" charset="0"/>
                <a:cs typeface="Times" panose="02020603050405020304" pitchFamily="18" charset="0"/>
              </a:rPr>
              <a:t> and </a:t>
            </a:r>
            <a:r>
              <a:rPr lang="en-US" altLang="en-US" sz="2200" i="1" dirty="0" smtClean="0">
                <a:latin typeface="Times" panose="02020603050405020304" pitchFamily="18" charset="0"/>
                <a:cs typeface="Times" panose="02020603050405020304" pitchFamily="18" charset="0"/>
              </a:rPr>
              <a:t>unsorted</a:t>
            </a:r>
            <a:r>
              <a:rPr lang="en-US" altLang="en-US" sz="2200" dirty="0" smtClean="0">
                <a:latin typeface="Times" panose="02020603050405020304" pitchFamily="18" charset="0"/>
                <a:cs typeface="Times" panose="02020603050405020304" pitchFamily="18" charset="0"/>
              </a:rPr>
              <a:t>. </a:t>
            </a:r>
            <a:endParaRPr lang="en-US" altLang="en-US" sz="2200" dirty="0">
              <a:latin typeface="Times" panose="02020603050405020304" pitchFamily="18" charset="0"/>
              <a:cs typeface="Times" panose="02020603050405020304" pitchFamily="18" charset="0"/>
            </a:endParaRPr>
          </a:p>
          <a:p>
            <a:pPr algn="just" eaLnBrk="1" hangingPunct="1">
              <a:lnSpc>
                <a:spcPct val="90000"/>
              </a:lnSpc>
            </a:pPr>
            <a:r>
              <a:rPr lang="en-US" altLang="en-US" sz="2200" dirty="0" smtClean="0">
                <a:latin typeface="Times" panose="02020603050405020304" pitchFamily="18" charset="0"/>
                <a:cs typeface="Times" panose="02020603050405020304" pitchFamily="18" charset="0"/>
              </a:rPr>
              <a:t>Each iteration: the first element of the unsorted subarray is picked up, transferred to the sorted subarray, and inserted at the appropriate place.</a:t>
            </a:r>
          </a:p>
          <a:p>
            <a:pPr marL="0" indent="0" algn="just" eaLnBrk="1" hangingPunct="1">
              <a:lnSpc>
                <a:spcPct val="90000"/>
              </a:lnSpc>
              <a:buNone/>
            </a:pPr>
            <a:r>
              <a:rPr lang="en-US" altLang="en-US" sz="2200" dirty="0" smtClean="0">
                <a:latin typeface="Times" panose="02020603050405020304" pitchFamily="18" charset="0"/>
                <a:cs typeface="Times" panose="02020603050405020304" pitchFamily="18" charset="0"/>
                <a:sym typeface="Wingdings" panose="05000000000000000000" pitchFamily="2" charset="2"/>
              </a:rPr>
              <a:t></a:t>
            </a:r>
            <a:r>
              <a:rPr lang="en-US" altLang="en-US" sz="2200" dirty="0" smtClean="0">
                <a:latin typeface="Times" panose="02020603050405020304" pitchFamily="18" charset="0"/>
                <a:cs typeface="Times" panose="02020603050405020304" pitchFamily="18" charset="0"/>
              </a:rPr>
              <a:t>An array </a:t>
            </a:r>
            <a:r>
              <a:rPr lang="en-US" altLang="en-US" sz="2200" dirty="0">
                <a:latin typeface="Times" panose="02020603050405020304" pitchFamily="18" charset="0"/>
                <a:cs typeface="Times" panose="02020603050405020304" pitchFamily="18" charset="0"/>
              </a:rPr>
              <a:t>of </a:t>
            </a:r>
            <a:r>
              <a:rPr lang="en-US" altLang="en-US" sz="2200" i="1" dirty="0">
                <a:latin typeface="Times" panose="02020603050405020304" pitchFamily="18" charset="0"/>
                <a:cs typeface="Times" panose="02020603050405020304" pitchFamily="18" charset="0"/>
              </a:rPr>
              <a:t>n</a:t>
            </a:r>
            <a:r>
              <a:rPr lang="en-US" altLang="en-US" sz="2200" dirty="0">
                <a:latin typeface="Times" panose="02020603050405020304" pitchFamily="18" charset="0"/>
                <a:cs typeface="Times" panose="02020603050405020304" pitchFamily="18" charset="0"/>
              </a:rPr>
              <a:t> elements requires </a:t>
            </a:r>
            <a:r>
              <a:rPr lang="en-US" altLang="en-US" sz="2200" i="1" dirty="0">
                <a:latin typeface="Times" panose="02020603050405020304" pitchFamily="18" charset="0"/>
                <a:cs typeface="Times" panose="02020603050405020304" pitchFamily="18" charset="0"/>
              </a:rPr>
              <a:t>n-</a:t>
            </a:r>
            <a:r>
              <a:rPr lang="en-US" altLang="en-US" sz="2200" dirty="0">
                <a:latin typeface="Times" panose="02020603050405020304" pitchFamily="18" charset="0"/>
                <a:cs typeface="Times" panose="02020603050405020304" pitchFamily="18" charset="0"/>
              </a:rPr>
              <a:t>1 </a:t>
            </a:r>
            <a:r>
              <a:rPr lang="en-US" altLang="en-US" sz="2200" dirty="0" smtClean="0">
                <a:latin typeface="Times" panose="02020603050405020304" pitchFamily="18" charset="0"/>
                <a:cs typeface="Times" panose="02020603050405020304" pitchFamily="18" charset="0"/>
              </a:rPr>
              <a:t>iterations </a:t>
            </a:r>
            <a:r>
              <a:rPr lang="en-US" altLang="en-US" sz="2200" dirty="0">
                <a:latin typeface="Times" panose="02020603050405020304" pitchFamily="18" charset="0"/>
                <a:cs typeface="Times" panose="02020603050405020304" pitchFamily="18" charset="0"/>
              </a:rPr>
              <a:t>to completely </a:t>
            </a:r>
            <a:r>
              <a:rPr lang="en-US" altLang="en-US" sz="2200" dirty="0" smtClean="0">
                <a:latin typeface="Times" panose="02020603050405020304" pitchFamily="18" charset="0"/>
                <a:cs typeface="Times" panose="02020603050405020304" pitchFamily="18" charset="0"/>
              </a:rPr>
              <a:t>sort </a:t>
            </a:r>
            <a:r>
              <a:rPr lang="en-US" altLang="en-US" sz="2200" dirty="0">
                <a:latin typeface="Times" panose="02020603050405020304" pitchFamily="18" charset="0"/>
                <a:cs typeface="Times" panose="02020603050405020304" pitchFamily="18" charset="0"/>
              </a:rPr>
              <a:t>the </a:t>
            </a:r>
            <a:r>
              <a:rPr lang="en-US" altLang="en-US" sz="2200" dirty="0" smtClean="0">
                <a:latin typeface="Times" panose="02020603050405020304" pitchFamily="18" charset="0"/>
                <a:cs typeface="Times" panose="02020603050405020304" pitchFamily="18" charset="0"/>
              </a:rPr>
              <a:t>array.</a:t>
            </a: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11</a:t>
            </a:fld>
            <a:endParaRPr lang="en-US"/>
          </a:p>
        </p:txBody>
      </p:sp>
      <p:sp>
        <p:nvSpPr>
          <p:cNvPr id="7" name="Rectangle 6"/>
          <p:cNvSpPr/>
          <p:nvPr/>
        </p:nvSpPr>
        <p:spPr>
          <a:xfrm>
            <a:off x="0" y="1219200"/>
            <a:ext cx="9144000" cy="1828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Content Placeholder 2"/>
          <p:cNvSpPr txBox="1">
            <a:spLocks/>
          </p:cNvSpPr>
          <p:nvPr/>
        </p:nvSpPr>
        <p:spPr bwMode="auto">
          <a:xfrm>
            <a:off x="304800" y="3810000"/>
            <a:ext cx="8763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2200" dirty="0" smtClean="0">
                <a:latin typeface="Times New Roman" panose="02020603050405020304" pitchFamily="18" charset="0"/>
                <a:cs typeface="Times New Roman" panose="02020603050405020304" pitchFamily="18" charset="0"/>
              </a:rPr>
              <a:t>Iteration </a:t>
            </a:r>
            <a:r>
              <a:rPr lang="en-US" sz="2200" i="1" dirty="0" smtClean="0">
                <a:solidFill>
                  <a:srgbClr val="FF3300"/>
                </a:solidFill>
                <a:latin typeface="Times New Roman" panose="02020603050405020304" pitchFamily="18" charset="0"/>
                <a:cs typeface="Times New Roman" panose="02020603050405020304" pitchFamily="18" charset="0"/>
              </a:rPr>
              <a:t>k = </a:t>
            </a:r>
            <a:r>
              <a:rPr lang="en-US" sz="2200" dirty="0" smtClean="0">
                <a:solidFill>
                  <a:srgbClr val="FF3300"/>
                </a:solidFill>
                <a:latin typeface="Times New Roman" panose="02020603050405020304" pitchFamily="18" charset="0"/>
                <a:cs typeface="Times New Roman" panose="02020603050405020304" pitchFamily="18" charset="0"/>
              </a:rPr>
              <a:t>1, 2, ..., </a:t>
            </a:r>
            <a:r>
              <a:rPr lang="en-US" sz="2200" i="1" dirty="0" smtClean="0">
                <a:solidFill>
                  <a:srgbClr val="FF3300"/>
                </a:solidFill>
                <a:latin typeface="Times New Roman" panose="02020603050405020304" pitchFamily="18" charset="0"/>
                <a:cs typeface="Times New Roman" panose="02020603050405020304" pitchFamily="18" charset="0"/>
              </a:rPr>
              <a:t>n-</a:t>
            </a:r>
            <a:r>
              <a:rPr lang="en-US" sz="2200" dirty="0" smtClean="0">
                <a:solidFill>
                  <a:srgbClr val="FF3300"/>
                </a:solidFill>
                <a:latin typeface="Times New Roman" panose="02020603050405020304" pitchFamily="18" charset="0"/>
                <a:cs typeface="Times New Roman" panose="02020603050405020304" pitchFamily="18" charset="0"/>
              </a:rPr>
              <a:t>1</a:t>
            </a:r>
            <a:r>
              <a:rPr lang="en-US" sz="2200" dirty="0" smtClean="0">
                <a:latin typeface="Times New Roman" panose="02020603050405020304" pitchFamily="18" charset="0"/>
                <a:cs typeface="Times New Roman" panose="02020603050405020304" pitchFamily="18" charset="0"/>
              </a:rPr>
              <a:t>:</a:t>
            </a:r>
          </a:p>
          <a:p>
            <a:pPr marL="457200" lvl="1" indent="0" eaLnBrk="1" hangingPunct="1">
              <a:buFont typeface="Arial" panose="020B0604020202020204" pitchFamily="34" charset="0"/>
              <a:buNone/>
            </a:pPr>
            <a:r>
              <a:rPr lang="en-US" sz="2200" dirty="0" smtClean="0">
                <a:latin typeface="Times New Roman" panose="02020603050405020304" pitchFamily="18" charset="0"/>
                <a:cs typeface="Times New Roman" panose="02020603050405020304" pitchFamily="18" charset="0"/>
              </a:rPr>
              <a:t> move the element </a:t>
            </a:r>
            <a:r>
              <a:rPr lang="en-US" sz="2200" b="1" i="1" dirty="0" smtClean="0">
                <a:solidFill>
                  <a:srgbClr val="FF0000"/>
                </a:solidFill>
                <a:latin typeface="Times New Roman" panose="02020603050405020304" pitchFamily="18" charset="0"/>
                <a:cs typeface="Times New Roman" panose="02020603050405020304" pitchFamily="18" charset="0"/>
              </a:rPr>
              <a:t>A</a:t>
            </a:r>
            <a:r>
              <a:rPr lang="en-US" sz="2200" dirty="0" smtClean="0">
                <a:latin typeface="Times New Roman" panose="02020603050405020304" pitchFamily="18" charset="0"/>
                <a:cs typeface="Times New Roman" panose="02020603050405020304" pitchFamily="18" charset="0"/>
              </a:rPr>
              <a:t>[</a:t>
            </a:r>
            <a:r>
              <a:rPr lang="en-US" sz="2200" i="1" dirty="0" smtClean="0">
                <a:latin typeface="Times New Roman" panose="02020603050405020304" pitchFamily="18" charset="0"/>
                <a:cs typeface="Times New Roman" panose="02020603050405020304" pitchFamily="18" charset="0"/>
              </a:rPr>
              <a:t>k</a:t>
            </a:r>
            <a:r>
              <a:rPr lang="en-US" sz="2200" dirty="0" smtClean="0">
                <a:latin typeface="Times New Roman" panose="02020603050405020304" pitchFamily="18" charset="0"/>
                <a:cs typeface="Times New Roman" panose="02020603050405020304" pitchFamily="18" charset="0"/>
              </a:rPr>
              <a:t>] to place such that after moving: the first (</a:t>
            </a:r>
            <a:r>
              <a:rPr lang="en-US" sz="2200" i="1" dirty="0" smtClean="0">
                <a:latin typeface="Times New Roman" panose="02020603050405020304" pitchFamily="18" charset="0"/>
                <a:cs typeface="Times New Roman" panose="02020603050405020304" pitchFamily="18" charset="0"/>
              </a:rPr>
              <a:t>k+</a:t>
            </a:r>
            <a:r>
              <a:rPr lang="en-US" sz="2200" dirty="0" smtClean="0">
                <a:latin typeface="Times New Roman" panose="02020603050405020304" pitchFamily="18" charset="0"/>
                <a:cs typeface="Times New Roman" panose="02020603050405020304" pitchFamily="18" charset="0"/>
              </a:rPr>
              <a:t>1) elements of array </a:t>
            </a:r>
            <a:r>
              <a:rPr lang="en-US" sz="2200" b="1" i="1" dirty="0" smtClean="0">
                <a:solidFill>
                  <a:srgbClr val="FF0000"/>
                </a:solidFill>
                <a:latin typeface="Times New Roman" panose="02020603050405020304" pitchFamily="18" charset="0"/>
                <a:cs typeface="Times New Roman" panose="02020603050405020304" pitchFamily="18" charset="0"/>
              </a:rPr>
              <a:t>A</a:t>
            </a:r>
            <a:r>
              <a:rPr lang="en-US" sz="2200" dirty="0" smtClean="0">
                <a:latin typeface="Times New Roman" panose="02020603050405020304" pitchFamily="18" charset="0"/>
                <a:cs typeface="Times New Roman" panose="02020603050405020304" pitchFamily="18" charset="0"/>
              </a:rPr>
              <a:t> is ordered</a:t>
            </a:r>
          </a:p>
          <a:p>
            <a:endParaRPr lang="en-US" sz="2200" dirty="0"/>
          </a:p>
        </p:txBody>
      </p:sp>
      <p:sp>
        <p:nvSpPr>
          <p:cNvPr id="6" name="Down Arrow 5"/>
          <p:cNvSpPr/>
          <p:nvPr/>
        </p:nvSpPr>
        <p:spPr>
          <a:xfrm>
            <a:off x="4191000" y="3048000"/>
            <a:ext cx="609600" cy="6096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ectangle 10"/>
          <p:cNvSpPr/>
          <p:nvPr/>
        </p:nvSpPr>
        <p:spPr>
          <a:xfrm>
            <a:off x="304800" y="3773632"/>
            <a:ext cx="8548255" cy="129193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Left-Up Arrow 11"/>
          <p:cNvSpPr/>
          <p:nvPr/>
        </p:nvSpPr>
        <p:spPr>
          <a:xfrm flipH="1" flipV="1">
            <a:off x="0" y="4280778"/>
            <a:ext cx="304800" cy="1967621"/>
          </a:xfrm>
          <a:prstGeom prst="lef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257" y="6150232"/>
            <a:ext cx="8763000" cy="400110"/>
          </a:xfrm>
          <a:prstGeom prst="rect">
            <a:avLst/>
          </a:prstGeom>
        </p:spPr>
        <p:txBody>
          <a:bodyPr wrap="square">
            <a:spAutoFit/>
          </a:bodyPr>
          <a:lstStyle/>
          <a:p>
            <a:r>
              <a:rPr lang="en-US" sz="2000" dirty="0" smtClean="0"/>
              <a:t>Iteration </a:t>
            </a:r>
            <a:r>
              <a:rPr lang="en-US" sz="2000" i="1" dirty="0" smtClean="0"/>
              <a:t>k</a:t>
            </a:r>
            <a:r>
              <a:rPr lang="en-US" sz="2000" dirty="0" smtClean="0"/>
              <a:t>: </a:t>
            </a:r>
            <a:r>
              <a:rPr lang="en-US" sz="2000" dirty="0"/>
              <a:t>Repeatedly swap element </a:t>
            </a:r>
            <a:r>
              <a:rPr lang="en-US" sz="2000" i="1" dirty="0" smtClean="0"/>
              <a:t>k</a:t>
            </a:r>
            <a:r>
              <a:rPr lang="en-US" sz="2000" i="1" baseline="30000" dirty="0" smtClean="0"/>
              <a:t>th</a:t>
            </a:r>
            <a:r>
              <a:rPr lang="en-US" sz="2000" dirty="0" smtClean="0"/>
              <a:t> </a:t>
            </a:r>
            <a:r>
              <a:rPr lang="en-US" sz="2000" dirty="0"/>
              <a:t>with the one to its left if smaller</a:t>
            </a:r>
            <a:r>
              <a:rPr lang="en-US" sz="2000" dirty="0" smtClean="0"/>
              <a:t>.</a:t>
            </a:r>
            <a:endParaRPr lang="en-US" sz="2000" dirty="0"/>
          </a:p>
        </p:txBody>
      </p:sp>
      <p:sp>
        <p:nvSpPr>
          <p:cNvPr id="14" name="Rectangle 13"/>
          <p:cNvSpPr/>
          <p:nvPr/>
        </p:nvSpPr>
        <p:spPr>
          <a:xfrm>
            <a:off x="95250" y="5257800"/>
            <a:ext cx="8724900" cy="584775"/>
          </a:xfrm>
          <a:prstGeom prst="rect">
            <a:avLst/>
          </a:prstGeom>
        </p:spPr>
        <p:txBody>
          <a:bodyPr wrap="square">
            <a:spAutoFit/>
          </a:bodyPr>
          <a:lstStyle/>
          <a:p>
            <a:r>
              <a:rPr lang="en-US" sz="1600" dirty="0" smtClean="0"/>
              <a:t>At each iteration </a:t>
            </a:r>
            <a:r>
              <a:rPr lang="en-US" sz="1600" i="1" dirty="0" smtClean="0"/>
              <a:t>k</a:t>
            </a:r>
            <a:r>
              <a:rPr lang="en-US" sz="1600" dirty="0" smtClean="0"/>
              <a:t>, it might need more than one time to swap elements to put element </a:t>
            </a:r>
            <a:r>
              <a:rPr lang="en-US" sz="1600" i="1" dirty="0" smtClean="0"/>
              <a:t>A</a:t>
            </a:r>
            <a:r>
              <a:rPr lang="en-US" sz="1600" dirty="0" smtClean="0"/>
              <a:t>[</a:t>
            </a:r>
            <a:r>
              <a:rPr lang="en-US" sz="1600" i="1" dirty="0" smtClean="0"/>
              <a:t>k</a:t>
            </a:r>
            <a:r>
              <a:rPr lang="en-US" sz="1600" dirty="0" smtClean="0"/>
              <a:t>] to place such that the first </a:t>
            </a:r>
            <a:r>
              <a:rPr lang="en-US" sz="1600" i="1" dirty="0" smtClean="0"/>
              <a:t>k</a:t>
            </a:r>
            <a:r>
              <a:rPr lang="en-US" sz="1600" dirty="0" smtClean="0"/>
              <a:t> elements of array A is ordered.  </a:t>
            </a:r>
            <a:endParaRPr lang="en-US" sz="1600" dirty="0"/>
          </a:p>
        </p:txBody>
      </p:sp>
      <p:pic>
        <p:nvPicPr>
          <p:cNvPr id="15" name="Picture 14"/>
          <p:cNvPicPr>
            <a:picLocks noChangeAspect="1"/>
          </p:cNvPicPr>
          <p:nvPr/>
        </p:nvPicPr>
        <p:blipFill>
          <a:blip r:embed="rId2"/>
          <a:stretch>
            <a:fillRect/>
          </a:stretch>
        </p:blipFill>
        <p:spPr>
          <a:xfrm>
            <a:off x="5482894" y="-19527"/>
            <a:ext cx="3661106" cy="1090003"/>
          </a:xfrm>
          <a:prstGeom prst="rect">
            <a:avLst/>
          </a:prstGeom>
        </p:spPr>
      </p:pic>
    </p:spTree>
    <p:extLst>
      <p:ext uri="{BB962C8B-B14F-4D97-AF65-F5344CB8AC3E}">
        <p14:creationId xmlns:p14="http://schemas.microsoft.com/office/powerpoint/2010/main" val="205911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6" grpId="0" animBg="1"/>
      <p:bldP spid="11" grpId="0" animBg="1"/>
      <p:bldP spid="12" grpId="0" animBg="1"/>
      <p:bldP spid="13" grpId="0"/>
      <p:bldP spid="1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19459"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19460"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19461" name="Rectangle 5"/>
          <p:cNvSpPr>
            <a:spLocks noChangeArrowheads="1"/>
          </p:cNvSpPr>
          <p:nvPr/>
        </p:nvSpPr>
        <p:spPr bwMode="auto">
          <a:xfrm>
            <a:off x="40386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30</a:t>
            </a:r>
          </a:p>
        </p:txBody>
      </p:sp>
      <p:sp>
        <p:nvSpPr>
          <p:cNvPr id="19462" name="Rectangle 6"/>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19463"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19464"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19465" name="Rectangle 9"/>
          <p:cNvSpPr>
            <a:spLocks noChangeArrowheads="1"/>
          </p:cNvSpPr>
          <p:nvPr/>
        </p:nvSpPr>
        <p:spPr bwMode="auto">
          <a:xfrm>
            <a:off x="64770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80</a:t>
            </a:r>
          </a:p>
        </p:txBody>
      </p:sp>
      <p:sp>
        <p:nvSpPr>
          <p:cNvPr id="19466" name="Rectangle 10"/>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19467"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19469" name="Text Box 13"/>
          <p:cNvSpPr txBox="1">
            <a:spLocks noChangeArrowheads="1"/>
          </p:cNvSpPr>
          <p:nvPr/>
        </p:nvSpPr>
        <p:spPr bwMode="auto">
          <a:xfrm>
            <a:off x="4038600" y="55626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19470" name="Text Box 14"/>
          <p:cNvSpPr txBox="1">
            <a:spLocks noChangeArrowheads="1"/>
          </p:cNvSpPr>
          <p:nvPr/>
        </p:nvSpPr>
        <p:spPr bwMode="auto">
          <a:xfrm>
            <a:off x="6324600" y="55768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19471" name="Line 15"/>
          <p:cNvSpPr>
            <a:spLocks noChangeShapeType="1"/>
          </p:cNvSpPr>
          <p:nvPr/>
        </p:nvSpPr>
        <p:spPr bwMode="auto">
          <a:xfrm flipV="1">
            <a:off x="65532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9472" name="Line 16"/>
          <p:cNvSpPr>
            <a:spLocks noChangeShapeType="1"/>
          </p:cNvSpPr>
          <p:nvPr/>
        </p:nvSpPr>
        <p:spPr bwMode="auto">
          <a:xfrm flipV="1">
            <a:off x="41910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9473" name="Text Box 17"/>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19474" name="Line 18"/>
          <p:cNvSpPr>
            <a:spLocks noChangeShapeType="1"/>
          </p:cNvSpPr>
          <p:nvPr/>
        </p:nvSpPr>
        <p:spPr bwMode="auto">
          <a:xfrm>
            <a:off x="609600" y="11430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123843724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20483"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20484"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20485" name="Rectangle 5"/>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20486" name="Rectangle 6"/>
          <p:cNvSpPr>
            <a:spLocks noChangeArrowheads="1"/>
          </p:cNvSpPr>
          <p:nvPr/>
        </p:nvSpPr>
        <p:spPr bwMode="auto">
          <a:xfrm>
            <a:off x="46482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60</a:t>
            </a:r>
          </a:p>
        </p:txBody>
      </p:sp>
      <p:sp>
        <p:nvSpPr>
          <p:cNvPr id="20487"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20488"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20489" name="Rectangle 9"/>
          <p:cNvSpPr>
            <a:spLocks noChangeArrowheads="1"/>
          </p:cNvSpPr>
          <p:nvPr/>
        </p:nvSpPr>
        <p:spPr bwMode="auto">
          <a:xfrm>
            <a:off x="64770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80</a:t>
            </a:r>
          </a:p>
        </p:txBody>
      </p:sp>
      <p:sp>
        <p:nvSpPr>
          <p:cNvPr id="20490" name="Rectangle 10"/>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dirty="0"/>
              <a:t>100</a:t>
            </a:r>
          </a:p>
        </p:txBody>
      </p:sp>
      <p:sp>
        <p:nvSpPr>
          <p:cNvPr id="20491"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20493" name="Text Box 13"/>
          <p:cNvSpPr txBox="1">
            <a:spLocks noChangeArrowheads="1"/>
          </p:cNvSpPr>
          <p:nvPr/>
        </p:nvSpPr>
        <p:spPr bwMode="auto">
          <a:xfrm>
            <a:off x="4572000" y="55626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i="1" dirty="0" err="1" smtClean="0"/>
              <a:t>i</a:t>
            </a:r>
            <a:endParaRPr lang="en-US" altLang="en-US" sz="1800" i="1" dirty="0"/>
          </a:p>
        </p:txBody>
      </p:sp>
      <p:sp>
        <p:nvSpPr>
          <p:cNvPr id="20494" name="Text Box 14"/>
          <p:cNvSpPr txBox="1">
            <a:spLocks noChangeArrowheads="1"/>
          </p:cNvSpPr>
          <p:nvPr/>
        </p:nvSpPr>
        <p:spPr bwMode="auto">
          <a:xfrm>
            <a:off x="6400800" y="5576888"/>
            <a:ext cx="1600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20495" name="Line 15"/>
          <p:cNvSpPr>
            <a:spLocks noChangeShapeType="1"/>
          </p:cNvSpPr>
          <p:nvPr/>
        </p:nvSpPr>
        <p:spPr bwMode="auto">
          <a:xfrm flipV="1">
            <a:off x="65532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0496" name="Line 16"/>
          <p:cNvSpPr>
            <a:spLocks noChangeShapeType="1"/>
          </p:cNvSpPr>
          <p:nvPr/>
        </p:nvSpPr>
        <p:spPr bwMode="auto">
          <a:xfrm flipV="1">
            <a:off x="47244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0497" name="Text Box 17"/>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20498" name="Line 18"/>
          <p:cNvSpPr>
            <a:spLocks noChangeShapeType="1"/>
          </p:cNvSpPr>
          <p:nvPr/>
        </p:nvSpPr>
        <p:spPr bwMode="auto">
          <a:xfrm>
            <a:off x="609600" y="11430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298066638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21507"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21508"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21509" name="Rectangle 5"/>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21510" name="Rectangle 6"/>
          <p:cNvSpPr>
            <a:spLocks noChangeArrowheads="1"/>
          </p:cNvSpPr>
          <p:nvPr/>
        </p:nvSpPr>
        <p:spPr bwMode="auto">
          <a:xfrm>
            <a:off x="46482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60</a:t>
            </a:r>
          </a:p>
        </p:txBody>
      </p:sp>
      <p:sp>
        <p:nvSpPr>
          <p:cNvPr id="21511"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21512" name="Rectangle 8"/>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21513" name="Rectangle 9"/>
          <p:cNvSpPr>
            <a:spLocks noChangeArrowheads="1"/>
          </p:cNvSpPr>
          <p:nvPr/>
        </p:nvSpPr>
        <p:spPr bwMode="auto">
          <a:xfrm>
            <a:off x="64770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80</a:t>
            </a:r>
          </a:p>
        </p:txBody>
      </p:sp>
      <p:sp>
        <p:nvSpPr>
          <p:cNvPr id="21514" name="Rectangle 10"/>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21515"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21517" name="Text Box 13"/>
          <p:cNvSpPr txBox="1">
            <a:spLocks noChangeArrowheads="1"/>
          </p:cNvSpPr>
          <p:nvPr/>
        </p:nvSpPr>
        <p:spPr bwMode="auto">
          <a:xfrm>
            <a:off x="4495800" y="55626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21518" name="Text Box 14"/>
          <p:cNvSpPr txBox="1">
            <a:spLocks noChangeArrowheads="1"/>
          </p:cNvSpPr>
          <p:nvPr/>
        </p:nvSpPr>
        <p:spPr bwMode="auto">
          <a:xfrm>
            <a:off x="6324600" y="55768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21519" name="Line 15"/>
          <p:cNvSpPr>
            <a:spLocks noChangeShapeType="1"/>
          </p:cNvSpPr>
          <p:nvPr/>
        </p:nvSpPr>
        <p:spPr bwMode="auto">
          <a:xfrm flipV="1">
            <a:off x="65532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1520" name="Line 16"/>
          <p:cNvSpPr>
            <a:spLocks noChangeShapeType="1"/>
          </p:cNvSpPr>
          <p:nvPr/>
        </p:nvSpPr>
        <p:spPr bwMode="auto">
          <a:xfrm flipV="1">
            <a:off x="47244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1521" name="Text Box 17"/>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21522" name="Line 18"/>
          <p:cNvSpPr>
            <a:spLocks noChangeShapeType="1"/>
          </p:cNvSpPr>
          <p:nvPr/>
        </p:nvSpPr>
        <p:spPr bwMode="auto">
          <a:xfrm>
            <a:off x="609600" y="19050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343323605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22531"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22532"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22533" name="Rectangle 5"/>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22534" name="Rectangle 6"/>
          <p:cNvSpPr>
            <a:spLocks noChangeArrowheads="1"/>
          </p:cNvSpPr>
          <p:nvPr/>
        </p:nvSpPr>
        <p:spPr bwMode="auto">
          <a:xfrm>
            <a:off x="46482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60</a:t>
            </a:r>
          </a:p>
        </p:txBody>
      </p:sp>
      <p:sp>
        <p:nvSpPr>
          <p:cNvPr id="22535"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22536" name="Rectangle 8"/>
          <p:cNvSpPr>
            <a:spLocks noChangeArrowheads="1"/>
          </p:cNvSpPr>
          <p:nvPr/>
        </p:nvSpPr>
        <p:spPr bwMode="auto">
          <a:xfrm>
            <a:off x="58674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7</a:t>
            </a:r>
          </a:p>
        </p:txBody>
      </p:sp>
      <p:sp>
        <p:nvSpPr>
          <p:cNvPr id="22537" name="Rectangle 9"/>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22538" name="Rectangle 10"/>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dirty="0"/>
              <a:t>100</a:t>
            </a:r>
          </a:p>
        </p:txBody>
      </p:sp>
      <p:sp>
        <p:nvSpPr>
          <p:cNvPr id="22539"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22541" name="Text Box 13"/>
          <p:cNvSpPr txBox="1">
            <a:spLocks noChangeArrowheads="1"/>
          </p:cNvSpPr>
          <p:nvPr/>
        </p:nvSpPr>
        <p:spPr bwMode="auto">
          <a:xfrm>
            <a:off x="4572000" y="55626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22542" name="Text Box 14"/>
          <p:cNvSpPr txBox="1">
            <a:spLocks noChangeArrowheads="1"/>
          </p:cNvSpPr>
          <p:nvPr/>
        </p:nvSpPr>
        <p:spPr bwMode="auto">
          <a:xfrm>
            <a:off x="6400800" y="5576888"/>
            <a:ext cx="1600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22543" name="Line 15"/>
          <p:cNvSpPr>
            <a:spLocks noChangeShapeType="1"/>
          </p:cNvSpPr>
          <p:nvPr/>
        </p:nvSpPr>
        <p:spPr bwMode="auto">
          <a:xfrm flipH="1" flipV="1">
            <a:off x="6248400" y="5257800"/>
            <a:ext cx="304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44" name="Line 16"/>
          <p:cNvSpPr>
            <a:spLocks noChangeShapeType="1"/>
          </p:cNvSpPr>
          <p:nvPr/>
        </p:nvSpPr>
        <p:spPr bwMode="auto">
          <a:xfrm flipV="1">
            <a:off x="47244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2545" name="Text Box 17"/>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22546" name="Line 18"/>
          <p:cNvSpPr>
            <a:spLocks noChangeShapeType="1"/>
          </p:cNvSpPr>
          <p:nvPr/>
        </p:nvSpPr>
        <p:spPr bwMode="auto">
          <a:xfrm>
            <a:off x="609600" y="19050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31568000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23555"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23556"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23557" name="Rectangle 5"/>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23558" name="Rectangle 6"/>
          <p:cNvSpPr>
            <a:spLocks noChangeArrowheads="1"/>
          </p:cNvSpPr>
          <p:nvPr/>
        </p:nvSpPr>
        <p:spPr bwMode="auto">
          <a:xfrm>
            <a:off x="46482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60</a:t>
            </a:r>
          </a:p>
        </p:txBody>
      </p:sp>
      <p:sp>
        <p:nvSpPr>
          <p:cNvPr id="23559"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23560" name="Rectangle 8"/>
          <p:cNvSpPr>
            <a:spLocks noChangeArrowheads="1"/>
          </p:cNvSpPr>
          <p:nvPr/>
        </p:nvSpPr>
        <p:spPr bwMode="auto">
          <a:xfrm>
            <a:off x="58674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7</a:t>
            </a:r>
          </a:p>
        </p:txBody>
      </p:sp>
      <p:sp>
        <p:nvSpPr>
          <p:cNvPr id="23561" name="Rectangle 9"/>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23562" name="Rectangle 10"/>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23563"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23565" name="Text Box 13"/>
          <p:cNvSpPr txBox="1">
            <a:spLocks noChangeArrowheads="1"/>
          </p:cNvSpPr>
          <p:nvPr/>
        </p:nvSpPr>
        <p:spPr bwMode="auto">
          <a:xfrm>
            <a:off x="4495800" y="55626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23566" name="Text Box 14"/>
          <p:cNvSpPr txBox="1">
            <a:spLocks noChangeArrowheads="1"/>
          </p:cNvSpPr>
          <p:nvPr/>
        </p:nvSpPr>
        <p:spPr bwMode="auto">
          <a:xfrm>
            <a:off x="6324600" y="55768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23567" name="Line 15"/>
          <p:cNvSpPr>
            <a:spLocks noChangeShapeType="1"/>
          </p:cNvSpPr>
          <p:nvPr/>
        </p:nvSpPr>
        <p:spPr bwMode="auto">
          <a:xfrm flipH="1" flipV="1">
            <a:off x="6248400" y="5257800"/>
            <a:ext cx="304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3568" name="Line 16"/>
          <p:cNvSpPr>
            <a:spLocks noChangeShapeType="1"/>
          </p:cNvSpPr>
          <p:nvPr/>
        </p:nvSpPr>
        <p:spPr bwMode="auto">
          <a:xfrm flipV="1">
            <a:off x="47244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3569" name="Text Box 17"/>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23570" name="Line 18"/>
          <p:cNvSpPr>
            <a:spLocks noChangeShapeType="1"/>
          </p:cNvSpPr>
          <p:nvPr/>
        </p:nvSpPr>
        <p:spPr bwMode="auto">
          <a:xfrm>
            <a:off x="609600" y="25908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71" name="Freeform 19"/>
          <p:cNvSpPr>
            <a:spLocks/>
          </p:cNvSpPr>
          <p:nvPr/>
        </p:nvSpPr>
        <p:spPr bwMode="auto">
          <a:xfrm>
            <a:off x="4953000" y="3733800"/>
            <a:ext cx="1219200" cy="457200"/>
          </a:xfrm>
          <a:custGeom>
            <a:avLst/>
            <a:gdLst>
              <a:gd name="T0" fmla="*/ 0 w 1592"/>
              <a:gd name="T1" fmla="*/ 560 h 560"/>
              <a:gd name="T2" fmla="*/ 384 w 1592"/>
              <a:gd name="T3" fmla="*/ 80 h 560"/>
              <a:gd name="T4" fmla="*/ 1392 w 1592"/>
              <a:gd name="T5" fmla="*/ 80 h 560"/>
              <a:gd name="T6" fmla="*/ 1584 w 1592"/>
              <a:gd name="T7" fmla="*/ 560 h 560"/>
            </a:gdLst>
            <a:ahLst/>
            <a:cxnLst>
              <a:cxn ang="0">
                <a:pos x="T0" y="T1"/>
              </a:cxn>
              <a:cxn ang="0">
                <a:pos x="T2" y="T3"/>
              </a:cxn>
              <a:cxn ang="0">
                <a:pos x="T4" y="T5"/>
              </a:cxn>
              <a:cxn ang="0">
                <a:pos x="T6" y="T7"/>
              </a:cxn>
            </a:cxnLst>
            <a:rect l="0" t="0" r="r" b="b"/>
            <a:pathLst>
              <a:path w="1592" h="560">
                <a:moveTo>
                  <a:pt x="0" y="560"/>
                </a:moveTo>
                <a:cubicBezTo>
                  <a:pt x="76" y="360"/>
                  <a:pt x="152" y="160"/>
                  <a:pt x="384" y="80"/>
                </a:cubicBezTo>
                <a:cubicBezTo>
                  <a:pt x="616" y="0"/>
                  <a:pt x="1192" y="0"/>
                  <a:pt x="1392" y="80"/>
                </a:cubicBezTo>
                <a:cubicBezTo>
                  <a:pt x="1592" y="160"/>
                  <a:pt x="1588" y="360"/>
                  <a:pt x="1584" y="560"/>
                </a:cubicBezTo>
              </a:path>
            </a:pathLst>
          </a:custGeom>
          <a:noFill/>
          <a:ln w="38100" cmpd="sng">
            <a:solidFill>
              <a:srgbClr val="FF33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0"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1"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14885127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3" name="Text Box 17"/>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24578" name="Rectangle 2"/>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24579" name="Rectangle 3"/>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24580" name="Rectangle 4"/>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24581" name="Rectangle 5"/>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24582" name="Rectangle 6"/>
          <p:cNvSpPr>
            <a:spLocks noChangeArrowheads="1"/>
          </p:cNvSpPr>
          <p:nvPr/>
        </p:nvSpPr>
        <p:spPr bwMode="auto">
          <a:xfrm>
            <a:off x="46482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7</a:t>
            </a:r>
          </a:p>
        </p:txBody>
      </p:sp>
      <p:sp>
        <p:nvSpPr>
          <p:cNvPr id="24583" name="Rectangle 7"/>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24584" name="Rectangle 8"/>
          <p:cNvSpPr>
            <a:spLocks noChangeArrowheads="1"/>
          </p:cNvSpPr>
          <p:nvPr/>
        </p:nvSpPr>
        <p:spPr bwMode="auto">
          <a:xfrm>
            <a:off x="58674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60</a:t>
            </a:r>
          </a:p>
        </p:txBody>
      </p:sp>
      <p:sp>
        <p:nvSpPr>
          <p:cNvPr id="24585" name="Rectangle 9"/>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24586" name="Rectangle 10"/>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24587" name="Text Box 11"/>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24589" name="Text Box 13"/>
          <p:cNvSpPr txBox="1">
            <a:spLocks noChangeArrowheads="1"/>
          </p:cNvSpPr>
          <p:nvPr/>
        </p:nvSpPr>
        <p:spPr bwMode="auto">
          <a:xfrm>
            <a:off x="4419600" y="55626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24590" name="Text Box 14"/>
          <p:cNvSpPr txBox="1">
            <a:spLocks noChangeArrowheads="1"/>
          </p:cNvSpPr>
          <p:nvPr/>
        </p:nvSpPr>
        <p:spPr bwMode="auto">
          <a:xfrm>
            <a:off x="6553200" y="5576888"/>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24591" name="Line 15"/>
          <p:cNvSpPr>
            <a:spLocks noChangeShapeType="1"/>
          </p:cNvSpPr>
          <p:nvPr/>
        </p:nvSpPr>
        <p:spPr bwMode="auto">
          <a:xfrm flipH="1" flipV="1">
            <a:off x="6248400" y="5257800"/>
            <a:ext cx="304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4592" name="Line 16"/>
          <p:cNvSpPr>
            <a:spLocks noChangeShapeType="1"/>
          </p:cNvSpPr>
          <p:nvPr/>
        </p:nvSpPr>
        <p:spPr bwMode="auto">
          <a:xfrm flipV="1">
            <a:off x="47244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4594" name="Line 18"/>
          <p:cNvSpPr>
            <a:spLocks noChangeShapeType="1"/>
          </p:cNvSpPr>
          <p:nvPr/>
        </p:nvSpPr>
        <p:spPr bwMode="auto">
          <a:xfrm>
            <a:off x="609600" y="25908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95" name="Freeform 19"/>
          <p:cNvSpPr>
            <a:spLocks/>
          </p:cNvSpPr>
          <p:nvPr/>
        </p:nvSpPr>
        <p:spPr bwMode="auto">
          <a:xfrm>
            <a:off x="4953000" y="3733800"/>
            <a:ext cx="1219200" cy="457200"/>
          </a:xfrm>
          <a:custGeom>
            <a:avLst/>
            <a:gdLst>
              <a:gd name="T0" fmla="*/ 0 w 1592"/>
              <a:gd name="T1" fmla="*/ 560 h 560"/>
              <a:gd name="T2" fmla="*/ 384 w 1592"/>
              <a:gd name="T3" fmla="*/ 80 h 560"/>
              <a:gd name="T4" fmla="*/ 1392 w 1592"/>
              <a:gd name="T5" fmla="*/ 80 h 560"/>
              <a:gd name="T6" fmla="*/ 1584 w 1592"/>
              <a:gd name="T7" fmla="*/ 560 h 560"/>
            </a:gdLst>
            <a:ahLst/>
            <a:cxnLst>
              <a:cxn ang="0">
                <a:pos x="T0" y="T1"/>
              </a:cxn>
              <a:cxn ang="0">
                <a:pos x="T2" y="T3"/>
              </a:cxn>
              <a:cxn ang="0">
                <a:pos x="T4" y="T5"/>
              </a:cxn>
              <a:cxn ang="0">
                <a:pos x="T6" y="T7"/>
              </a:cxn>
            </a:cxnLst>
            <a:rect l="0" t="0" r="r" b="b"/>
            <a:pathLst>
              <a:path w="1592" h="560">
                <a:moveTo>
                  <a:pt x="0" y="560"/>
                </a:moveTo>
                <a:cubicBezTo>
                  <a:pt x="76" y="360"/>
                  <a:pt x="152" y="160"/>
                  <a:pt x="384" y="80"/>
                </a:cubicBezTo>
                <a:cubicBezTo>
                  <a:pt x="616" y="0"/>
                  <a:pt x="1192" y="0"/>
                  <a:pt x="1392" y="80"/>
                </a:cubicBezTo>
                <a:cubicBezTo>
                  <a:pt x="1592" y="160"/>
                  <a:pt x="1588" y="360"/>
                  <a:pt x="1584" y="560"/>
                </a:cubicBezTo>
              </a:path>
            </a:pathLst>
          </a:custGeom>
          <a:noFill/>
          <a:ln w="38100" cmpd="sng">
            <a:solidFill>
              <a:srgbClr val="FF33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0"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1"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416020845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25603" name="Rectangle 3"/>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25604" name="Rectangle 4"/>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25605" name="Rectangle 5"/>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25606" name="Rectangle 6"/>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25607" name="Rectangle 7"/>
          <p:cNvSpPr>
            <a:spLocks noChangeArrowheads="1"/>
          </p:cNvSpPr>
          <p:nvPr/>
        </p:nvSpPr>
        <p:spPr bwMode="auto">
          <a:xfrm>
            <a:off x="46482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7</a:t>
            </a:r>
          </a:p>
        </p:txBody>
      </p:sp>
      <p:sp>
        <p:nvSpPr>
          <p:cNvPr id="25608" name="Rectangle 8"/>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25609" name="Rectangle 9"/>
          <p:cNvSpPr>
            <a:spLocks noChangeArrowheads="1"/>
          </p:cNvSpPr>
          <p:nvPr/>
        </p:nvSpPr>
        <p:spPr bwMode="auto">
          <a:xfrm>
            <a:off x="58674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60</a:t>
            </a:r>
          </a:p>
        </p:txBody>
      </p:sp>
      <p:sp>
        <p:nvSpPr>
          <p:cNvPr id="25610" name="Rectangle 10"/>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25611" name="Rectangle 11"/>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25612" name="Text Box 12"/>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25614" name="Text Box 14"/>
          <p:cNvSpPr txBox="1">
            <a:spLocks noChangeArrowheads="1"/>
          </p:cNvSpPr>
          <p:nvPr/>
        </p:nvSpPr>
        <p:spPr bwMode="auto">
          <a:xfrm>
            <a:off x="4495800" y="55626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25615" name="Text Box 15"/>
          <p:cNvSpPr txBox="1">
            <a:spLocks noChangeArrowheads="1"/>
          </p:cNvSpPr>
          <p:nvPr/>
        </p:nvSpPr>
        <p:spPr bwMode="auto">
          <a:xfrm>
            <a:off x="6477000" y="5576888"/>
            <a:ext cx="152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25616" name="Line 16"/>
          <p:cNvSpPr>
            <a:spLocks noChangeShapeType="1"/>
          </p:cNvSpPr>
          <p:nvPr/>
        </p:nvSpPr>
        <p:spPr bwMode="auto">
          <a:xfrm flipH="1" flipV="1">
            <a:off x="6248400" y="5257800"/>
            <a:ext cx="304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5617" name="Line 17"/>
          <p:cNvSpPr>
            <a:spLocks noChangeShapeType="1"/>
          </p:cNvSpPr>
          <p:nvPr/>
        </p:nvSpPr>
        <p:spPr bwMode="auto">
          <a:xfrm flipV="1">
            <a:off x="47244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5618" name="Line 18"/>
          <p:cNvSpPr>
            <a:spLocks noChangeShapeType="1"/>
          </p:cNvSpPr>
          <p:nvPr/>
        </p:nvSpPr>
        <p:spPr bwMode="auto">
          <a:xfrm>
            <a:off x="609600" y="33528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4384512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26627" name="Rectangle 3"/>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26628" name="Rectangle 4"/>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26629" name="Rectangle 5"/>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26630" name="Rectangle 6"/>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26631" name="Rectangle 7"/>
          <p:cNvSpPr>
            <a:spLocks noChangeArrowheads="1"/>
          </p:cNvSpPr>
          <p:nvPr/>
        </p:nvSpPr>
        <p:spPr bwMode="auto">
          <a:xfrm>
            <a:off x="46482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7</a:t>
            </a:r>
          </a:p>
        </p:txBody>
      </p:sp>
      <p:sp>
        <p:nvSpPr>
          <p:cNvPr id="26632" name="Rectangle 8"/>
          <p:cNvSpPr>
            <a:spLocks noChangeArrowheads="1"/>
          </p:cNvSpPr>
          <p:nvPr/>
        </p:nvSpPr>
        <p:spPr bwMode="auto">
          <a:xfrm>
            <a:off x="52578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50</a:t>
            </a:r>
          </a:p>
        </p:txBody>
      </p:sp>
      <p:sp>
        <p:nvSpPr>
          <p:cNvPr id="26633" name="Rectangle 9"/>
          <p:cNvSpPr>
            <a:spLocks noChangeArrowheads="1"/>
          </p:cNvSpPr>
          <p:nvPr/>
        </p:nvSpPr>
        <p:spPr bwMode="auto">
          <a:xfrm>
            <a:off x="58674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60</a:t>
            </a:r>
          </a:p>
        </p:txBody>
      </p:sp>
      <p:sp>
        <p:nvSpPr>
          <p:cNvPr id="26634" name="Rectangle 10"/>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26635" name="Rectangle 11"/>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26636" name="Text Box 12"/>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26638" name="Text Box 14"/>
          <p:cNvSpPr txBox="1">
            <a:spLocks noChangeArrowheads="1"/>
          </p:cNvSpPr>
          <p:nvPr/>
        </p:nvSpPr>
        <p:spPr bwMode="auto">
          <a:xfrm>
            <a:off x="4495800" y="55626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26639" name="Text Box 15"/>
          <p:cNvSpPr txBox="1">
            <a:spLocks noChangeArrowheads="1"/>
          </p:cNvSpPr>
          <p:nvPr/>
        </p:nvSpPr>
        <p:spPr bwMode="auto">
          <a:xfrm>
            <a:off x="6400800" y="5576888"/>
            <a:ext cx="1600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26640" name="Line 16"/>
          <p:cNvSpPr>
            <a:spLocks noChangeShapeType="1"/>
          </p:cNvSpPr>
          <p:nvPr/>
        </p:nvSpPr>
        <p:spPr bwMode="auto">
          <a:xfrm flipH="1" flipV="1">
            <a:off x="6248400" y="5257800"/>
            <a:ext cx="304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6641" name="Line 17"/>
          <p:cNvSpPr>
            <a:spLocks noChangeShapeType="1"/>
          </p:cNvSpPr>
          <p:nvPr/>
        </p:nvSpPr>
        <p:spPr bwMode="auto">
          <a:xfrm flipV="1">
            <a:off x="4724400" y="52578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6642" name="Line 18"/>
          <p:cNvSpPr>
            <a:spLocks noChangeShapeType="1"/>
          </p:cNvSpPr>
          <p:nvPr/>
        </p:nvSpPr>
        <p:spPr bwMode="auto">
          <a:xfrm>
            <a:off x="609600" y="11430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71015"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311024821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27651" name="Rectangle 3"/>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27652" name="Rectangle 4"/>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27653" name="Rectangle 5"/>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27654" name="Rectangle 6"/>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27655" name="Rectangle 7"/>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27656" name="Rectangle 8"/>
          <p:cNvSpPr>
            <a:spLocks noChangeArrowheads="1"/>
          </p:cNvSpPr>
          <p:nvPr/>
        </p:nvSpPr>
        <p:spPr bwMode="auto">
          <a:xfrm>
            <a:off x="52578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50</a:t>
            </a:r>
          </a:p>
        </p:txBody>
      </p:sp>
      <p:sp>
        <p:nvSpPr>
          <p:cNvPr id="27657" name="Rectangle 9"/>
          <p:cNvSpPr>
            <a:spLocks noChangeArrowheads="1"/>
          </p:cNvSpPr>
          <p:nvPr/>
        </p:nvSpPr>
        <p:spPr bwMode="auto">
          <a:xfrm>
            <a:off x="58674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60</a:t>
            </a:r>
          </a:p>
        </p:txBody>
      </p:sp>
      <p:sp>
        <p:nvSpPr>
          <p:cNvPr id="27658" name="Rectangle 10"/>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27659" name="Rectangle 11"/>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27660" name="Text Box 12"/>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27662" name="Text Box 14"/>
          <p:cNvSpPr txBox="1">
            <a:spLocks noChangeArrowheads="1"/>
          </p:cNvSpPr>
          <p:nvPr/>
        </p:nvSpPr>
        <p:spPr bwMode="auto">
          <a:xfrm>
            <a:off x="4572000" y="55626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27663" name="Text Box 15"/>
          <p:cNvSpPr txBox="1">
            <a:spLocks noChangeArrowheads="1"/>
          </p:cNvSpPr>
          <p:nvPr/>
        </p:nvSpPr>
        <p:spPr bwMode="auto">
          <a:xfrm>
            <a:off x="6553200" y="5576888"/>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27664" name="Line 16"/>
          <p:cNvSpPr>
            <a:spLocks noChangeShapeType="1"/>
          </p:cNvSpPr>
          <p:nvPr/>
        </p:nvSpPr>
        <p:spPr bwMode="auto">
          <a:xfrm flipH="1" flipV="1">
            <a:off x="6248400" y="5257800"/>
            <a:ext cx="304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7665" name="Line 17"/>
          <p:cNvSpPr>
            <a:spLocks noChangeShapeType="1"/>
          </p:cNvSpPr>
          <p:nvPr/>
        </p:nvSpPr>
        <p:spPr bwMode="auto">
          <a:xfrm flipV="1">
            <a:off x="4724400" y="5257800"/>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7666" name="Line 18"/>
          <p:cNvSpPr>
            <a:spLocks noChangeShapeType="1"/>
          </p:cNvSpPr>
          <p:nvPr/>
        </p:nvSpPr>
        <p:spPr bwMode="auto">
          <a:xfrm>
            <a:off x="609600" y="11430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163361231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29699" name="Rectangle 3"/>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29700" name="Rectangle 4"/>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29701" name="Rectangle 5"/>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29702" name="Rectangle 6"/>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29703" name="Rectangle 7"/>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29704" name="Rectangle 8"/>
          <p:cNvSpPr>
            <a:spLocks noChangeArrowheads="1"/>
          </p:cNvSpPr>
          <p:nvPr/>
        </p:nvSpPr>
        <p:spPr bwMode="auto">
          <a:xfrm>
            <a:off x="52578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50</a:t>
            </a:r>
          </a:p>
        </p:txBody>
      </p:sp>
      <p:sp>
        <p:nvSpPr>
          <p:cNvPr id="29705" name="Rectangle 9"/>
          <p:cNvSpPr>
            <a:spLocks noChangeArrowheads="1"/>
          </p:cNvSpPr>
          <p:nvPr/>
        </p:nvSpPr>
        <p:spPr bwMode="auto">
          <a:xfrm>
            <a:off x="58674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60</a:t>
            </a:r>
          </a:p>
        </p:txBody>
      </p:sp>
      <p:sp>
        <p:nvSpPr>
          <p:cNvPr id="29706" name="Rectangle 10"/>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29707" name="Rectangle 11"/>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29708" name="Text Box 12"/>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29710" name="Text Box 14"/>
          <p:cNvSpPr txBox="1">
            <a:spLocks noChangeArrowheads="1"/>
          </p:cNvSpPr>
          <p:nvPr/>
        </p:nvSpPr>
        <p:spPr bwMode="auto">
          <a:xfrm>
            <a:off x="4495800" y="55626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29711" name="Text Box 15"/>
          <p:cNvSpPr txBox="1">
            <a:spLocks noChangeArrowheads="1"/>
          </p:cNvSpPr>
          <p:nvPr/>
        </p:nvSpPr>
        <p:spPr bwMode="auto">
          <a:xfrm>
            <a:off x="6553200" y="5576888"/>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29712" name="Line 16"/>
          <p:cNvSpPr>
            <a:spLocks noChangeShapeType="1"/>
          </p:cNvSpPr>
          <p:nvPr/>
        </p:nvSpPr>
        <p:spPr bwMode="auto">
          <a:xfrm flipH="1" flipV="1">
            <a:off x="6248400" y="5257800"/>
            <a:ext cx="304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9713" name="Line 17"/>
          <p:cNvSpPr>
            <a:spLocks noChangeShapeType="1"/>
          </p:cNvSpPr>
          <p:nvPr/>
        </p:nvSpPr>
        <p:spPr bwMode="auto">
          <a:xfrm flipV="1">
            <a:off x="4724400" y="5257800"/>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9714" name="Line 18"/>
          <p:cNvSpPr>
            <a:spLocks noChangeShapeType="1"/>
          </p:cNvSpPr>
          <p:nvPr/>
        </p:nvSpPr>
        <p:spPr bwMode="auto">
          <a:xfrm>
            <a:off x="609600" y="19050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41891386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altLang="en-US" dirty="0" smtClean="0"/>
              <a:t>4.1. Insertion sort</a:t>
            </a:r>
            <a:endParaRPr lang="en-US" dirty="0"/>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12</a:t>
            </a:fld>
            <a:endParaRPr lang="en-US"/>
          </a:p>
        </p:txBody>
      </p:sp>
      <p:sp>
        <p:nvSpPr>
          <p:cNvPr id="10" name="Rectangle 9"/>
          <p:cNvSpPr/>
          <p:nvPr/>
        </p:nvSpPr>
        <p:spPr>
          <a:xfrm>
            <a:off x="-228600" y="5570548"/>
            <a:ext cx="9448800" cy="1107996"/>
          </a:xfrm>
          <a:prstGeom prst="rect">
            <a:avLst/>
          </a:prstGeom>
        </p:spPr>
        <p:txBody>
          <a:bodyPr wrap="square">
            <a:spAutoFit/>
          </a:bodyPr>
          <a:lstStyle/>
          <a:p>
            <a:pPr lvl="1" eaLnBrk="1" hangingPunct="1"/>
            <a:endParaRPr lang="en-US" sz="2200" dirty="0" smtClean="0">
              <a:latin typeface="Times New Roman" panose="02020603050405020304" pitchFamily="18" charset="0"/>
              <a:cs typeface="Times New Roman" panose="02020603050405020304" pitchFamily="18" charset="0"/>
            </a:endParaRPr>
          </a:p>
          <a:p>
            <a:pPr lvl="1" eaLnBrk="1" hangingPunct="1"/>
            <a:r>
              <a:rPr lang="en-US" sz="2200" dirty="0" smtClean="0">
                <a:latin typeface="Times New Roman" panose="02020603050405020304" pitchFamily="18" charset="0"/>
                <a:cs typeface="Times New Roman" panose="02020603050405020304" pitchFamily="18" charset="0"/>
              </a:rPr>
              <a:t>Properties: </a:t>
            </a:r>
            <a:r>
              <a:rPr lang="en-US" sz="2200" dirty="0" err="1" smtClean="0">
                <a:latin typeface="Times New Roman" panose="02020603050405020304" pitchFamily="18" charset="0"/>
                <a:cs typeface="Times New Roman" panose="02020603050405020304" pitchFamily="18" charset="0"/>
              </a:rPr>
              <a:t>Ater</a:t>
            </a:r>
            <a:r>
              <a:rPr lang="en-US" sz="2200" dirty="0" smtClean="0">
                <a:latin typeface="Times New Roman" panose="02020603050405020304" pitchFamily="18" charset="0"/>
                <a:cs typeface="Times New Roman" panose="02020603050405020304" pitchFamily="18" charset="0"/>
              </a:rPr>
              <a:t> </a:t>
            </a:r>
            <a:r>
              <a:rPr lang="en-US" sz="2200" i="1" dirty="0">
                <a:solidFill>
                  <a:srgbClr val="FF3300"/>
                </a:solidFill>
                <a:latin typeface="Times New Roman" panose="02020603050405020304" pitchFamily="18" charset="0"/>
                <a:cs typeface="Times New Roman" panose="02020603050405020304" pitchFamily="18" charset="0"/>
              </a:rPr>
              <a:t>k</a:t>
            </a:r>
            <a:r>
              <a:rPr lang="en-US" sz="2200" i="1" baseline="30000" dirty="0">
                <a:solidFill>
                  <a:srgbClr val="FF3300"/>
                </a:solidFill>
                <a:latin typeface="Times New Roman" panose="02020603050405020304" pitchFamily="18" charset="0"/>
                <a:cs typeface="Times New Roman" panose="02020603050405020304" pitchFamily="18" charset="0"/>
              </a:rPr>
              <a:t>th </a:t>
            </a:r>
            <a:r>
              <a:rPr lang="en-US" sz="2200" dirty="0" smtClean="0">
                <a:latin typeface="Times New Roman" panose="02020603050405020304" pitchFamily="18" charset="0"/>
                <a:cs typeface="Times New Roman" panose="02020603050405020304" pitchFamily="18" charset="0"/>
              </a:rPr>
              <a:t>iteration ,  </a:t>
            </a:r>
            <a:r>
              <a:rPr lang="en-US" sz="2200" b="1" i="1" dirty="0" smtClean="0">
                <a:latin typeface="Times New Roman" panose="02020603050405020304" pitchFamily="18" charset="0"/>
                <a:cs typeface="Times New Roman" panose="02020603050405020304" pitchFamily="18" charset="0"/>
              </a:rPr>
              <a:t>A</a:t>
            </a:r>
            <a:r>
              <a:rPr lang="en-US" sz="2200" dirty="0" smtClean="0">
                <a:latin typeface="Times New Roman" panose="02020603050405020304" pitchFamily="18" charset="0"/>
                <a:cs typeface="Times New Roman" panose="02020603050405020304" pitchFamily="18" charset="0"/>
              </a:rPr>
              <a:t>[0] through </a:t>
            </a:r>
            <a:r>
              <a:rPr lang="en-US" sz="2200" b="1" i="1" dirty="0" smtClean="0">
                <a:latin typeface="Times New Roman" panose="02020603050405020304" pitchFamily="18" charset="0"/>
                <a:cs typeface="Times New Roman" panose="02020603050405020304" pitchFamily="18" charset="0"/>
              </a:rPr>
              <a:t>A</a:t>
            </a:r>
            <a:r>
              <a:rPr lang="en-US" sz="2200" dirty="0" smtClean="0">
                <a:latin typeface="Times New Roman" panose="02020603050405020304" pitchFamily="18" charset="0"/>
                <a:cs typeface="Times New Roman" panose="02020603050405020304" pitchFamily="18" charset="0"/>
              </a:rPr>
              <a:t>[</a:t>
            </a:r>
            <a:r>
              <a:rPr lang="en-US" sz="2200" i="1" dirty="0" smtClean="0">
                <a:latin typeface="Times New Roman" panose="02020603050405020304" pitchFamily="18" charset="0"/>
                <a:cs typeface="Times New Roman" panose="02020603050405020304" pitchFamily="18" charset="0"/>
              </a:rPr>
              <a:t>k</a:t>
            </a:r>
            <a:r>
              <a:rPr lang="en-US" sz="2200" dirty="0" smtClean="0">
                <a:latin typeface="Times New Roman" panose="02020603050405020304" pitchFamily="18" charset="0"/>
                <a:cs typeface="Times New Roman" panose="02020603050405020304" pitchFamily="18" charset="0"/>
              </a:rPr>
              <a:t>] contain first </a:t>
            </a:r>
            <a:r>
              <a:rPr lang="en-US" sz="2200" i="1" dirty="0" smtClean="0">
                <a:latin typeface="Times New Roman" panose="02020603050405020304" pitchFamily="18" charset="0"/>
                <a:cs typeface="Times New Roman" panose="02020603050405020304" pitchFamily="18" charset="0"/>
              </a:rPr>
              <a:t>k</a:t>
            </a:r>
            <a:r>
              <a:rPr lang="en-US" sz="2200" dirty="0" smtClean="0">
                <a:latin typeface="Times New Roman" panose="02020603050405020304" pitchFamily="18" charset="0"/>
                <a:cs typeface="Times New Roman" panose="02020603050405020304" pitchFamily="18" charset="0"/>
              </a:rPr>
              <a:t>+1 elements in ascending order</a:t>
            </a:r>
            <a:endParaRPr lang="en-US" sz="22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1143000" y="3710597"/>
            <a:ext cx="7029707" cy="2092920"/>
          </a:xfrm>
          <a:prstGeom prst="rect">
            <a:avLst/>
          </a:prstGeom>
        </p:spPr>
      </p:pic>
      <p:sp>
        <p:nvSpPr>
          <p:cNvPr id="12" name="Content Placeholder 2"/>
          <p:cNvSpPr txBox="1">
            <a:spLocks/>
          </p:cNvSpPr>
          <p:nvPr/>
        </p:nvSpPr>
        <p:spPr bwMode="auto">
          <a:xfrm>
            <a:off x="304800" y="917258"/>
            <a:ext cx="8763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2200" dirty="0" smtClean="0">
                <a:latin typeface="Times New Roman" panose="02020603050405020304" pitchFamily="18" charset="0"/>
                <a:cs typeface="Times New Roman" panose="02020603050405020304" pitchFamily="18" charset="0"/>
              </a:rPr>
              <a:t>Iteration </a:t>
            </a:r>
            <a:r>
              <a:rPr lang="en-US" sz="2200" i="1" dirty="0" smtClean="0">
                <a:solidFill>
                  <a:srgbClr val="FF3300"/>
                </a:solidFill>
                <a:latin typeface="Times New Roman" panose="02020603050405020304" pitchFamily="18" charset="0"/>
                <a:cs typeface="Times New Roman" panose="02020603050405020304" pitchFamily="18" charset="0"/>
              </a:rPr>
              <a:t>k = </a:t>
            </a:r>
            <a:r>
              <a:rPr lang="en-US" sz="2200" dirty="0" smtClean="0">
                <a:solidFill>
                  <a:srgbClr val="FF3300"/>
                </a:solidFill>
                <a:latin typeface="Times New Roman" panose="02020603050405020304" pitchFamily="18" charset="0"/>
                <a:cs typeface="Times New Roman" panose="02020603050405020304" pitchFamily="18" charset="0"/>
              </a:rPr>
              <a:t>1, 2, ..., </a:t>
            </a:r>
            <a:r>
              <a:rPr lang="en-US" sz="2200" i="1" dirty="0" smtClean="0">
                <a:solidFill>
                  <a:srgbClr val="FF3300"/>
                </a:solidFill>
                <a:latin typeface="Times New Roman" panose="02020603050405020304" pitchFamily="18" charset="0"/>
                <a:cs typeface="Times New Roman" panose="02020603050405020304" pitchFamily="18" charset="0"/>
              </a:rPr>
              <a:t>n-</a:t>
            </a:r>
            <a:r>
              <a:rPr lang="en-US" sz="2200" dirty="0" smtClean="0">
                <a:solidFill>
                  <a:srgbClr val="FF3300"/>
                </a:solidFill>
                <a:latin typeface="Times New Roman" panose="02020603050405020304" pitchFamily="18" charset="0"/>
                <a:cs typeface="Times New Roman" panose="02020603050405020304" pitchFamily="18" charset="0"/>
              </a:rPr>
              <a:t>1</a:t>
            </a:r>
            <a:r>
              <a:rPr lang="en-US" sz="2200" dirty="0" smtClean="0">
                <a:latin typeface="Times New Roman" panose="02020603050405020304" pitchFamily="18" charset="0"/>
                <a:cs typeface="Times New Roman" panose="02020603050405020304" pitchFamily="18" charset="0"/>
              </a:rPr>
              <a:t>:</a:t>
            </a:r>
          </a:p>
          <a:p>
            <a:pPr marL="457200" lvl="1" indent="0" eaLnBrk="1" hangingPunct="1">
              <a:buFont typeface="Arial" panose="020B0604020202020204" pitchFamily="34" charset="0"/>
              <a:buNone/>
            </a:pPr>
            <a:r>
              <a:rPr lang="en-US" sz="2200" dirty="0" smtClean="0">
                <a:latin typeface="Times New Roman" panose="02020603050405020304" pitchFamily="18" charset="0"/>
                <a:cs typeface="Times New Roman" panose="02020603050405020304" pitchFamily="18" charset="0"/>
              </a:rPr>
              <a:t> move the element </a:t>
            </a:r>
            <a:r>
              <a:rPr lang="en-US" sz="2200" b="1" i="1" dirty="0" smtClean="0">
                <a:solidFill>
                  <a:srgbClr val="FF0000"/>
                </a:solidFill>
                <a:latin typeface="Times New Roman" panose="02020603050405020304" pitchFamily="18" charset="0"/>
                <a:cs typeface="Times New Roman" panose="02020603050405020304" pitchFamily="18" charset="0"/>
              </a:rPr>
              <a:t>A</a:t>
            </a:r>
            <a:r>
              <a:rPr lang="en-US" sz="2200" dirty="0" smtClean="0">
                <a:latin typeface="Times New Roman" panose="02020603050405020304" pitchFamily="18" charset="0"/>
                <a:cs typeface="Times New Roman" panose="02020603050405020304" pitchFamily="18" charset="0"/>
              </a:rPr>
              <a:t>[</a:t>
            </a:r>
            <a:r>
              <a:rPr lang="en-US" sz="2200" i="1" dirty="0" smtClean="0">
                <a:latin typeface="Times New Roman" panose="02020603050405020304" pitchFamily="18" charset="0"/>
                <a:cs typeface="Times New Roman" panose="02020603050405020304" pitchFamily="18" charset="0"/>
              </a:rPr>
              <a:t>k</a:t>
            </a:r>
            <a:r>
              <a:rPr lang="en-US" sz="2200" dirty="0" smtClean="0">
                <a:latin typeface="Times New Roman" panose="02020603050405020304" pitchFamily="18" charset="0"/>
                <a:cs typeface="Times New Roman" panose="02020603050405020304" pitchFamily="18" charset="0"/>
              </a:rPr>
              <a:t>] to place such that after moving: the first (</a:t>
            </a:r>
            <a:r>
              <a:rPr lang="en-US" sz="2200" i="1" dirty="0" smtClean="0">
                <a:latin typeface="Times New Roman" panose="02020603050405020304" pitchFamily="18" charset="0"/>
                <a:cs typeface="Times New Roman" panose="02020603050405020304" pitchFamily="18" charset="0"/>
              </a:rPr>
              <a:t>k+</a:t>
            </a:r>
            <a:r>
              <a:rPr lang="en-US" sz="2200" dirty="0" smtClean="0">
                <a:latin typeface="Times New Roman" panose="02020603050405020304" pitchFamily="18" charset="0"/>
                <a:cs typeface="Times New Roman" panose="02020603050405020304" pitchFamily="18" charset="0"/>
              </a:rPr>
              <a:t>1) elements of array </a:t>
            </a:r>
            <a:r>
              <a:rPr lang="en-US" sz="2200" b="1" i="1" dirty="0" smtClean="0">
                <a:solidFill>
                  <a:srgbClr val="FF0000"/>
                </a:solidFill>
                <a:latin typeface="Times New Roman" panose="02020603050405020304" pitchFamily="18" charset="0"/>
                <a:cs typeface="Times New Roman" panose="02020603050405020304" pitchFamily="18" charset="0"/>
              </a:rPr>
              <a:t>A</a:t>
            </a:r>
            <a:r>
              <a:rPr lang="en-US" sz="2200" dirty="0" smtClean="0">
                <a:latin typeface="Times New Roman" panose="02020603050405020304" pitchFamily="18" charset="0"/>
                <a:cs typeface="Times New Roman" panose="02020603050405020304" pitchFamily="18" charset="0"/>
              </a:rPr>
              <a:t> is ordered</a:t>
            </a:r>
          </a:p>
          <a:p>
            <a:endParaRPr lang="en-US" sz="2200" dirty="0"/>
          </a:p>
        </p:txBody>
      </p:sp>
      <p:sp>
        <p:nvSpPr>
          <p:cNvPr id="13" name="Rectangle 12"/>
          <p:cNvSpPr/>
          <p:nvPr/>
        </p:nvSpPr>
        <p:spPr>
          <a:xfrm>
            <a:off x="304800" y="880890"/>
            <a:ext cx="8548255" cy="129193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Left-Up Arrow 13"/>
          <p:cNvSpPr/>
          <p:nvPr/>
        </p:nvSpPr>
        <p:spPr>
          <a:xfrm flipH="1" flipV="1">
            <a:off x="0" y="1388036"/>
            <a:ext cx="304800" cy="1967621"/>
          </a:xfrm>
          <a:prstGeom prst="lef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4257" y="3257490"/>
            <a:ext cx="8763000" cy="400110"/>
          </a:xfrm>
          <a:prstGeom prst="rect">
            <a:avLst/>
          </a:prstGeom>
        </p:spPr>
        <p:txBody>
          <a:bodyPr wrap="square">
            <a:spAutoFit/>
          </a:bodyPr>
          <a:lstStyle/>
          <a:p>
            <a:r>
              <a:rPr lang="en-US" sz="2000" dirty="0" smtClean="0"/>
              <a:t>Iteration </a:t>
            </a:r>
            <a:r>
              <a:rPr lang="en-US" sz="2000" i="1" dirty="0" smtClean="0"/>
              <a:t>k</a:t>
            </a:r>
            <a:r>
              <a:rPr lang="en-US" sz="2000" dirty="0" smtClean="0"/>
              <a:t>: </a:t>
            </a:r>
            <a:r>
              <a:rPr lang="en-US" sz="2000" dirty="0"/>
              <a:t>Repeatedly swap element </a:t>
            </a:r>
            <a:r>
              <a:rPr lang="en-US" sz="2000" i="1" dirty="0" smtClean="0"/>
              <a:t>k</a:t>
            </a:r>
            <a:r>
              <a:rPr lang="en-US" sz="2000" i="1" baseline="30000" dirty="0" smtClean="0"/>
              <a:t>th</a:t>
            </a:r>
            <a:r>
              <a:rPr lang="en-US" sz="2000" dirty="0" smtClean="0"/>
              <a:t> </a:t>
            </a:r>
            <a:r>
              <a:rPr lang="en-US" sz="2000" dirty="0"/>
              <a:t>with the one to its left if smaller</a:t>
            </a:r>
            <a:r>
              <a:rPr lang="en-US" sz="2000" dirty="0" smtClean="0"/>
              <a:t>.</a:t>
            </a:r>
            <a:endParaRPr lang="en-US" sz="2000" dirty="0"/>
          </a:p>
        </p:txBody>
      </p:sp>
      <p:sp>
        <p:nvSpPr>
          <p:cNvPr id="16" name="Rectangle 15"/>
          <p:cNvSpPr/>
          <p:nvPr/>
        </p:nvSpPr>
        <p:spPr>
          <a:xfrm>
            <a:off x="95250" y="2365058"/>
            <a:ext cx="8724900" cy="584775"/>
          </a:xfrm>
          <a:prstGeom prst="rect">
            <a:avLst/>
          </a:prstGeom>
        </p:spPr>
        <p:txBody>
          <a:bodyPr wrap="square">
            <a:spAutoFit/>
          </a:bodyPr>
          <a:lstStyle/>
          <a:p>
            <a:r>
              <a:rPr lang="en-US" sz="1600" dirty="0" smtClean="0"/>
              <a:t>At each iteration </a:t>
            </a:r>
            <a:r>
              <a:rPr lang="en-US" sz="1600" i="1" dirty="0" smtClean="0"/>
              <a:t>k</a:t>
            </a:r>
            <a:r>
              <a:rPr lang="en-US" sz="1600" dirty="0" smtClean="0"/>
              <a:t>, it might need more than one time to swap elements to put element </a:t>
            </a:r>
            <a:r>
              <a:rPr lang="en-US" sz="1600" i="1" dirty="0" smtClean="0"/>
              <a:t>A</a:t>
            </a:r>
            <a:r>
              <a:rPr lang="en-US" sz="1600" dirty="0" smtClean="0"/>
              <a:t>[</a:t>
            </a:r>
            <a:r>
              <a:rPr lang="en-US" sz="1600" i="1" dirty="0" smtClean="0"/>
              <a:t>k</a:t>
            </a:r>
            <a:r>
              <a:rPr lang="en-US" sz="1600" dirty="0" smtClean="0"/>
              <a:t>] to place such that the first </a:t>
            </a:r>
            <a:r>
              <a:rPr lang="en-US" sz="1600" i="1" dirty="0" smtClean="0"/>
              <a:t>k</a:t>
            </a:r>
            <a:r>
              <a:rPr lang="en-US" sz="1600" dirty="0" smtClean="0"/>
              <a:t> elements of array A is ordered.  </a:t>
            </a:r>
            <a:endParaRPr lang="en-US" sz="1600" dirty="0"/>
          </a:p>
        </p:txBody>
      </p:sp>
    </p:spTree>
    <p:extLst>
      <p:ext uri="{BB962C8B-B14F-4D97-AF65-F5344CB8AC3E}">
        <p14:creationId xmlns:p14="http://schemas.microsoft.com/office/powerpoint/2010/main" val="93203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28675" name="Rectangle 3"/>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28676" name="Rectangle 4"/>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28677" name="Rectangle 5"/>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28678" name="Rectangle 6"/>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28679" name="Rectangle 7"/>
          <p:cNvSpPr>
            <a:spLocks noChangeArrowheads="1"/>
          </p:cNvSpPr>
          <p:nvPr/>
        </p:nvSpPr>
        <p:spPr bwMode="auto">
          <a:xfrm>
            <a:off x="46482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7</a:t>
            </a:r>
          </a:p>
        </p:txBody>
      </p:sp>
      <p:sp>
        <p:nvSpPr>
          <p:cNvPr id="28680" name="Rectangle 8"/>
          <p:cNvSpPr>
            <a:spLocks noChangeArrowheads="1"/>
          </p:cNvSpPr>
          <p:nvPr/>
        </p:nvSpPr>
        <p:spPr bwMode="auto">
          <a:xfrm>
            <a:off x="52578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50</a:t>
            </a:r>
          </a:p>
        </p:txBody>
      </p:sp>
      <p:sp>
        <p:nvSpPr>
          <p:cNvPr id="28681" name="Rectangle 9"/>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28682" name="Rectangle 10"/>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28683" name="Rectangle 11"/>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28684" name="Text Box 12"/>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28686" name="Text Box 14"/>
          <p:cNvSpPr txBox="1">
            <a:spLocks noChangeArrowheads="1"/>
          </p:cNvSpPr>
          <p:nvPr/>
        </p:nvSpPr>
        <p:spPr bwMode="auto">
          <a:xfrm>
            <a:off x="4495800" y="55626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28687" name="Text Box 15"/>
          <p:cNvSpPr txBox="1">
            <a:spLocks noChangeArrowheads="1"/>
          </p:cNvSpPr>
          <p:nvPr/>
        </p:nvSpPr>
        <p:spPr bwMode="auto">
          <a:xfrm>
            <a:off x="6629400" y="5576888"/>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28688" name="Line 16"/>
          <p:cNvSpPr>
            <a:spLocks noChangeShapeType="1"/>
          </p:cNvSpPr>
          <p:nvPr/>
        </p:nvSpPr>
        <p:spPr bwMode="auto">
          <a:xfrm flipH="1" flipV="1">
            <a:off x="5638800" y="5257800"/>
            <a:ext cx="9144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8689" name="Line 17"/>
          <p:cNvSpPr>
            <a:spLocks noChangeShapeType="1"/>
          </p:cNvSpPr>
          <p:nvPr/>
        </p:nvSpPr>
        <p:spPr bwMode="auto">
          <a:xfrm flipV="1">
            <a:off x="4724400" y="5257800"/>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28690" name="Line 18"/>
          <p:cNvSpPr>
            <a:spLocks noChangeShapeType="1"/>
          </p:cNvSpPr>
          <p:nvPr/>
        </p:nvSpPr>
        <p:spPr bwMode="auto">
          <a:xfrm>
            <a:off x="609600" y="19050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11809831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30723" name="Rectangle 3"/>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30724" name="Rectangle 4"/>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30725" name="Rectangle 5"/>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30726" name="Rectangle 6"/>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30727" name="Rectangle 7"/>
          <p:cNvSpPr>
            <a:spLocks noChangeArrowheads="1"/>
          </p:cNvSpPr>
          <p:nvPr/>
        </p:nvSpPr>
        <p:spPr bwMode="auto">
          <a:xfrm>
            <a:off x="46482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7</a:t>
            </a:r>
          </a:p>
        </p:txBody>
      </p:sp>
      <p:sp>
        <p:nvSpPr>
          <p:cNvPr id="30728" name="Rectangle 8"/>
          <p:cNvSpPr>
            <a:spLocks noChangeArrowheads="1"/>
          </p:cNvSpPr>
          <p:nvPr/>
        </p:nvSpPr>
        <p:spPr bwMode="auto">
          <a:xfrm>
            <a:off x="52578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50</a:t>
            </a:r>
          </a:p>
        </p:txBody>
      </p:sp>
      <p:sp>
        <p:nvSpPr>
          <p:cNvPr id="30729" name="Rectangle 9"/>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30730" name="Rectangle 10"/>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30731" name="Rectangle 11"/>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30732" name="Text Box 12"/>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30734" name="Text Box 14"/>
          <p:cNvSpPr txBox="1">
            <a:spLocks noChangeArrowheads="1"/>
          </p:cNvSpPr>
          <p:nvPr/>
        </p:nvSpPr>
        <p:spPr bwMode="auto">
          <a:xfrm>
            <a:off x="4495800" y="55626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30735" name="Text Box 15"/>
          <p:cNvSpPr txBox="1">
            <a:spLocks noChangeArrowheads="1"/>
          </p:cNvSpPr>
          <p:nvPr/>
        </p:nvSpPr>
        <p:spPr bwMode="auto">
          <a:xfrm>
            <a:off x="6477000" y="5576888"/>
            <a:ext cx="152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30736" name="Line 16"/>
          <p:cNvSpPr>
            <a:spLocks noChangeShapeType="1"/>
          </p:cNvSpPr>
          <p:nvPr/>
        </p:nvSpPr>
        <p:spPr bwMode="auto">
          <a:xfrm flipH="1" flipV="1">
            <a:off x="5029200" y="5257800"/>
            <a:ext cx="1524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0737" name="Line 17"/>
          <p:cNvSpPr>
            <a:spLocks noChangeShapeType="1"/>
          </p:cNvSpPr>
          <p:nvPr/>
        </p:nvSpPr>
        <p:spPr bwMode="auto">
          <a:xfrm flipV="1">
            <a:off x="4724400" y="5257800"/>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0738" name="Line 18"/>
          <p:cNvSpPr>
            <a:spLocks noChangeShapeType="1"/>
          </p:cNvSpPr>
          <p:nvPr/>
        </p:nvSpPr>
        <p:spPr bwMode="auto">
          <a:xfrm>
            <a:off x="609600" y="19050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8069262" cy="900113"/>
          </a:xfrm>
        </p:spPr>
        <p:txBody>
          <a:bodyPr/>
          <a:lstStyle/>
          <a:p>
            <a:r>
              <a:rPr lang="en-US" dirty="0"/>
              <a:t>The pivot is the first element of the array</a:t>
            </a:r>
            <a:endParaRPr lang="en-US" dirty="0" smtClean="0"/>
          </a:p>
        </p:txBody>
      </p:sp>
    </p:spTree>
    <p:extLst>
      <p:ext uri="{BB962C8B-B14F-4D97-AF65-F5344CB8AC3E}">
        <p14:creationId xmlns:p14="http://schemas.microsoft.com/office/powerpoint/2010/main" val="335975743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31747" name="Rectangle 3"/>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31748" name="Rectangle 4"/>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31749" name="Rectangle 5"/>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31750" name="Rectangle 6"/>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31751" name="Rectangle 7"/>
          <p:cNvSpPr>
            <a:spLocks noChangeArrowheads="1"/>
          </p:cNvSpPr>
          <p:nvPr/>
        </p:nvSpPr>
        <p:spPr bwMode="auto">
          <a:xfrm>
            <a:off x="46482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7</a:t>
            </a:r>
          </a:p>
        </p:txBody>
      </p:sp>
      <p:sp>
        <p:nvSpPr>
          <p:cNvPr id="31752" name="Rectangle 8"/>
          <p:cNvSpPr>
            <a:spLocks noChangeArrowheads="1"/>
          </p:cNvSpPr>
          <p:nvPr/>
        </p:nvSpPr>
        <p:spPr bwMode="auto">
          <a:xfrm>
            <a:off x="52578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50</a:t>
            </a:r>
          </a:p>
        </p:txBody>
      </p:sp>
      <p:sp>
        <p:nvSpPr>
          <p:cNvPr id="31753" name="Rectangle 9"/>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31754" name="Rectangle 10"/>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31755" name="Rectangle 11"/>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31756" name="Text Box 12"/>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31758" name="Text Box 14"/>
          <p:cNvSpPr txBox="1">
            <a:spLocks noChangeArrowheads="1"/>
          </p:cNvSpPr>
          <p:nvPr/>
        </p:nvSpPr>
        <p:spPr bwMode="auto">
          <a:xfrm>
            <a:off x="4572000" y="55626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31759" name="Text Box 15"/>
          <p:cNvSpPr txBox="1">
            <a:spLocks noChangeArrowheads="1"/>
          </p:cNvSpPr>
          <p:nvPr/>
        </p:nvSpPr>
        <p:spPr bwMode="auto">
          <a:xfrm>
            <a:off x="6553200" y="5576888"/>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31760" name="Line 16"/>
          <p:cNvSpPr>
            <a:spLocks noChangeShapeType="1"/>
          </p:cNvSpPr>
          <p:nvPr/>
        </p:nvSpPr>
        <p:spPr bwMode="auto">
          <a:xfrm flipH="1" flipV="1">
            <a:off x="5029200" y="5257800"/>
            <a:ext cx="1524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1761" name="Line 17"/>
          <p:cNvSpPr>
            <a:spLocks noChangeShapeType="1"/>
          </p:cNvSpPr>
          <p:nvPr/>
        </p:nvSpPr>
        <p:spPr bwMode="auto">
          <a:xfrm flipV="1">
            <a:off x="4724400" y="5257800"/>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1762" name="Line 18"/>
          <p:cNvSpPr>
            <a:spLocks noChangeShapeType="1"/>
          </p:cNvSpPr>
          <p:nvPr/>
        </p:nvSpPr>
        <p:spPr bwMode="auto">
          <a:xfrm>
            <a:off x="609600" y="25908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8069262" cy="900113"/>
          </a:xfrm>
        </p:spPr>
        <p:txBody>
          <a:bodyPr/>
          <a:lstStyle/>
          <a:p>
            <a:r>
              <a:rPr lang="en-US" dirty="0" err="1" smtClean="0"/>
              <a:t>Phần</a:t>
            </a:r>
            <a:r>
              <a:rPr lang="en-US" dirty="0" smtClean="0"/>
              <a:t> </a:t>
            </a:r>
            <a:r>
              <a:rPr lang="en-US" dirty="0" err="1" smtClean="0"/>
              <a:t>tử</a:t>
            </a:r>
            <a:r>
              <a:rPr lang="en-US" dirty="0" smtClean="0"/>
              <a:t> </a:t>
            </a:r>
            <a:r>
              <a:rPr lang="en-US" dirty="0" err="1" smtClean="0"/>
              <a:t>chốt</a:t>
            </a:r>
            <a:r>
              <a:rPr lang="en-US" dirty="0" smtClean="0"/>
              <a:t> </a:t>
            </a:r>
            <a:r>
              <a:rPr lang="en-US" dirty="0" err="1" smtClean="0"/>
              <a:t>là</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đứng</a:t>
            </a:r>
            <a:r>
              <a:rPr lang="en-US" dirty="0" smtClean="0"/>
              <a:t> </a:t>
            </a:r>
            <a:r>
              <a:rPr lang="en-US" dirty="0" err="1" smtClean="0"/>
              <a:t>đầu</a:t>
            </a:r>
            <a:endParaRPr lang="en-US" dirty="0" smtClean="0"/>
          </a:p>
        </p:txBody>
      </p:sp>
    </p:spTree>
    <p:extLst>
      <p:ext uri="{BB962C8B-B14F-4D97-AF65-F5344CB8AC3E}">
        <p14:creationId xmlns:p14="http://schemas.microsoft.com/office/powerpoint/2010/main" val="96221929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32771" name="Rectangle 3"/>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32772" name="Rectangle 4"/>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32773" name="Rectangle 5"/>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32774" name="Rectangle 6"/>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32775" name="Rectangle 7"/>
          <p:cNvSpPr>
            <a:spLocks noChangeArrowheads="1"/>
          </p:cNvSpPr>
          <p:nvPr/>
        </p:nvSpPr>
        <p:spPr bwMode="auto">
          <a:xfrm>
            <a:off x="46482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7</a:t>
            </a:r>
          </a:p>
        </p:txBody>
      </p:sp>
      <p:sp>
        <p:nvSpPr>
          <p:cNvPr id="32776" name="Rectangle 8"/>
          <p:cNvSpPr>
            <a:spLocks noChangeArrowheads="1"/>
          </p:cNvSpPr>
          <p:nvPr/>
        </p:nvSpPr>
        <p:spPr bwMode="auto">
          <a:xfrm>
            <a:off x="52578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50</a:t>
            </a:r>
          </a:p>
        </p:txBody>
      </p:sp>
      <p:sp>
        <p:nvSpPr>
          <p:cNvPr id="32777" name="Rectangle 9"/>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32778" name="Rectangle 10"/>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32779" name="Rectangle 11"/>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32780" name="Text Box 12"/>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32782" name="Text Box 14"/>
          <p:cNvSpPr txBox="1">
            <a:spLocks noChangeArrowheads="1"/>
          </p:cNvSpPr>
          <p:nvPr/>
        </p:nvSpPr>
        <p:spPr bwMode="auto">
          <a:xfrm>
            <a:off x="4495800" y="5562600"/>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32783" name="Text Box 15"/>
          <p:cNvSpPr txBox="1">
            <a:spLocks noChangeArrowheads="1"/>
          </p:cNvSpPr>
          <p:nvPr/>
        </p:nvSpPr>
        <p:spPr bwMode="auto">
          <a:xfrm>
            <a:off x="6477000" y="5576888"/>
            <a:ext cx="152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32784" name="Line 16"/>
          <p:cNvSpPr>
            <a:spLocks noChangeShapeType="1"/>
          </p:cNvSpPr>
          <p:nvPr/>
        </p:nvSpPr>
        <p:spPr bwMode="auto">
          <a:xfrm flipH="1" flipV="1">
            <a:off x="5029200" y="5257800"/>
            <a:ext cx="1524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2785" name="Line 17"/>
          <p:cNvSpPr>
            <a:spLocks noChangeShapeType="1"/>
          </p:cNvSpPr>
          <p:nvPr/>
        </p:nvSpPr>
        <p:spPr bwMode="auto">
          <a:xfrm flipV="1">
            <a:off x="4724400" y="5257800"/>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2786" name="Line 18"/>
          <p:cNvSpPr>
            <a:spLocks noChangeShapeType="1"/>
          </p:cNvSpPr>
          <p:nvPr/>
        </p:nvSpPr>
        <p:spPr bwMode="auto">
          <a:xfrm>
            <a:off x="609600" y="33528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9136062" cy="900113"/>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256954600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22350" y="930275"/>
            <a:ext cx="486447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endParaRPr lang="en-US" altLang="en-US" dirty="0"/>
          </a:p>
          <a:p>
            <a:pPr lvl="1">
              <a:buFontTx/>
              <a:buAutoNum type="arabicPeriod"/>
            </a:pPr>
            <a:endParaRPr lang="en-US" altLang="en-US" dirty="0"/>
          </a:p>
          <a:p>
            <a:endParaRPr lang="en-US" altLang="en-US" dirty="0"/>
          </a:p>
        </p:txBody>
      </p:sp>
      <p:sp>
        <p:nvSpPr>
          <p:cNvPr id="33795" name="Rectangle 3"/>
          <p:cNvSpPr>
            <a:spLocks noChangeArrowheads="1"/>
          </p:cNvSpPr>
          <p:nvPr/>
        </p:nvSpPr>
        <p:spPr bwMode="auto">
          <a:xfrm>
            <a:off x="22098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33796" name="Rectangle 4"/>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33797" name="Rectangle 5"/>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33798" name="Rectangle 6"/>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33799" name="Rectangle 7"/>
          <p:cNvSpPr>
            <a:spLocks noChangeArrowheads="1"/>
          </p:cNvSpPr>
          <p:nvPr/>
        </p:nvSpPr>
        <p:spPr bwMode="auto">
          <a:xfrm>
            <a:off x="46482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7</a:t>
            </a:r>
          </a:p>
        </p:txBody>
      </p:sp>
      <p:sp>
        <p:nvSpPr>
          <p:cNvPr id="33800" name="Rectangle 8"/>
          <p:cNvSpPr>
            <a:spLocks noChangeArrowheads="1"/>
          </p:cNvSpPr>
          <p:nvPr/>
        </p:nvSpPr>
        <p:spPr bwMode="auto">
          <a:xfrm>
            <a:off x="52578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50</a:t>
            </a:r>
          </a:p>
        </p:txBody>
      </p:sp>
      <p:sp>
        <p:nvSpPr>
          <p:cNvPr id="33801" name="Rectangle 9"/>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33802" name="Rectangle 10"/>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33803" name="Rectangle 11"/>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33804" name="Text Box 12"/>
          <p:cNvSpPr txBox="1">
            <a:spLocks noChangeArrowheads="1"/>
          </p:cNvSpPr>
          <p:nvPr/>
        </p:nvSpPr>
        <p:spPr bwMode="auto">
          <a:xfrm>
            <a:off x="533400" y="4281488"/>
            <a:ext cx="1633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pivot_index = 0</a:t>
            </a:r>
          </a:p>
        </p:txBody>
      </p:sp>
      <p:sp>
        <p:nvSpPr>
          <p:cNvPr id="33806" name="Text Box 14"/>
          <p:cNvSpPr txBox="1">
            <a:spLocks noChangeArrowheads="1"/>
          </p:cNvSpPr>
          <p:nvPr/>
        </p:nvSpPr>
        <p:spPr bwMode="auto">
          <a:xfrm>
            <a:off x="4572000" y="55626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33807" name="Text Box 15"/>
          <p:cNvSpPr txBox="1">
            <a:spLocks noChangeArrowheads="1"/>
          </p:cNvSpPr>
          <p:nvPr/>
        </p:nvSpPr>
        <p:spPr bwMode="auto">
          <a:xfrm>
            <a:off x="6477000" y="5576888"/>
            <a:ext cx="152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33808" name="Line 16"/>
          <p:cNvSpPr>
            <a:spLocks noChangeShapeType="1"/>
          </p:cNvSpPr>
          <p:nvPr/>
        </p:nvSpPr>
        <p:spPr bwMode="auto">
          <a:xfrm flipH="1" flipV="1">
            <a:off x="5029200" y="5257800"/>
            <a:ext cx="1524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3809" name="Line 17"/>
          <p:cNvSpPr>
            <a:spLocks noChangeShapeType="1"/>
          </p:cNvSpPr>
          <p:nvPr/>
        </p:nvSpPr>
        <p:spPr bwMode="auto">
          <a:xfrm flipV="1">
            <a:off x="4724400" y="5257800"/>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3810" name="Line 18"/>
          <p:cNvSpPr>
            <a:spLocks noChangeShapeType="1"/>
          </p:cNvSpPr>
          <p:nvPr/>
        </p:nvSpPr>
        <p:spPr bwMode="auto">
          <a:xfrm>
            <a:off x="609600" y="37338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9401"/>
            <a:ext cx="9136062" cy="900113"/>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322097476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22350" y="930275"/>
            <a:ext cx="486447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en-US" dirty="0"/>
              <a:t>While </a:t>
            </a:r>
            <a:r>
              <a:rPr lang="en-US" altLang="en-US" dirty="0" err="1"/>
              <a:t>i</a:t>
            </a:r>
            <a:r>
              <a:rPr lang="en-US" altLang="en-US" dirty="0"/>
              <a:t> &lt;= right and A[</a:t>
            </a:r>
            <a:r>
              <a:rPr lang="en-US" altLang="en-US" dirty="0" err="1"/>
              <a:t>i</a:t>
            </a:r>
            <a:r>
              <a:rPr lang="en-US" altLang="en-US" dirty="0"/>
              <a:t>] </a:t>
            </a:r>
            <a:r>
              <a:rPr lang="en-US" altLang="en-US" dirty="0" smtClean="0"/>
              <a:t>&lt; </a:t>
            </a:r>
            <a:r>
              <a:rPr lang="en-US" altLang="en-US" dirty="0"/>
              <a:t>pivot</a:t>
            </a:r>
          </a:p>
          <a:p>
            <a:r>
              <a:rPr lang="en-US" altLang="en-US" dirty="0"/>
              <a:t>		++</a:t>
            </a:r>
            <a:r>
              <a:rPr lang="en-US" altLang="en-US" dirty="0" err="1"/>
              <a:t>i</a:t>
            </a:r>
            <a:endParaRPr lang="en-US" altLang="en-US" dirty="0"/>
          </a:p>
          <a:p>
            <a:pPr>
              <a:buFont typeface="+mj-lt"/>
              <a:buAutoNum type="arabicPeriod" startAt="2"/>
            </a:pPr>
            <a:r>
              <a:rPr lang="en-US" altLang="en-US" dirty="0"/>
              <a:t>While j &gt;=left and A[j] &gt; pivot</a:t>
            </a:r>
          </a:p>
          <a:p>
            <a:r>
              <a:rPr lang="en-US" altLang="en-US" dirty="0"/>
              <a:t>		--j</a:t>
            </a:r>
          </a:p>
          <a:p>
            <a:pPr>
              <a:buFont typeface="+mj-lt"/>
              <a:buAutoNum type="arabicPeriod" startAt="3"/>
            </a:pPr>
            <a:r>
              <a:rPr lang="en-US" altLang="en-US" dirty="0"/>
              <a:t>If </a:t>
            </a:r>
            <a:r>
              <a:rPr lang="en-US" altLang="en-US" dirty="0" err="1"/>
              <a:t>i</a:t>
            </a:r>
            <a:r>
              <a:rPr lang="en-US" altLang="en-US" dirty="0"/>
              <a:t> &lt; j</a:t>
            </a:r>
          </a:p>
          <a:p>
            <a:pPr lvl="1"/>
            <a:r>
              <a:rPr lang="en-US" altLang="en-US" dirty="0"/>
              <a:t>	swap(A[</a:t>
            </a:r>
            <a:r>
              <a:rPr lang="en-US" altLang="en-US" dirty="0" err="1"/>
              <a:t>i</a:t>
            </a:r>
            <a:r>
              <a:rPr lang="en-US" altLang="en-US" dirty="0"/>
              <a:t>], A[j])</a:t>
            </a:r>
          </a:p>
          <a:p>
            <a:pPr>
              <a:buFont typeface="+mj-lt"/>
              <a:buAutoNum type="arabicPeriod" startAt="4"/>
            </a:pPr>
            <a:r>
              <a:rPr lang="en-US" altLang="en-US" dirty="0"/>
              <a:t>While j &gt; </a:t>
            </a:r>
            <a:r>
              <a:rPr lang="en-US" altLang="en-US" dirty="0" err="1"/>
              <a:t>i</a:t>
            </a:r>
            <a:r>
              <a:rPr lang="en-US" altLang="en-US" dirty="0"/>
              <a:t>, go to 1.</a:t>
            </a:r>
          </a:p>
          <a:p>
            <a:pPr>
              <a:buFont typeface="+mj-lt"/>
              <a:buAutoNum type="arabicPeriod" startAt="5"/>
            </a:pPr>
            <a:r>
              <a:rPr lang="en-US" altLang="en-US" dirty="0" smtClean="0"/>
              <a:t>Swap(A[j], A[</a:t>
            </a:r>
            <a:r>
              <a:rPr lang="en-US" altLang="en-US" dirty="0" err="1" smtClean="0"/>
              <a:t>pivot_index</a:t>
            </a:r>
            <a:r>
              <a:rPr lang="en-US" altLang="en-US" dirty="0" smtClean="0"/>
              <a:t>])</a:t>
            </a:r>
            <a:endParaRPr lang="en-US" altLang="en-US" dirty="0"/>
          </a:p>
          <a:p>
            <a:endParaRPr lang="en-US" altLang="en-US" dirty="0"/>
          </a:p>
          <a:p>
            <a:pPr lvl="1">
              <a:buFontTx/>
              <a:buAutoNum type="arabicPeriod"/>
            </a:pPr>
            <a:endParaRPr lang="en-US" altLang="en-US" dirty="0"/>
          </a:p>
          <a:p>
            <a:endParaRPr lang="en-US" altLang="en-US" dirty="0"/>
          </a:p>
        </p:txBody>
      </p:sp>
      <p:sp>
        <p:nvSpPr>
          <p:cNvPr id="34819" name="Rectangle 3"/>
          <p:cNvSpPr>
            <a:spLocks noChangeArrowheads="1"/>
          </p:cNvSpPr>
          <p:nvPr/>
        </p:nvSpPr>
        <p:spPr bwMode="auto">
          <a:xfrm>
            <a:off x="22098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7</a:t>
            </a:r>
          </a:p>
        </p:txBody>
      </p:sp>
      <p:sp>
        <p:nvSpPr>
          <p:cNvPr id="34820" name="Rectangle 4"/>
          <p:cNvSpPr>
            <a:spLocks noChangeArrowheads="1"/>
          </p:cNvSpPr>
          <p:nvPr/>
        </p:nvSpPr>
        <p:spPr bwMode="auto">
          <a:xfrm>
            <a:off x="2819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20</a:t>
            </a:r>
          </a:p>
        </p:txBody>
      </p:sp>
      <p:sp>
        <p:nvSpPr>
          <p:cNvPr id="34821" name="Rectangle 5"/>
          <p:cNvSpPr>
            <a:spLocks noChangeArrowheads="1"/>
          </p:cNvSpPr>
          <p:nvPr/>
        </p:nvSpPr>
        <p:spPr bwMode="auto">
          <a:xfrm>
            <a:off x="3429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a:t>
            </a:r>
          </a:p>
        </p:txBody>
      </p:sp>
      <p:sp>
        <p:nvSpPr>
          <p:cNvPr id="34822" name="Rectangle 6"/>
          <p:cNvSpPr>
            <a:spLocks noChangeArrowheads="1"/>
          </p:cNvSpPr>
          <p:nvPr/>
        </p:nvSpPr>
        <p:spPr bwMode="auto">
          <a:xfrm>
            <a:off x="4038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30</a:t>
            </a:r>
          </a:p>
        </p:txBody>
      </p:sp>
      <p:sp>
        <p:nvSpPr>
          <p:cNvPr id="34823" name="Rectangle 7"/>
          <p:cNvSpPr>
            <a:spLocks noChangeArrowheads="1"/>
          </p:cNvSpPr>
          <p:nvPr/>
        </p:nvSpPr>
        <p:spPr bwMode="auto">
          <a:xfrm>
            <a:off x="4648200" y="41910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solidFill>
                  <a:schemeClr val="bg1"/>
                </a:solidFill>
              </a:rPr>
              <a:t>40</a:t>
            </a:r>
          </a:p>
        </p:txBody>
      </p:sp>
      <p:sp>
        <p:nvSpPr>
          <p:cNvPr id="34824" name="Rectangle 8"/>
          <p:cNvSpPr>
            <a:spLocks noChangeArrowheads="1"/>
          </p:cNvSpPr>
          <p:nvPr/>
        </p:nvSpPr>
        <p:spPr bwMode="auto">
          <a:xfrm>
            <a:off x="5257800" y="4191000"/>
            <a:ext cx="6096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50</a:t>
            </a:r>
          </a:p>
        </p:txBody>
      </p:sp>
      <p:sp>
        <p:nvSpPr>
          <p:cNvPr id="34825" name="Rectangle 9"/>
          <p:cNvSpPr>
            <a:spLocks noChangeArrowheads="1"/>
          </p:cNvSpPr>
          <p:nvPr/>
        </p:nvSpPr>
        <p:spPr bwMode="auto">
          <a:xfrm>
            <a:off x="58674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60</a:t>
            </a:r>
          </a:p>
        </p:txBody>
      </p:sp>
      <p:sp>
        <p:nvSpPr>
          <p:cNvPr id="34826" name="Rectangle 10"/>
          <p:cNvSpPr>
            <a:spLocks noChangeArrowheads="1"/>
          </p:cNvSpPr>
          <p:nvPr/>
        </p:nvSpPr>
        <p:spPr bwMode="auto">
          <a:xfrm>
            <a:off x="64770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80</a:t>
            </a:r>
          </a:p>
        </p:txBody>
      </p:sp>
      <p:sp>
        <p:nvSpPr>
          <p:cNvPr id="34827" name="Rectangle 11"/>
          <p:cNvSpPr>
            <a:spLocks noChangeArrowheads="1"/>
          </p:cNvSpPr>
          <p:nvPr/>
        </p:nvSpPr>
        <p:spPr bwMode="auto">
          <a:xfrm>
            <a:off x="7086600" y="4191000"/>
            <a:ext cx="609600" cy="609600"/>
          </a:xfrm>
          <a:prstGeom prst="rect">
            <a:avLst/>
          </a:prstGeom>
          <a:solidFill>
            <a:schemeClr val="accent6"/>
          </a:solidFill>
          <a:ln w="9525">
            <a:solidFill>
              <a:schemeClr val="tx1"/>
            </a:solidFill>
            <a:miter lim="800000"/>
            <a:headEnd/>
            <a:tailEnd/>
          </a:ln>
          <a:effectLst/>
          <a:extLst/>
        </p:spPr>
        <p:txBody>
          <a:bodyPr wrap="none" anchor="ctr"/>
          <a:lstStyle/>
          <a:p>
            <a:pPr algn="ctr"/>
            <a:r>
              <a:rPr lang="en-US" altLang="en-US" sz="1800"/>
              <a:t>100</a:t>
            </a:r>
          </a:p>
        </p:txBody>
      </p:sp>
      <p:sp>
        <p:nvSpPr>
          <p:cNvPr id="34828" name="Text Box 12"/>
          <p:cNvSpPr txBox="1">
            <a:spLocks noChangeArrowheads="1"/>
          </p:cNvSpPr>
          <p:nvPr/>
        </p:nvSpPr>
        <p:spPr bwMode="auto">
          <a:xfrm>
            <a:off x="381000" y="4343400"/>
            <a:ext cx="1643063" cy="376238"/>
          </a:xfrm>
          <a:prstGeom prst="rect">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chemeClr val="bg1"/>
                </a:solidFill>
              </a:rPr>
              <a:t>pivot_index = 4</a:t>
            </a:r>
          </a:p>
        </p:txBody>
      </p:sp>
      <p:sp>
        <p:nvSpPr>
          <p:cNvPr id="34830" name="Text Box 14"/>
          <p:cNvSpPr txBox="1">
            <a:spLocks noChangeArrowheads="1"/>
          </p:cNvSpPr>
          <p:nvPr/>
        </p:nvSpPr>
        <p:spPr bwMode="auto">
          <a:xfrm>
            <a:off x="4572000" y="55626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err="1" smtClean="0"/>
              <a:t>i</a:t>
            </a:r>
            <a:endParaRPr lang="en-US" altLang="en-US" sz="1800" dirty="0"/>
          </a:p>
        </p:txBody>
      </p:sp>
      <p:sp>
        <p:nvSpPr>
          <p:cNvPr id="34831" name="Text Box 15"/>
          <p:cNvSpPr txBox="1">
            <a:spLocks noChangeArrowheads="1"/>
          </p:cNvSpPr>
          <p:nvPr/>
        </p:nvSpPr>
        <p:spPr bwMode="auto">
          <a:xfrm>
            <a:off x="6324600" y="55768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dirty="0" smtClean="0"/>
              <a:t>j</a:t>
            </a:r>
            <a:endParaRPr lang="en-US" altLang="en-US" sz="1800" dirty="0"/>
          </a:p>
        </p:txBody>
      </p:sp>
      <p:sp>
        <p:nvSpPr>
          <p:cNvPr id="34832" name="Line 16"/>
          <p:cNvSpPr>
            <a:spLocks noChangeShapeType="1"/>
          </p:cNvSpPr>
          <p:nvPr/>
        </p:nvSpPr>
        <p:spPr bwMode="auto">
          <a:xfrm flipH="1" flipV="1">
            <a:off x="5029200" y="5257800"/>
            <a:ext cx="1524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4833" name="Line 17"/>
          <p:cNvSpPr>
            <a:spLocks noChangeShapeType="1"/>
          </p:cNvSpPr>
          <p:nvPr/>
        </p:nvSpPr>
        <p:spPr bwMode="auto">
          <a:xfrm flipV="1">
            <a:off x="4724400" y="5257800"/>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4834" name="Line 18"/>
          <p:cNvSpPr>
            <a:spLocks noChangeShapeType="1"/>
          </p:cNvSpPr>
          <p:nvPr/>
        </p:nvSpPr>
        <p:spPr bwMode="auto">
          <a:xfrm>
            <a:off x="609600" y="3733800"/>
            <a:ext cx="4572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3"/>
          <p:cNvSpPr txBox="1">
            <a:spLocks noChangeArrowheads="1"/>
          </p:cNvSpPr>
          <p:nvPr/>
        </p:nvSpPr>
        <p:spPr bwMode="auto">
          <a:xfrm>
            <a:off x="2254250" y="4800600"/>
            <a:ext cx="5363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 </a:t>
            </a:r>
            <a:r>
              <a:rPr lang="en-US" altLang="en-US" sz="1800" dirty="0" smtClean="0"/>
              <a:t>      </a:t>
            </a:r>
            <a:r>
              <a:rPr lang="en-US" altLang="en-US" sz="1800" dirty="0"/>
              <a:t>[2] </a:t>
            </a:r>
            <a:r>
              <a:rPr lang="en-US" altLang="en-US" sz="1800" dirty="0" smtClean="0"/>
              <a:t>      </a:t>
            </a:r>
            <a:r>
              <a:rPr lang="en-US" altLang="en-US" sz="1800" dirty="0"/>
              <a:t>[3] </a:t>
            </a:r>
            <a:r>
              <a:rPr lang="en-US" altLang="en-US" sz="1800" dirty="0" smtClean="0"/>
              <a:t>      </a:t>
            </a:r>
            <a:r>
              <a:rPr lang="en-US" altLang="en-US" sz="1800" dirty="0"/>
              <a:t>[4]  </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20" name="Title 1"/>
          <p:cNvSpPr>
            <a:spLocks noGrp="1"/>
          </p:cNvSpPr>
          <p:nvPr>
            <p:ph type="title"/>
          </p:nvPr>
        </p:nvSpPr>
        <p:spPr>
          <a:xfrm>
            <a:off x="7938" y="14287"/>
            <a:ext cx="9136062" cy="900113"/>
          </a:xfrm>
        </p:spPr>
        <p:txBody>
          <a:bodyPr/>
          <a:lstStyle/>
          <a:p>
            <a:r>
              <a:rPr lang="en-US" sz="2700" dirty="0"/>
              <a:t>The pivot is the first element of the array</a:t>
            </a:r>
            <a:endParaRPr lang="en-US" sz="2700" dirty="0" smtClean="0"/>
          </a:p>
        </p:txBody>
      </p:sp>
    </p:spTree>
    <p:extLst>
      <p:ext uri="{BB962C8B-B14F-4D97-AF65-F5344CB8AC3E}">
        <p14:creationId xmlns:p14="http://schemas.microsoft.com/office/powerpoint/2010/main" val="3303489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0"/>
            <a:ext cx="9144000" cy="838200"/>
          </a:xfrm>
        </p:spPr>
        <p:txBody>
          <a:bodyPr/>
          <a:lstStyle/>
          <a:p>
            <a:r>
              <a:rPr lang="en-US" altLang="en-US" dirty="0" smtClean="0"/>
              <a:t>The array obtained after calling: Partition(A,0,8);</a:t>
            </a:r>
            <a:endParaRPr lang="en-US" altLang="en-US" dirty="0"/>
          </a:p>
        </p:txBody>
      </p:sp>
      <p:sp>
        <p:nvSpPr>
          <p:cNvPr id="37891" name="Rectangle 3"/>
          <p:cNvSpPr>
            <a:spLocks noChangeArrowheads="1"/>
          </p:cNvSpPr>
          <p:nvPr/>
        </p:nvSpPr>
        <p:spPr bwMode="auto">
          <a:xfrm>
            <a:off x="1828800" y="1295400"/>
            <a:ext cx="609600" cy="609600"/>
          </a:xfrm>
          <a:prstGeom prst="rect">
            <a:avLst/>
          </a:prstGeom>
          <a:solidFill>
            <a:srgbClr val="FFC000"/>
          </a:solidFill>
          <a:ln w="9525">
            <a:solidFill>
              <a:schemeClr val="tx1"/>
            </a:solidFill>
            <a:miter lim="800000"/>
            <a:headEnd/>
            <a:tailEnd/>
          </a:ln>
          <a:effectLst/>
        </p:spPr>
        <p:txBody>
          <a:bodyPr wrap="none" anchor="ctr"/>
          <a:lstStyle/>
          <a:p>
            <a:pPr algn="ctr"/>
            <a:r>
              <a:rPr lang="en-US" altLang="en-US" sz="1800" dirty="0"/>
              <a:t>7</a:t>
            </a:r>
          </a:p>
        </p:txBody>
      </p:sp>
      <p:sp>
        <p:nvSpPr>
          <p:cNvPr id="37892" name="Rectangle 4"/>
          <p:cNvSpPr>
            <a:spLocks noChangeArrowheads="1"/>
          </p:cNvSpPr>
          <p:nvPr/>
        </p:nvSpPr>
        <p:spPr bwMode="auto">
          <a:xfrm>
            <a:off x="2438400" y="1295400"/>
            <a:ext cx="609600" cy="609600"/>
          </a:xfrm>
          <a:prstGeom prst="rect">
            <a:avLst/>
          </a:prstGeom>
          <a:solidFill>
            <a:srgbClr val="FFC000"/>
          </a:solidFill>
          <a:ln w="9525">
            <a:solidFill>
              <a:schemeClr val="tx1"/>
            </a:solidFill>
            <a:miter lim="800000"/>
            <a:headEnd/>
            <a:tailEnd/>
          </a:ln>
          <a:effectLst/>
        </p:spPr>
        <p:txBody>
          <a:bodyPr wrap="none" anchor="ctr"/>
          <a:lstStyle/>
          <a:p>
            <a:pPr algn="ctr"/>
            <a:r>
              <a:rPr lang="en-US" altLang="en-US" sz="1800" dirty="0"/>
              <a:t>20</a:t>
            </a:r>
          </a:p>
        </p:txBody>
      </p:sp>
      <p:sp>
        <p:nvSpPr>
          <p:cNvPr id="37893" name="Rectangle 5"/>
          <p:cNvSpPr>
            <a:spLocks noChangeArrowheads="1"/>
          </p:cNvSpPr>
          <p:nvPr/>
        </p:nvSpPr>
        <p:spPr bwMode="auto">
          <a:xfrm>
            <a:off x="3048000" y="1295400"/>
            <a:ext cx="609600" cy="609600"/>
          </a:xfrm>
          <a:prstGeom prst="rect">
            <a:avLst/>
          </a:prstGeom>
          <a:solidFill>
            <a:srgbClr val="FFC000"/>
          </a:solidFill>
          <a:ln w="9525">
            <a:solidFill>
              <a:schemeClr val="tx1"/>
            </a:solidFill>
            <a:miter lim="800000"/>
            <a:headEnd/>
            <a:tailEnd/>
          </a:ln>
          <a:effectLst/>
        </p:spPr>
        <p:txBody>
          <a:bodyPr wrap="none" anchor="ctr"/>
          <a:lstStyle/>
          <a:p>
            <a:pPr algn="ctr"/>
            <a:r>
              <a:rPr lang="en-US" altLang="en-US" sz="1800"/>
              <a:t>10</a:t>
            </a:r>
          </a:p>
        </p:txBody>
      </p:sp>
      <p:sp>
        <p:nvSpPr>
          <p:cNvPr id="37894" name="Rectangle 6"/>
          <p:cNvSpPr>
            <a:spLocks noChangeArrowheads="1"/>
          </p:cNvSpPr>
          <p:nvPr/>
        </p:nvSpPr>
        <p:spPr bwMode="auto">
          <a:xfrm>
            <a:off x="3657600" y="1295400"/>
            <a:ext cx="609600" cy="609600"/>
          </a:xfrm>
          <a:prstGeom prst="rect">
            <a:avLst/>
          </a:prstGeom>
          <a:solidFill>
            <a:srgbClr val="FFC000"/>
          </a:solidFill>
          <a:ln w="9525">
            <a:solidFill>
              <a:schemeClr val="tx1"/>
            </a:solidFill>
            <a:miter lim="800000"/>
            <a:headEnd/>
            <a:tailEnd/>
          </a:ln>
          <a:effectLst/>
        </p:spPr>
        <p:txBody>
          <a:bodyPr wrap="none" anchor="ctr"/>
          <a:lstStyle/>
          <a:p>
            <a:pPr algn="ctr"/>
            <a:r>
              <a:rPr lang="en-US" altLang="en-US" sz="1800"/>
              <a:t>30</a:t>
            </a:r>
          </a:p>
        </p:txBody>
      </p:sp>
      <p:sp>
        <p:nvSpPr>
          <p:cNvPr id="37895" name="Rectangle 7"/>
          <p:cNvSpPr>
            <a:spLocks noChangeArrowheads="1"/>
          </p:cNvSpPr>
          <p:nvPr/>
        </p:nvSpPr>
        <p:spPr bwMode="auto">
          <a:xfrm>
            <a:off x="4267200" y="12954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dirty="0">
                <a:solidFill>
                  <a:schemeClr val="bg1"/>
                </a:solidFill>
              </a:rPr>
              <a:t>40</a:t>
            </a:r>
          </a:p>
        </p:txBody>
      </p:sp>
      <p:sp>
        <p:nvSpPr>
          <p:cNvPr id="37896" name="Rectangle 8"/>
          <p:cNvSpPr>
            <a:spLocks noChangeArrowheads="1"/>
          </p:cNvSpPr>
          <p:nvPr/>
        </p:nvSpPr>
        <p:spPr bwMode="auto">
          <a:xfrm>
            <a:off x="4876800" y="1295400"/>
            <a:ext cx="609600" cy="609600"/>
          </a:xfrm>
          <a:prstGeom prst="rect">
            <a:avLst/>
          </a:prstGeom>
          <a:solidFill>
            <a:schemeClr val="accent3"/>
          </a:solidFill>
          <a:ln w="9525">
            <a:solidFill>
              <a:schemeClr val="tx1"/>
            </a:solidFill>
            <a:miter lim="800000"/>
            <a:headEnd/>
            <a:tailEnd/>
          </a:ln>
          <a:effectLst/>
        </p:spPr>
        <p:txBody>
          <a:bodyPr wrap="none" anchor="ctr"/>
          <a:lstStyle/>
          <a:p>
            <a:pPr algn="ctr"/>
            <a:r>
              <a:rPr lang="en-US" altLang="en-US" sz="1800"/>
              <a:t>50</a:t>
            </a:r>
          </a:p>
        </p:txBody>
      </p:sp>
      <p:sp>
        <p:nvSpPr>
          <p:cNvPr id="37897" name="Rectangle 9"/>
          <p:cNvSpPr>
            <a:spLocks noChangeArrowheads="1"/>
          </p:cNvSpPr>
          <p:nvPr/>
        </p:nvSpPr>
        <p:spPr bwMode="auto">
          <a:xfrm>
            <a:off x="5486400" y="1295400"/>
            <a:ext cx="609600" cy="609600"/>
          </a:xfrm>
          <a:prstGeom prst="rect">
            <a:avLst/>
          </a:prstGeom>
          <a:solidFill>
            <a:schemeClr val="accent3"/>
          </a:solidFill>
          <a:ln w="9525">
            <a:solidFill>
              <a:schemeClr val="tx1"/>
            </a:solidFill>
            <a:miter lim="800000"/>
            <a:headEnd/>
            <a:tailEnd/>
          </a:ln>
          <a:effectLst/>
        </p:spPr>
        <p:txBody>
          <a:bodyPr wrap="none" anchor="ctr"/>
          <a:lstStyle/>
          <a:p>
            <a:pPr algn="ctr"/>
            <a:r>
              <a:rPr lang="en-US" altLang="en-US" sz="1800"/>
              <a:t>60</a:t>
            </a:r>
          </a:p>
        </p:txBody>
      </p:sp>
      <p:sp>
        <p:nvSpPr>
          <p:cNvPr id="37898" name="Rectangle 10"/>
          <p:cNvSpPr>
            <a:spLocks noChangeArrowheads="1"/>
          </p:cNvSpPr>
          <p:nvPr/>
        </p:nvSpPr>
        <p:spPr bwMode="auto">
          <a:xfrm>
            <a:off x="6096000" y="1295400"/>
            <a:ext cx="609600" cy="609600"/>
          </a:xfrm>
          <a:prstGeom prst="rect">
            <a:avLst/>
          </a:prstGeom>
          <a:solidFill>
            <a:schemeClr val="accent3"/>
          </a:solidFill>
          <a:ln w="9525">
            <a:solidFill>
              <a:schemeClr val="tx1"/>
            </a:solidFill>
            <a:miter lim="800000"/>
            <a:headEnd/>
            <a:tailEnd/>
          </a:ln>
          <a:effectLst/>
        </p:spPr>
        <p:txBody>
          <a:bodyPr wrap="none" anchor="ctr"/>
          <a:lstStyle/>
          <a:p>
            <a:pPr algn="ctr"/>
            <a:r>
              <a:rPr lang="en-US" altLang="en-US" sz="1800"/>
              <a:t>80</a:t>
            </a:r>
          </a:p>
        </p:txBody>
      </p:sp>
      <p:sp>
        <p:nvSpPr>
          <p:cNvPr id="37899" name="Rectangle 11"/>
          <p:cNvSpPr>
            <a:spLocks noChangeArrowheads="1"/>
          </p:cNvSpPr>
          <p:nvPr/>
        </p:nvSpPr>
        <p:spPr bwMode="auto">
          <a:xfrm>
            <a:off x="6705600" y="1295400"/>
            <a:ext cx="609600" cy="609600"/>
          </a:xfrm>
          <a:prstGeom prst="rect">
            <a:avLst/>
          </a:prstGeom>
          <a:solidFill>
            <a:schemeClr val="accent3"/>
          </a:solidFill>
          <a:ln w="9525">
            <a:solidFill>
              <a:schemeClr val="tx1"/>
            </a:solidFill>
            <a:miter lim="800000"/>
            <a:headEnd/>
            <a:tailEnd/>
          </a:ln>
          <a:effectLst/>
        </p:spPr>
        <p:txBody>
          <a:bodyPr wrap="none" anchor="ctr"/>
          <a:lstStyle/>
          <a:p>
            <a:pPr algn="ctr"/>
            <a:r>
              <a:rPr lang="en-US" altLang="en-US" sz="1800"/>
              <a:t>100</a:t>
            </a:r>
          </a:p>
        </p:txBody>
      </p:sp>
      <p:sp>
        <p:nvSpPr>
          <p:cNvPr id="37900" name="Text Box 12"/>
          <p:cNvSpPr txBox="1">
            <a:spLocks noChangeArrowheads="1"/>
          </p:cNvSpPr>
          <p:nvPr/>
        </p:nvSpPr>
        <p:spPr bwMode="auto">
          <a:xfrm>
            <a:off x="1873250" y="1905000"/>
            <a:ext cx="54168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a:t>
            </a:r>
            <a:r>
              <a:rPr lang="en-US" altLang="en-US" sz="1800" dirty="0" smtClean="0"/>
              <a:t>]       </a:t>
            </a:r>
            <a:r>
              <a:rPr lang="en-US" altLang="en-US" sz="1800" dirty="0"/>
              <a:t>[2</a:t>
            </a:r>
            <a:r>
              <a:rPr lang="en-US" altLang="en-US" sz="1800" dirty="0" smtClean="0"/>
              <a:t>]      </a:t>
            </a:r>
            <a:r>
              <a:rPr lang="en-US" altLang="en-US" sz="1800" dirty="0"/>
              <a:t>[3</a:t>
            </a:r>
            <a:r>
              <a:rPr lang="en-US" altLang="en-US" sz="1800" dirty="0" smtClean="0"/>
              <a:t>]       </a:t>
            </a:r>
            <a:r>
              <a:rPr lang="en-US" altLang="en-US" sz="1800" dirty="0"/>
              <a:t>[4</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sp>
        <p:nvSpPr>
          <p:cNvPr id="37901" name="Line 13"/>
          <p:cNvSpPr>
            <a:spLocks noChangeShapeType="1"/>
          </p:cNvSpPr>
          <p:nvPr/>
        </p:nvSpPr>
        <p:spPr bwMode="auto">
          <a:xfrm>
            <a:off x="4267200" y="1295400"/>
            <a:ext cx="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7902" name="Line 14"/>
          <p:cNvSpPr>
            <a:spLocks noChangeShapeType="1"/>
          </p:cNvSpPr>
          <p:nvPr/>
        </p:nvSpPr>
        <p:spPr bwMode="auto">
          <a:xfrm>
            <a:off x="4876800" y="1295400"/>
            <a:ext cx="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7903" name="Line 15"/>
          <p:cNvSpPr>
            <a:spLocks noChangeShapeType="1"/>
          </p:cNvSpPr>
          <p:nvPr/>
        </p:nvSpPr>
        <p:spPr bwMode="auto">
          <a:xfrm flipH="1">
            <a:off x="2209800" y="2819400"/>
            <a:ext cx="1981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7904" name="Line 16"/>
          <p:cNvSpPr>
            <a:spLocks noChangeShapeType="1"/>
          </p:cNvSpPr>
          <p:nvPr/>
        </p:nvSpPr>
        <p:spPr bwMode="auto">
          <a:xfrm>
            <a:off x="4953000" y="2819400"/>
            <a:ext cx="1752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7905" name="Text Box 17"/>
          <p:cNvSpPr txBox="1">
            <a:spLocks noChangeArrowheads="1"/>
          </p:cNvSpPr>
          <p:nvPr/>
        </p:nvSpPr>
        <p:spPr bwMode="auto">
          <a:xfrm>
            <a:off x="2286000" y="2895600"/>
            <a:ext cx="12180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&lt;= </a:t>
            </a:r>
            <a:r>
              <a:rPr lang="en-US" altLang="en-US" sz="1800" dirty="0" smtClean="0"/>
              <a:t>A[pivot</a:t>
            </a:r>
            <a:r>
              <a:rPr lang="en-US" altLang="en-US" sz="1800" dirty="0"/>
              <a:t>]</a:t>
            </a:r>
          </a:p>
        </p:txBody>
      </p:sp>
      <p:sp>
        <p:nvSpPr>
          <p:cNvPr id="37906" name="Text Box 18"/>
          <p:cNvSpPr txBox="1">
            <a:spLocks noChangeArrowheads="1"/>
          </p:cNvSpPr>
          <p:nvPr/>
        </p:nvSpPr>
        <p:spPr bwMode="auto">
          <a:xfrm>
            <a:off x="4953000" y="2895600"/>
            <a:ext cx="12180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smtClean="0"/>
              <a:t>&gt;= A[pivot</a:t>
            </a:r>
            <a:r>
              <a:rPr lang="en-US" altLang="en-US" sz="1800" dirty="0"/>
              <a:t>]</a:t>
            </a:r>
          </a:p>
        </p:txBody>
      </p:sp>
      <p:pic>
        <p:nvPicPr>
          <p:cNvPr id="19" name="Picture 18"/>
          <p:cNvPicPr>
            <a:picLocks noChangeAspect="1"/>
          </p:cNvPicPr>
          <p:nvPr/>
        </p:nvPicPr>
        <p:blipFill>
          <a:blip r:embed="rId2"/>
          <a:stretch>
            <a:fillRect/>
          </a:stretch>
        </p:blipFill>
        <p:spPr>
          <a:xfrm>
            <a:off x="19050" y="4724400"/>
            <a:ext cx="4198540" cy="2133600"/>
          </a:xfrm>
          <a:prstGeom prst="rect">
            <a:avLst/>
          </a:prstGeom>
        </p:spPr>
      </p:pic>
      <p:sp>
        <p:nvSpPr>
          <p:cNvPr id="2" name="Rectangle 1"/>
          <p:cNvSpPr/>
          <p:nvPr/>
        </p:nvSpPr>
        <p:spPr>
          <a:xfrm>
            <a:off x="5334000" y="5314890"/>
            <a:ext cx="2895600" cy="400110"/>
          </a:xfrm>
          <a:prstGeom prst="rect">
            <a:avLst/>
          </a:prstGeom>
        </p:spPr>
        <p:txBody>
          <a:bodyPr wrap="square">
            <a:spAutoFit/>
          </a:bodyPr>
          <a:lstStyle/>
          <a:p>
            <a:r>
              <a:rPr lang="en-US" altLang="en-US" sz="2000" dirty="0" smtClean="0"/>
              <a:t>Partition(A,0,8</a:t>
            </a:r>
            <a:r>
              <a:rPr lang="en-US" altLang="en-US" sz="2000" dirty="0"/>
              <a:t>);</a:t>
            </a:r>
            <a:endParaRPr lang="en-US" sz="2000" dirty="0"/>
          </a:p>
        </p:txBody>
      </p:sp>
      <p:sp>
        <p:nvSpPr>
          <p:cNvPr id="21" name="Rectangle 20"/>
          <p:cNvSpPr/>
          <p:nvPr/>
        </p:nvSpPr>
        <p:spPr>
          <a:xfrm>
            <a:off x="4723290" y="4648200"/>
            <a:ext cx="2895600" cy="400110"/>
          </a:xfrm>
          <a:prstGeom prst="rect">
            <a:avLst/>
          </a:prstGeom>
        </p:spPr>
        <p:txBody>
          <a:bodyPr wrap="square">
            <a:spAutoFit/>
          </a:bodyPr>
          <a:lstStyle/>
          <a:p>
            <a:r>
              <a:rPr lang="en-US" altLang="en-US" sz="2000" dirty="0" smtClean="0"/>
              <a:t>Quick-Sort(A,0,8</a:t>
            </a:r>
            <a:r>
              <a:rPr lang="en-US" altLang="en-US" sz="2000" dirty="0"/>
              <a:t>);</a:t>
            </a:r>
            <a:endParaRPr lang="en-US" sz="2000" dirty="0"/>
          </a:p>
        </p:txBody>
      </p:sp>
    </p:spTree>
    <p:extLst>
      <p:ext uri="{BB962C8B-B14F-4D97-AF65-F5344CB8AC3E}">
        <p14:creationId xmlns:p14="http://schemas.microsoft.com/office/powerpoint/2010/main" val="287215911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0"/>
            <a:ext cx="9144000" cy="838200"/>
          </a:xfrm>
        </p:spPr>
        <p:txBody>
          <a:bodyPr/>
          <a:lstStyle/>
          <a:p>
            <a:r>
              <a:rPr lang="en-US" altLang="en-US" dirty="0"/>
              <a:t>Recursion: Quicksort Sub-arrays</a:t>
            </a:r>
          </a:p>
        </p:txBody>
      </p:sp>
      <p:sp>
        <p:nvSpPr>
          <p:cNvPr id="38915" name="Rectangle 3"/>
          <p:cNvSpPr>
            <a:spLocks noChangeArrowheads="1"/>
          </p:cNvSpPr>
          <p:nvPr/>
        </p:nvSpPr>
        <p:spPr bwMode="auto">
          <a:xfrm>
            <a:off x="1828800" y="1295400"/>
            <a:ext cx="609600" cy="609600"/>
          </a:xfrm>
          <a:prstGeom prst="rect">
            <a:avLst/>
          </a:prstGeom>
          <a:solidFill>
            <a:srgbClr val="FFC000"/>
          </a:solidFill>
          <a:ln w="9525">
            <a:solidFill>
              <a:schemeClr val="tx1"/>
            </a:solidFill>
            <a:miter lim="800000"/>
            <a:headEnd/>
            <a:tailEnd/>
          </a:ln>
          <a:effectLst/>
        </p:spPr>
        <p:txBody>
          <a:bodyPr wrap="none" anchor="ctr"/>
          <a:lstStyle/>
          <a:p>
            <a:pPr algn="ctr"/>
            <a:r>
              <a:rPr lang="en-US" altLang="en-US" sz="1800"/>
              <a:t>7</a:t>
            </a:r>
          </a:p>
        </p:txBody>
      </p:sp>
      <p:sp>
        <p:nvSpPr>
          <p:cNvPr id="38916" name="Rectangle 4"/>
          <p:cNvSpPr>
            <a:spLocks noChangeArrowheads="1"/>
          </p:cNvSpPr>
          <p:nvPr/>
        </p:nvSpPr>
        <p:spPr bwMode="auto">
          <a:xfrm>
            <a:off x="2438400" y="1295400"/>
            <a:ext cx="609600" cy="609600"/>
          </a:xfrm>
          <a:prstGeom prst="rect">
            <a:avLst/>
          </a:prstGeom>
          <a:solidFill>
            <a:srgbClr val="FFC000"/>
          </a:solidFill>
          <a:ln w="9525">
            <a:solidFill>
              <a:schemeClr val="tx1"/>
            </a:solidFill>
            <a:miter lim="800000"/>
            <a:headEnd/>
            <a:tailEnd/>
          </a:ln>
          <a:effectLst/>
        </p:spPr>
        <p:txBody>
          <a:bodyPr wrap="none" anchor="ctr"/>
          <a:lstStyle/>
          <a:p>
            <a:pPr algn="ctr"/>
            <a:r>
              <a:rPr lang="en-US" altLang="en-US" sz="1800"/>
              <a:t>20</a:t>
            </a:r>
          </a:p>
        </p:txBody>
      </p:sp>
      <p:sp>
        <p:nvSpPr>
          <p:cNvPr id="38917" name="Rectangle 5"/>
          <p:cNvSpPr>
            <a:spLocks noChangeArrowheads="1"/>
          </p:cNvSpPr>
          <p:nvPr/>
        </p:nvSpPr>
        <p:spPr bwMode="auto">
          <a:xfrm>
            <a:off x="3048000" y="1295400"/>
            <a:ext cx="609600" cy="609600"/>
          </a:xfrm>
          <a:prstGeom prst="rect">
            <a:avLst/>
          </a:prstGeom>
          <a:solidFill>
            <a:srgbClr val="FFC000"/>
          </a:solidFill>
          <a:ln w="9525">
            <a:solidFill>
              <a:schemeClr val="tx1"/>
            </a:solidFill>
            <a:miter lim="800000"/>
            <a:headEnd/>
            <a:tailEnd/>
          </a:ln>
          <a:effectLst/>
        </p:spPr>
        <p:txBody>
          <a:bodyPr wrap="none" anchor="ctr"/>
          <a:lstStyle/>
          <a:p>
            <a:pPr algn="ctr"/>
            <a:r>
              <a:rPr lang="en-US" altLang="en-US" sz="1800"/>
              <a:t>10</a:t>
            </a:r>
          </a:p>
        </p:txBody>
      </p:sp>
      <p:sp>
        <p:nvSpPr>
          <p:cNvPr id="38918" name="Rectangle 6"/>
          <p:cNvSpPr>
            <a:spLocks noChangeArrowheads="1"/>
          </p:cNvSpPr>
          <p:nvPr/>
        </p:nvSpPr>
        <p:spPr bwMode="auto">
          <a:xfrm>
            <a:off x="3657600" y="1295400"/>
            <a:ext cx="609600" cy="609600"/>
          </a:xfrm>
          <a:prstGeom prst="rect">
            <a:avLst/>
          </a:prstGeom>
          <a:solidFill>
            <a:srgbClr val="FFC000"/>
          </a:solidFill>
          <a:ln w="9525">
            <a:solidFill>
              <a:schemeClr val="tx1"/>
            </a:solidFill>
            <a:miter lim="800000"/>
            <a:headEnd/>
            <a:tailEnd/>
          </a:ln>
          <a:effectLst/>
        </p:spPr>
        <p:txBody>
          <a:bodyPr wrap="none" anchor="ctr"/>
          <a:lstStyle/>
          <a:p>
            <a:pPr algn="ctr"/>
            <a:r>
              <a:rPr lang="en-US" altLang="en-US" sz="1800"/>
              <a:t>30</a:t>
            </a:r>
          </a:p>
        </p:txBody>
      </p:sp>
      <p:sp>
        <p:nvSpPr>
          <p:cNvPr id="38919" name="Rectangle 7"/>
          <p:cNvSpPr>
            <a:spLocks noChangeArrowheads="1"/>
          </p:cNvSpPr>
          <p:nvPr/>
        </p:nvSpPr>
        <p:spPr bwMode="auto">
          <a:xfrm>
            <a:off x="4267200" y="1295400"/>
            <a:ext cx="609600" cy="6096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dirty="0">
                <a:solidFill>
                  <a:schemeClr val="bg1"/>
                </a:solidFill>
              </a:rPr>
              <a:t>40</a:t>
            </a:r>
          </a:p>
        </p:txBody>
      </p:sp>
      <p:sp>
        <p:nvSpPr>
          <p:cNvPr id="38920" name="Rectangle 8"/>
          <p:cNvSpPr>
            <a:spLocks noChangeArrowheads="1"/>
          </p:cNvSpPr>
          <p:nvPr/>
        </p:nvSpPr>
        <p:spPr bwMode="auto">
          <a:xfrm>
            <a:off x="4876800" y="1295400"/>
            <a:ext cx="609600" cy="609600"/>
          </a:xfrm>
          <a:prstGeom prst="rect">
            <a:avLst/>
          </a:prstGeom>
          <a:solidFill>
            <a:schemeClr val="accent3"/>
          </a:solidFill>
          <a:ln w="9525">
            <a:solidFill>
              <a:schemeClr val="accent6"/>
            </a:solidFill>
            <a:miter lim="800000"/>
            <a:headEnd/>
            <a:tailEnd/>
          </a:ln>
          <a:effectLst/>
        </p:spPr>
        <p:txBody>
          <a:bodyPr wrap="none" anchor="ctr"/>
          <a:lstStyle/>
          <a:p>
            <a:pPr algn="ctr"/>
            <a:r>
              <a:rPr lang="en-US" altLang="en-US" sz="1800"/>
              <a:t>50</a:t>
            </a:r>
          </a:p>
        </p:txBody>
      </p:sp>
      <p:sp>
        <p:nvSpPr>
          <p:cNvPr id="38921" name="Rectangle 9"/>
          <p:cNvSpPr>
            <a:spLocks noChangeArrowheads="1"/>
          </p:cNvSpPr>
          <p:nvPr/>
        </p:nvSpPr>
        <p:spPr bwMode="auto">
          <a:xfrm>
            <a:off x="5486400" y="1295400"/>
            <a:ext cx="609600" cy="609600"/>
          </a:xfrm>
          <a:prstGeom prst="rect">
            <a:avLst/>
          </a:prstGeom>
          <a:solidFill>
            <a:schemeClr val="accent3"/>
          </a:solidFill>
          <a:ln w="9525">
            <a:solidFill>
              <a:schemeClr val="accent6"/>
            </a:solidFill>
            <a:miter lim="800000"/>
            <a:headEnd/>
            <a:tailEnd/>
          </a:ln>
          <a:effectLst/>
        </p:spPr>
        <p:txBody>
          <a:bodyPr wrap="none" anchor="ctr"/>
          <a:lstStyle/>
          <a:p>
            <a:pPr algn="ctr"/>
            <a:r>
              <a:rPr lang="en-US" altLang="en-US" sz="1800"/>
              <a:t>60</a:t>
            </a:r>
          </a:p>
        </p:txBody>
      </p:sp>
      <p:sp>
        <p:nvSpPr>
          <p:cNvPr id="38922" name="Rectangle 10"/>
          <p:cNvSpPr>
            <a:spLocks noChangeArrowheads="1"/>
          </p:cNvSpPr>
          <p:nvPr/>
        </p:nvSpPr>
        <p:spPr bwMode="auto">
          <a:xfrm>
            <a:off x="6096000" y="1295400"/>
            <a:ext cx="609600" cy="609600"/>
          </a:xfrm>
          <a:prstGeom prst="rect">
            <a:avLst/>
          </a:prstGeom>
          <a:solidFill>
            <a:schemeClr val="accent3"/>
          </a:solidFill>
          <a:ln w="9525">
            <a:solidFill>
              <a:schemeClr val="accent6"/>
            </a:solidFill>
            <a:miter lim="800000"/>
            <a:headEnd/>
            <a:tailEnd/>
          </a:ln>
          <a:effectLst/>
        </p:spPr>
        <p:txBody>
          <a:bodyPr wrap="none" anchor="ctr"/>
          <a:lstStyle/>
          <a:p>
            <a:pPr algn="ctr"/>
            <a:r>
              <a:rPr lang="en-US" altLang="en-US" sz="1800"/>
              <a:t>80</a:t>
            </a:r>
          </a:p>
        </p:txBody>
      </p:sp>
      <p:sp>
        <p:nvSpPr>
          <p:cNvPr id="38923" name="Rectangle 11"/>
          <p:cNvSpPr>
            <a:spLocks noChangeArrowheads="1"/>
          </p:cNvSpPr>
          <p:nvPr/>
        </p:nvSpPr>
        <p:spPr bwMode="auto">
          <a:xfrm>
            <a:off x="6705600" y="1295400"/>
            <a:ext cx="609600" cy="609600"/>
          </a:xfrm>
          <a:prstGeom prst="rect">
            <a:avLst/>
          </a:prstGeom>
          <a:solidFill>
            <a:schemeClr val="accent3"/>
          </a:solidFill>
          <a:ln w="9525">
            <a:solidFill>
              <a:schemeClr val="accent6"/>
            </a:solidFill>
            <a:miter lim="800000"/>
            <a:headEnd/>
            <a:tailEnd/>
          </a:ln>
          <a:effectLst/>
        </p:spPr>
        <p:txBody>
          <a:bodyPr wrap="none" anchor="ctr"/>
          <a:lstStyle/>
          <a:p>
            <a:pPr algn="ctr"/>
            <a:r>
              <a:rPr lang="en-US" altLang="en-US" sz="1800" dirty="0"/>
              <a:t>100</a:t>
            </a:r>
          </a:p>
        </p:txBody>
      </p:sp>
      <p:sp>
        <p:nvSpPr>
          <p:cNvPr id="38925" name="Line 13"/>
          <p:cNvSpPr>
            <a:spLocks noChangeShapeType="1"/>
          </p:cNvSpPr>
          <p:nvPr/>
        </p:nvSpPr>
        <p:spPr bwMode="auto">
          <a:xfrm>
            <a:off x="4267200" y="1295400"/>
            <a:ext cx="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8926" name="Line 14"/>
          <p:cNvSpPr>
            <a:spLocks noChangeShapeType="1"/>
          </p:cNvSpPr>
          <p:nvPr/>
        </p:nvSpPr>
        <p:spPr bwMode="auto">
          <a:xfrm>
            <a:off x="4876800" y="1295400"/>
            <a:ext cx="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8927" name="Line 15"/>
          <p:cNvSpPr>
            <a:spLocks noChangeShapeType="1"/>
          </p:cNvSpPr>
          <p:nvPr/>
        </p:nvSpPr>
        <p:spPr bwMode="auto">
          <a:xfrm flipH="1">
            <a:off x="2209800" y="2819400"/>
            <a:ext cx="1981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8928" name="Line 16"/>
          <p:cNvSpPr>
            <a:spLocks noChangeShapeType="1"/>
          </p:cNvSpPr>
          <p:nvPr/>
        </p:nvSpPr>
        <p:spPr bwMode="auto">
          <a:xfrm>
            <a:off x="4953000" y="2819400"/>
            <a:ext cx="1752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38929" name="Text Box 17"/>
          <p:cNvSpPr txBox="1">
            <a:spLocks noChangeArrowheads="1"/>
          </p:cNvSpPr>
          <p:nvPr/>
        </p:nvSpPr>
        <p:spPr bwMode="auto">
          <a:xfrm>
            <a:off x="2286000" y="2895600"/>
            <a:ext cx="12180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&lt;= </a:t>
            </a:r>
            <a:r>
              <a:rPr lang="en-US" altLang="en-US" sz="1800" dirty="0" smtClean="0"/>
              <a:t>A[pivot</a:t>
            </a:r>
            <a:r>
              <a:rPr lang="en-US" altLang="en-US" sz="1800" dirty="0"/>
              <a:t>]</a:t>
            </a:r>
          </a:p>
        </p:txBody>
      </p:sp>
      <p:sp>
        <p:nvSpPr>
          <p:cNvPr id="38930" name="Text Box 18"/>
          <p:cNvSpPr txBox="1">
            <a:spLocks noChangeArrowheads="1"/>
          </p:cNvSpPr>
          <p:nvPr/>
        </p:nvSpPr>
        <p:spPr bwMode="auto">
          <a:xfrm>
            <a:off x="4953000" y="2895600"/>
            <a:ext cx="11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&gt; </a:t>
            </a:r>
            <a:r>
              <a:rPr lang="en-US" altLang="en-US" sz="1800" dirty="0" smtClean="0"/>
              <a:t>A[pivot</a:t>
            </a:r>
            <a:r>
              <a:rPr lang="en-US" altLang="en-US" sz="1800" dirty="0"/>
              <a:t>]</a:t>
            </a:r>
          </a:p>
        </p:txBody>
      </p:sp>
      <p:sp>
        <p:nvSpPr>
          <p:cNvPr id="38933" name="AutoShape 21"/>
          <p:cNvSpPr>
            <a:spLocks/>
          </p:cNvSpPr>
          <p:nvPr/>
        </p:nvSpPr>
        <p:spPr bwMode="auto">
          <a:xfrm rot="5400000" flipV="1">
            <a:off x="3009900" y="-38100"/>
            <a:ext cx="152400" cy="2362200"/>
          </a:xfrm>
          <a:prstGeom prst="leftBrace">
            <a:avLst>
              <a:gd name="adj1" fmla="val 129167"/>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38934" name="AutoShape 22"/>
          <p:cNvSpPr>
            <a:spLocks/>
          </p:cNvSpPr>
          <p:nvPr/>
        </p:nvSpPr>
        <p:spPr bwMode="auto">
          <a:xfrm rot="5400000" flipV="1">
            <a:off x="6057900" y="-38100"/>
            <a:ext cx="152400" cy="2362200"/>
          </a:xfrm>
          <a:prstGeom prst="leftBrace">
            <a:avLst>
              <a:gd name="adj1" fmla="val 129167"/>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1" name="Text Box 12"/>
          <p:cNvSpPr txBox="1">
            <a:spLocks noChangeArrowheads="1"/>
          </p:cNvSpPr>
          <p:nvPr/>
        </p:nvSpPr>
        <p:spPr bwMode="auto">
          <a:xfrm>
            <a:off x="1873250" y="1905000"/>
            <a:ext cx="54168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[0]    </a:t>
            </a:r>
            <a:r>
              <a:rPr lang="en-US" altLang="en-US" sz="1800" dirty="0" smtClean="0"/>
              <a:t>    [</a:t>
            </a:r>
            <a:r>
              <a:rPr lang="en-US" altLang="en-US" sz="1800" dirty="0"/>
              <a:t>1</a:t>
            </a:r>
            <a:r>
              <a:rPr lang="en-US" altLang="en-US" sz="1800" dirty="0" smtClean="0"/>
              <a:t>]       </a:t>
            </a:r>
            <a:r>
              <a:rPr lang="en-US" altLang="en-US" sz="1800" dirty="0"/>
              <a:t>[2</a:t>
            </a:r>
            <a:r>
              <a:rPr lang="en-US" altLang="en-US" sz="1800" dirty="0" smtClean="0"/>
              <a:t>]      </a:t>
            </a:r>
            <a:r>
              <a:rPr lang="en-US" altLang="en-US" sz="1800" dirty="0"/>
              <a:t>[3</a:t>
            </a:r>
            <a:r>
              <a:rPr lang="en-US" altLang="en-US" sz="1800" dirty="0" smtClean="0"/>
              <a:t>]       </a:t>
            </a:r>
            <a:r>
              <a:rPr lang="en-US" altLang="en-US" sz="1800" dirty="0"/>
              <a:t>[4</a:t>
            </a:r>
            <a:r>
              <a:rPr lang="en-US" altLang="en-US" sz="1800" dirty="0" smtClean="0"/>
              <a:t>]        </a:t>
            </a:r>
            <a:r>
              <a:rPr lang="en-US" altLang="en-US" sz="1800" dirty="0"/>
              <a:t>[5] </a:t>
            </a:r>
            <a:r>
              <a:rPr lang="en-US" altLang="en-US" sz="1800" dirty="0" smtClean="0"/>
              <a:t>      </a:t>
            </a:r>
            <a:r>
              <a:rPr lang="en-US" altLang="en-US" sz="1800" dirty="0"/>
              <a:t>[6] </a:t>
            </a:r>
            <a:r>
              <a:rPr lang="en-US" altLang="en-US" sz="1800" dirty="0" smtClean="0"/>
              <a:t>     </a:t>
            </a:r>
            <a:r>
              <a:rPr lang="en-US" altLang="en-US" sz="1800" dirty="0"/>
              <a:t>[7] </a:t>
            </a:r>
            <a:r>
              <a:rPr lang="en-US" altLang="en-US" sz="1800" dirty="0" smtClean="0"/>
              <a:t>      </a:t>
            </a:r>
            <a:r>
              <a:rPr lang="en-US" altLang="en-US" sz="1800" dirty="0"/>
              <a:t>[8]</a:t>
            </a:r>
          </a:p>
        </p:txBody>
      </p:sp>
      <p:pic>
        <p:nvPicPr>
          <p:cNvPr id="22" name="Picture 21"/>
          <p:cNvPicPr>
            <a:picLocks noChangeAspect="1"/>
          </p:cNvPicPr>
          <p:nvPr/>
        </p:nvPicPr>
        <p:blipFill>
          <a:blip r:embed="rId2"/>
          <a:stretch>
            <a:fillRect/>
          </a:stretch>
        </p:blipFill>
        <p:spPr>
          <a:xfrm>
            <a:off x="19050" y="4724400"/>
            <a:ext cx="4198540" cy="2133600"/>
          </a:xfrm>
          <a:prstGeom prst="rect">
            <a:avLst/>
          </a:prstGeom>
        </p:spPr>
      </p:pic>
      <p:sp>
        <p:nvSpPr>
          <p:cNvPr id="23" name="Rectangle 22"/>
          <p:cNvSpPr/>
          <p:nvPr/>
        </p:nvSpPr>
        <p:spPr>
          <a:xfrm>
            <a:off x="5334000" y="5314890"/>
            <a:ext cx="2895600" cy="400110"/>
          </a:xfrm>
          <a:prstGeom prst="rect">
            <a:avLst/>
          </a:prstGeom>
        </p:spPr>
        <p:txBody>
          <a:bodyPr wrap="square">
            <a:spAutoFit/>
          </a:bodyPr>
          <a:lstStyle/>
          <a:p>
            <a:r>
              <a:rPr lang="en-US" altLang="en-US" sz="2000" dirty="0" smtClean="0"/>
              <a:t>Partition(A,0,8</a:t>
            </a:r>
            <a:r>
              <a:rPr lang="en-US" altLang="en-US" sz="2000" dirty="0"/>
              <a:t>);</a:t>
            </a:r>
            <a:endParaRPr lang="en-US" sz="2000" dirty="0"/>
          </a:p>
        </p:txBody>
      </p:sp>
      <p:sp>
        <p:nvSpPr>
          <p:cNvPr id="24" name="Rectangle 23"/>
          <p:cNvSpPr/>
          <p:nvPr/>
        </p:nvSpPr>
        <p:spPr>
          <a:xfrm>
            <a:off x="4723290" y="4648200"/>
            <a:ext cx="2895600" cy="400110"/>
          </a:xfrm>
          <a:prstGeom prst="rect">
            <a:avLst/>
          </a:prstGeom>
        </p:spPr>
        <p:txBody>
          <a:bodyPr wrap="square">
            <a:spAutoFit/>
          </a:bodyPr>
          <a:lstStyle/>
          <a:p>
            <a:r>
              <a:rPr lang="en-US" altLang="en-US" sz="2000" dirty="0" smtClean="0"/>
              <a:t>Quick-Sort(A,0,8</a:t>
            </a:r>
            <a:r>
              <a:rPr lang="en-US" altLang="en-US" sz="2000" dirty="0"/>
              <a:t>);</a:t>
            </a:r>
            <a:endParaRPr lang="en-US" sz="2000" dirty="0"/>
          </a:p>
        </p:txBody>
      </p:sp>
      <p:sp>
        <p:nvSpPr>
          <p:cNvPr id="25" name="Rectangle 24"/>
          <p:cNvSpPr/>
          <p:nvPr/>
        </p:nvSpPr>
        <p:spPr>
          <a:xfrm>
            <a:off x="5334000" y="5695890"/>
            <a:ext cx="2895600" cy="400110"/>
          </a:xfrm>
          <a:prstGeom prst="rect">
            <a:avLst/>
          </a:prstGeom>
        </p:spPr>
        <p:txBody>
          <a:bodyPr wrap="square">
            <a:spAutoFit/>
          </a:bodyPr>
          <a:lstStyle/>
          <a:p>
            <a:r>
              <a:rPr lang="en-US" altLang="en-US" sz="2000" dirty="0" smtClean="0"/>
              <a:t>Quick-Sort(A, 0, 3);</a:t>
            </a:r>
            <a:endParaRPr lang="en-US" sz="2000" dirty="0"/>
          </a:p>
        </p:txBody>
      </p:sp>
      <p:sp>
        <p:nvSpPr>
          <p:cNvPr id="26" name="Rectangle 25"/>
          <p:cNvSpPr/>
          <p:nvPr/>
        </p:nvSpPr>
        <p:spPr>
          <a:xfrm>
            <a:off x="5334000" y="6153090"/>
            <a:ext cx="2895600" cy="400110"/>
          </a:xfrm>
          <a:prstGeom prst="rect">
            <a:avLst/>
          </a:prstGeom>
        </p:spPr>
        <p:txBody>
          <a:bodyPr wrap="square">
            <a:spAutoFit/>
          </a:bodyPr>
          <a:lstStyle/>
          <a:p>
            <a:r>
              <a:rPr lang="en-US" altLang="en-US" sz="2000" dirty="0" smtClean="0"/>
              <a:t>Quick-Sort(A, 5, 8);</a:t>
            </a:r>
            <a:endParaRPr lang="en-US" sz="2000" dirty="0"/>
          </a:p>
        </p:txBody>
      </p:sp>
      <p:sp>
        <p:nvSpPr>
          <p:cNvPr id="27" name="Rectangle 26"/>
          <p:cNvSpPr/>
          <p:nvPr/>
        </p:nvSpPr>
        <p:spPr>
          <a:xfrm>
            <a:off x="4996340" y="5314890"/>
            <a:ext cx="1066800" cy="400110"/>
          </a:xfrm>
          <a:prstGeom prst="rect">
            <a:avLst/>
          </a:prstGeom>
        </p:spPr>
        <p:txBody>
          <a:bodyPr wrap="square">
            <a:spAutoFit/>
          </a:bodyPr>
          <a:lstStyle/>
          <a:p>
            <a:r>
              <a:rPr lang="en-US" altLang="en-US" sz="2000" dirty="0" smtClean="0"/>
              <a:t>4 =</a:t>
            </a:r>
            <a:endParaRPr lang="en-US" sz="2000" dirty="0"/>
          </a:p>
        </p:txBody>
      </p:sp>
      <p:cxnSp>
        <p:nvCxnSpPr>
          <p:cNvPr id="28" name="Straight Arrow Connector 27"/>
          <p:cNvCxnSpPr/>
          <p:nvPr/>
        </p:nvCxnSpPr>
        <p:spPr>
          <a:xfrm>
            <a:off x="7467600" y="5895945"/>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066800" y="5695890"/>
            <a:ext cx="3352800" cy="9335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92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sz="2600" dirty="0" smtClean="0"/>
              <a:t>Source code </a:t>
            </a:r>
            <a:r>
              <a:rPr lang="en-US" sz="2600" dirty="0" err="1" smtClean="0"/>
              <a:t>QuickSort</a:t>
            </a:r>
            <a:r>
              <a:rPr lang="en-US" sz="2600" dirty="0" smtClean="0"/>
              <a:t>: </a:t>
            </a:r>
            <a:br>
              <a:rPr lang="en-US" sz="2600" dirty="0" smtClean="0"/>
            </a:br>
            <a:r>
              <a:rPr lang="en-US" sz="2400" dirty="0"/>
              <a:t>The pivot is the first element of the array</a:t>
            </a:r>
            <a:endParaRPr lang="en-US" sz="2600" dirty="0"/>
          </a:p>
        </p:txBody>
      </p:sp>
      <p:sp>
        <p:nvSpPr>
          <p:cNvPr id="3" name="Slide Number Placeholder 2"/>
          <p:cNvSpPr>
            <a:spLocks noGrp="1"/>
          </p:cNvSpPr>
          <p:nvPr>
            <p:ph type="sldNum" sz="quarter" idx="12"/>
          </p:nvPr>
        </p:nvSpPr>
        <p:spPr/>
        <p:txBody>
          <a:bodyPr/>
          <a:lstStyle/>
          <a:p>
            <a:fld id="{6D7D1090-0092-4318-B1AE-483C82813BE4}" type="slidenum">
              <a:rPr lang="en-US" altLang="en-US" smtClean="0"/>
              <a:pPr/>
              <a:t>128</a:t>
            </a:fld>
            <a:endParaRPr lang="en-US" altLang="en-US"/>
          </a:p>
        </p:txBody>
      </p:sp>
      <p:pic>
        <p:nvPicPr>
          <p:cNvPr id="9" name="Picture 8"/>
          <p:cNvPicPr>
            <a:picLocks noChangeAspect="1"/>
          </p:cNvPicPr>
          <p:nvPr/>
        </p:nvPicPr>
        <p:blipFill>
          <a:blip r:embed="rId4"/>
          <a:stretch>
            <a:fillRect/>
          </a:stretch>
        </p:blipFill>
        <p:spPr>
          <a:xfrm>
            <a:off x="76200" y="5193511"/>
            <a:ext cx="2943225" cy="1283489"/>
          </a:xfrm>
          <a:prstGeom prst="rect">
            <a:avLst/>
          </a:prstGeom>
        </p:spPr>
      </p:pic>
      <p:pic>
        <p:nvPicPr>
          <p:cNvPr id="10" name="Picture 9"/>
          <p:cNvPicPr>
            <a:picLocks noChangeAspect="1"/>
          </p:cNvPicPr>
          <p:nvPr/>
        </p:nvPicPr>
        <p:blipFill>
          <a:blip r:embed="rId5"/>
          <a:stretch>
            <a:fillRect/>
          </a:stretch>
        </p:blipFill>
        <p:spPr>
          <a:xfrm>
            <a:off x="4419600" y="4724400"/>
            <a:ext cx="4260608" cy="2114550"/>
          </a:xfrm>
          <a:prstGeom prst="rect">
            <a:avLst/>
          </a:prstGeom>
        </p:spPr>
      </p:pic>
      <p:pic>
        <p:nvPicPr>
          <p:cNvPr id="5" name="Picture 4"/>
          <p:cNvPicPr>
            <a:picLocks noChangeAspect="1"/>
          </p:cNvPicPr>
          <p:nvPr/>
        </p:nvPicPr>
        <p:blipFill>
          <a:blip r:embed="rId6"/>
          <a:stretch>
            <a:fillRect/>
          </a:stretch>
        </p:blipFill>
        <p:spPr>
          <a:xfrm>
            <a:off x="76200" y="938834"/>
            <a:ext cx="4845939" cy="3762375"/>
          </a:xfrm>
          <a:prstGeom prst="rect">
            <a:avLst/>
          </a:prstGeom>
        </p:spPr>
      </p:pic>
      <p:graphicFrame>
        <p:nvGraphicFramePr>
          <p:cNvPr id="6" name="Object 5"/>
          <p:cNvGraphicFramePr>
            <a:graphicFrameLocks noChangeAspect="1"/>
          </p:cNvGraphicFramePr>
          <p:nvPr>
            <p:extLst/>
          </p:nvPr>
        </p:nvGraphicFramePr>
        <p:xfrm>
          <a:off x="5334000" y="938834"/>
          <a:ext cx="3679825" cy="1653448"/>
        </p:xfrm>
        <a:graphic>
          <a:graphicData uri="http://schemas.openxmlformats.org/presentationml/2006/ole">
            <mc:AlternateContent xmlns:mc="http://schemas.openxmlformats.org/markup-compatibility/2006">
              <mc:Choice xmlns:v="urn:schemas-microsoft-com:vml" Requires="v">
                <p:oleObj spid="_x0000_s1055" name="Bitmap Image" r:id="rId7" imgW="6140520" imgH="2759040" progId="Paint.Picture">
                  <p:embed/>
                </p:oleObj>
              </mc:Choice>
              <mc:Fallback>
                <p:oleObj name="Bitmap Image" r:id="rId7" imgW="6140520" imgH="2759040" progId="Paint.Picture">
                  <p:embed/>
                  <p:pic>
                    <p:nvPicPr>
                      <p:cNvPr id="6" name="Object 5"/>
                      <p:cNvPicPr/>
                      <p:nvPr/>
                    </p:nvPicPr>
                    <p:blipFill>
                      <a:blip r:embed="rId8"/>
                      <a:stretch>
                        <a:fillRect/>
                      </a:stretch>
                    </p:blipFill>
                    <p:spPr>
                      <a:xfrm>
                        <a:off x="5334000" y="938834"/>
                        <a:ext cx="3679825" cy="1653448"/>
                      </a:xfrm>
                      <a:prstGeom prst="rect">
                        <a:avLst/>
                      </a:prstGeom>
                    </p:spPr>
                  </p:pic>
                </p:oleObj>
              </mc:Fallback>
            </mc:AlternateContent>
          </a:graphicData>
        </a:graphic>
      </p:graphicFrame>
    </p:spTree>
    <p:extLst>
      <p:ext uri="{BB962C8B-B14F-4D97-AF65-F5344CB8AC3E}">
        <p14:creationId xmlns:p14="http://schemas.microsoft.com/office/powerpoint/2010/main" val="353390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Content Placeholder 2"/>
          <p:cNvSpPr>
            <a:spLocks noGrp="1"/>
          </p:cNvSpPr>
          <p:nvPr>
            <p:ph idx="1"/>
          </p:nvPr>
        </p:nvSpPr>
        <p:spPr>
          <a:xfrm>
            <a:off x="0" y="838200"/>
            <a:ext cx="6477000" cy="5410200"/>
          </a:xfrm>
        </p:spPr>
        <p:txBody>
          <a:bodyPr/>
          <a:lstStyle/>
          <a:p>
            <a:r>
              <a:rPr lang="en-US" sz="2000" dirty="0" smtClean="0">
                <a:latin typeface="Times" panose="02020603050405020304" pitchFamily="18" charset="0"/>
                <a:cs typeface="Times" panose="02020603050405020304" pitchFamily="18" charset="0"/>
              </a:rPr>
              <a:t>Developed </a:t>
            </a:r>
            <a:r>
              <a:rPr lang="en-US" sz="2000" dirty="0">
                <a:latin typeface="Times" panose="02020603050405020304" pitchFamily="18" charset="0"/>
                <a:cs typeface="Times" panose="02020603050405020304" pitchFamily="18" charset="0"/>
              </a:rPr>
              <a:t>by British computer scientist </a:t>
            </a:r>
            <a:r>
              <a:rPr lang="en-US" sz="2000" dirty="0">
                <a:latin typeface="Times" panose="02020603050405020304" pitchFamily="18" charset="0"/>
                <a:cs typeface="Times" panose="02020603050405020304" pitchFamily="18" charset="0"/>
                <a:hlinkClick r:id="rId2" tooltip="Tony Hoare"/>
              </a:rPr>
              <a:t>Tony Hoare</a:t>
            </a:r>
            <a:r>
              <a:rPr lang="en-US" sz="2000" dirty="0">
                <a:latin typeface="Times" panose="02020603050405020304" pitchFamily="18" charset="0"/>
                <a:cs typeface="Times" panose="02020603050405020304" pitchFamily="18" charset="0"/>
              </a:rPr>
              <a:t> in </a:t>
            </a:r>
            <a:r>
              <a:rPr lang="en-US" sz="2000" dirty="0" smtClean="0">
                <a:latin typeface="Times" panose="02020603050405020304" pitchFamily="18" charset="0"/>
                <a:cs typeface="Times" panose="02020603050405020304" pitchFamily="18" charset="0"/>
              </a:rPr>
              <a:t>1959</a:t>
            </a:r>
            <a:r>
              <a:rPr lang="en-US" sz="2000" dirty="0">
                <a:latin typeface="Times" panose="02020603050405020304" pitchFamily="18" charset="0"/>
                <a:cs typeface="Times" panose="02020603050405020304" pitchFamily="18" charset="0"/>
              </a:rPr>
              <a:t> and published in 1961,</a:t>
            </a:r>
            <a:endParaRPr lang="en-US" sz="2000" dirty="0" smtClean="0">
              <a:latin typeface="Times" panose="02020603050405020304" pitchFamily="18" charset="0"/>
              <a:cs typeface="Times" panose="02020603050405020304" pitchFamily="18" charset="0"/>
            </a:endParaRPr>
          </a:p>
          <a:p>
            <a:r>
              <a:rPr lang="en-US" sz="2000" dirty="0" smtClean="0">
                <a:latin typeface="Times New Roman" panose="02020603050405020304" pitchFamily="18" charset="0"/>
                <a:cs typeface="Times New Roman" panose="02020603050405020304" pitchFamily="18" charset="0"/>
              </a:rPr>
              <a:t>Quick sort has the average running time </a:t>
            </a:r>
            <a:r>
              <a:rPr lang="en-US" sz="2000" i="1" dirty="0" smtClean="0">
                <a:latin typeface="Times New Roman" panose="02020603050405020304" pitchFamily="18" charset="0"/>
                <a:cs typeface="Times New Roman" panose="02020603050405020304" pitchFamily="18" charset="0"/>
              </a:rPr>
              <a:t>O</a:t>
            </a:r>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n</a:t>
            </a:r>
            <a:r>
              <a:rPr lang="en-US" sz="2000" dirty="0" smtClean="0">
                <a:latin typeface="Times New Roman" panose="02020603050405020304" pitchFamily="18" charset="0"/>
                <a:cs typeface="Times New Roman" panose="02020603050405020304" pitchFamily="18" charset="0"/>
              </a:rPr>
              <a:t> log </a:t>
            </a:r>
            <a:r>
              <a:rPr lang="en-US" sz="2000" i="1" dirty="0" smtClean="0">
                <a:latin typeface="Times New Roman" panose="02020603050405020304" pitchFamily="18" charset="0"/>
                <a:cs typeface="Times New Roman" panose="02020603050405020304" pitchFamily="18" charset="0"/>
              </a:rPr>
              <a:t>n</a:t>
            </a:r>
            <a:r>
              <a:rPr lang="en-US" sz="2000" dirty="0" smtClean="0">
                <a:latin typeface="Times New Roman" panose="02020603050405020304" pitchFamily="18" charset="0"/>
                <a:cs typeface="Times New Roman" panose="02020603050405020304" pitchFamily="18" charset="0"/>
              </a:rPr>
              <a:t>), however the worst running time is </a:t>
            </a:r>
            <a:r>
              <a:rPr lang="en-US" sz="2000" i="1" dirty="0" smtClean="0">
                <a:latin typeface="Times New Roman" panose="02020603050405020304" pitchFamily="18" charset="0"/>
                <a:cs typeface="Times New Roman" panose="02020603050405020304" pitchFamily="18" charset="0"/>
              </a:rPr>
              <a:t>O</a:t>
            </a:r>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n</a:t>
            </a:r>
            <a:r>
              <a:rPr lang="en-US" sz="2000" baseline="30000" dirty="0" smtClean="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Quick sort is in place, but not stable.</a:t>
            </a:r>
          </a:p>
          <a:p>
            <a:r>
              <a:rPr lang="en-US" sz="2000" dirty="0" smtClean="0">
                <a:latin typeface="Times New Roman" panose="02020603050405020304" pitchFamily="18" charset="0"/>
                <a:cs typeface="Times New Roman" panose="02020603050405020304" pitchFamily="18" charset="0"/>
              </a:rPr>
              <a:t>Quick sort is easy in theory but difficult to implement. </a:t>
            </a:r>
          </a:p>
          <a:p>
            <a:pPr>
              <a:buFontTx/>
              <a:buNone/>
            </a:pPr>
            <a:endParaRPr lang="en-US" sz="1600" dirty="0" smtClean="0">
              <a:latin typeface="Times New Roman" panose="02020603050405020304" pitchFamily="18" charset="0"/>
              <a:cs typeface="Times New Roman" panose="02020603050405020304" pitchFamily="18" charset="0"/>
            </a:endParaRPr>
          </a:p>
        </p:txBody>
      </p:sp>
      <p:sp>
        <p:nvSpPr>
          <p:cNvPr id="86020" name="Slide Number Placeholder 3"/>
          <p:cNvSpPr>
            <a:spLocks noGrp="1"/>
          </p:cNvSpPr>
          <p:nvPr>
            <p:ph type="sldNum" sz="quarter" idx="11"/>
          </p:nvPr>
        </p:nvSpPr>
        <p:spPr>
          <a:noFill/>
        </p:spPr>
        <p:txBody>
          <a:bodyPr/>
          <a:lstStyle/>
          <a:p>
            <a:fld id="{F3BA8AE1-2EFD-429C-A5A5-051DA3AC8F4E}" type="slidenum">
              <a:rPr lang="en-US" smtClean="0"/>
              <a:pPr/>
              <a:t>129</a:t>
            </a:fld>
            <a:endParaRPr lang="en-US" smtClean="0"/>
          </a:p>
        </p:txBody>
      </p:sp>
      <p:pic>
        <p:nvPicPr>
          <p:cNvPr id="86022" name="Picture 2" descr="Quicksort in action on a list of random numbers. The horizontal lines are pivot values.">
            <a:hlinkClick r:id="rId3" tooltip="Quicksort in action on a list of random numbers. The horizontal lines are pivot values."/>
          </p:cNvPr>
          <p:cNvPicPr>
            <a:picLocks noChangeAspect="1" noChangeArrowheads="1" noCrop="1"/>
          </p:cNvPicPr>
          <p:nvPr/>
        </p:nvPicPr>
        <p:blipFill>
          <a:blip r:embed="rId4"/>
          <a:srcRect/>
          <a:stretch>
            <a:fillRect/>
          </a:stretch>
        </p:blipFill>
        <p:spPr bwMode="auto">
          <a:xfrm>
            <a:off x="6465888" y="4191000"/>
            <a:ext cx="2373312" cy="1814513"/>
          </a:xfrm>
          <a:prstGeom prst="rect">
            <a:avLst/>
          </a:prstGeom>
          <a:noFill/>
          <a:ln w="9525">
            <a:noFill/>
            <a:miter lim="800000"/>
            <a:headEnd/>
            <a:tailEnd/>
          </a:ln>
        </p:spPr>
      </p:pic>
      <p:pic>
        <p:nvPicPr>
          <p:cNvPr id="86024" name="Picture 2" descr="http://upload.wikimedia.org/wikipedia/commons/thumb/e/e3/Tony_Hoare_%28FLoC_2006%29.jpg/150px-Tony_Hoare_%28FLoC_2006%29.jpg">
            <a:hlinkClick r:id="rId5" tooltip="Tony Hoare (FLoC 2006).jpg"/>
          </p:cNvPr>
          <p:cNvPicPr>
            <a:picLocks noChangeAspect="1" noChangeArrowheads="1"/>
          </p:cNvPicPr>
          <p:nvPr/>
        </p:nvPicPr>
        <p:blipFill>
          <a:blip r:embed="rId6"/>
          <a:srcRect/>
          <a:stretch>
            <a:fillRect/>
          </a:stretch>
        </p:blipFill>
        <p:spPr bwMode="auto">
          <a:xfrm>
            <a:off x="6953250" y="1085850"/>
            <a:ext cx="1428750" cy="2114550"/>
          </a:xfrm>
          <a:prstGeom prst="rect">
            <a:avLst/>
          </a:prstGeom>
          <a:noFill/>
          <a:ln w="9525">
            <a:noFill/>
            <a:miter lim="800000"/>
            <a:headEnd/>
            <a:tailEnd/>
          </a:ln>
        </p:spPr>
      </p:pic>
      <p:sp>
        <p:nvSpPr>
          <p:cNvPr id="9" name="TextBox 8"/>
          <p:cNvSpPr txBox="1"/>
          <p:nvPr/>
        </p:nvSpPr>
        <p:spPr>
          <a:xfrm>
            <a:off x="6629400" y="3200400"/>
            <a:ext cx="2209800" cy="954088"/>
          </a:xfrm>
          <a:prstGeom prst="rect">
            <a:avLst/>
          </a:prstGeom>
          <a:solidFill>
            <a:schemeClr val="accent5"/>
          </a:solidFill>
          <a:ln>
            <a:solidFill>
              <a:schemeClr val="accent5"/>
            </a:solidFill>
          </a:ln>
        </p:spPr>
        <p:txBody>
          <a:bodyPr>
            <a:spAutoFit/>
          </a:bodyPr>
          <a:lstStyle/>
          <a:p>
            <a:pPr algn="ctr">
              <a:defRPr/>
            </a:pPr>
            <a:r>
              <a:rPr lang="en-US" sz="1400" b="1">
                <a:solidFill>
                  <a:srgbClr val="C00000"/>
                </a:solidFill>
              </a:rPr>
              <a:t>C.A.R. Hoare</a:t>
            </a:r>
          </a:p>
          <a:p>
            <a:pPr algn="ctr">
              <a:defRPr/>
            </a:pPr>
            <a:r>
              <a:rPr lang="en-US" sz="1400"/>
              <a:t> </a:t>
            </a:r>
            <a:r>
              <a:rPr lang="en-US" sz="1400">
                <a:latin typeface="Times New Roman" pitchFamily="18" charset="0"/>
                <a:cs typeface="Times New Roman" pitchFamily="18" charset="0"/>
              </a:rPr>
              <a:t>January 11, 1934</a:t>
            </a:r>
          </a:p>
          <a:p>
            <a:pPr algn="ctr">
              <a:defRPr/>
            </a:pPr>
            <a:r>
              <a:rPr lang="en-US" sz="1400">
                <a:latin typeface="Times New Roman" pitchFamily="18" charset="0"/>
                <a:cs typeface="Times New Roman" pitchFamily="18" charset="0"/>
              </a:rPr>
              <a:t>ACM Turing Award, 1980</a:t>
            </a:r>
          </a:p>
          <a:p>
            <a:pPr algn="ctr">
              <a:defRPr/>
            </a:pPr>
            <a:r>
              <a:rPr lang="en-US" sz="1400">
                <a:latin typeface="Times New Roman" pitchFamily="18" charset="0"/>
                <a:cs typeface="Times New Roman" pitchFamily="18" charset="0"/>
              </a:rPr>
              <a:t>Photo: 2006 </a:t>
            </a:r>
          </a:p>
        </p:txBody>
      </p:sp>
      <p:sp>
        <p:nvSpPr>
          <p:cNvPr id="2" name="Title 1"/>
          <p:cNvSpPr>
            <a:spLocks noGrp="1"/>
          </p:cNvSpPr>
          <p:nvPr>
            <p:ph type="title"/>
          </p:nvPr>
        </p:nvSpPr>
        <p:spPr>
          <a:xfrm>
            <a:off x="0" y="0"/>
            <a:ext cx="9144000" cy="838200"/>
          </a:xfrm>
        </p:spPr>
        <p:txBody>
          <a:bodyPr/>
          <a:lstStyle/>
          <a:p>
            <a:r>
              <a:rPr lang="en-US" dirty="0" smtClean="0"/>
              <a:t>4.5. Quick sort</a:t>
            </a:r>
            <a:endParaRPr lang="en-US" dirty="0"/>
          </a:p>
        </p:txBody>
      </p:sp>
    </p:spTree>
    <p:extLst>
      <p:ext uri="{BB962C8B-B14F-4D97-AF65-F5344CB8AC3E}">
        <p14:creationId xmlns:p14="http://schemas.microsoft.com/office/powerpoint/2010/main" val="40381178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0"/>
            <a:ext cx="9144000" cy="838200"/>
          </a:xfrm>
        </p:spPr>
        <p:txBody>
          <a:bodyPr/>
          <a:lstStyle/>
          <a:p>
            <a:r>
              <a:rPr lang="en-US" altLang="en-US" dirty="0" smtClean="0"/>
              <a:t>Implementation: Insertion </a:t>
            </a:r>
            <a:r>
              <a:rPr lang="en-US" altLang="en-US" dirty="0"/>
              <a:t>Sort Algorithm</a:t>
            </a:r>
          </a:p>
        </p:txBody>
      </p:sp>
      <p:sp>
        <p:nvSpPr>
          <p:cNvPr id="57347" name="Rectangle 3"/>
          <p:cNvSpPr>
            <a:spLocks noGrp="1" noChangeArrowheads="1"/>
          </p:cNvSpPr>
          <p:nvPr>
            <p:ph type="body" idx="1"/>
          </p:nvPr>
        </p:nvSpPr>
        <p:spPr>
          <a:xfrm>
            <a:off x="0" y="838200"/>
            <a:ext cx="9144000" cy="6019800"/>
          </a:xfrm>
        </p:spPr>
        <p:txBody>
          <a:bodyPr/>
          <a:lstStyle/>
          <a:p>
            <a:pPr marL="0" indent="0" defTabSz="517525">
              <a:lnSpc>
                <a:spcPct val="80000"/>
              </a:lnSpc>
              <a:buFont typeface="Wingdings" panose="05000000000000000000" pitchFamily="2" charset="2"/>
              <a:buNone/>
            </a:pPr>
            <a:r>
              <a:rPr lang="en-US" altLang="en-US" sz="1600" b="1" dirty="0" smtClean="0">
                <a:solidFill>
                  <a:srgbClr val="A50021"/>
                </a:solidFill>
                <a:latin typeface="Courier New" panose="02070309020205020404" pitchFamily="49" charset="0"/>
              </a:rPr>
              <a:t>void</a:t>
            </a:r>
            <a:r>
              <a:rPr lang="en-US" altLang="en-US" sz="1600" b="1" dirty="0" smtClean="0">
                <a:latin typeface="Courier New" panose="02070309020205020404" pitchFamily="49" charset="0"/>
              </a:rPr>
              <a:t> </a:t>
            </a:r>
            <a:r>
              <a:rPr lang="en-US" altLang="en-US" sz="1600" b="1" dirty="0" err="1" smtClean="0">
                <a:latin typeface="Courier New" panose="02070309020205020404" pitchFamily="49" charset="0"/>
              </a:rPr>
              <a:t>insertionSort</a:t>
            </a:r>
            <a:r>
              <a:rPr lang="en-US" altLang="en-US" sz="1600" b="1" dirty="0" smtClean="0">
                <a:latin typeface="Courier New" panose="02070309020205020404" pitchFamily="49" charset="0"/>
              </a:rPr>
              <a:t>(</a:t>
            </a:r>
            <a:r>
              <a:rPr lang="en-US" altLang="en-US" sz="1600" b="1" dirty="0" err="1" smtClean="0">
                <a:latin typeface="Courier New" panose="02070309020205020404" pitchFamily="49" charset="0"/>
              </a:rPr>
              <a:t>int</a:t>
            </a:r>
            <a:r>
              <a:rPr lang="en-US" altLang="en-US" sz="1600" b="1" dirty="0" smtClean="0">
                <a:latin typeface="Courier New" panose="02070309020205020404" pitchFamily="49" charset="0"/>
              </a:rPr>
              <a:t> a[], </a:t>
            </a:r>
            <a:r>
              <a:rPr lang="en-US" altLang="en-US" sz="1600" b="1" dirty="0" err="1" smtClean="0">
                <a:latin typeface="Courier New" panose="02070309020205020404" pitchFamily="49" charset="0"/>
              </a:rPr>
              <a:t>int</a:t>
            </a:r>
            <a:r>
              <a:rPr lang="en-US" altLang="en-US" sz="1600" b="1" dirty="0" smtClean="0">
                <a:latin typeface="Courier New" panose="02070309020205020404" pitchFamily="49" charset="0"/>
              </a:rPr>
              <a:t> size);</a:t>
            </a:r>
            <a:endParaRPr lang="en-US" altLang="en-US" sz="1600" b="1" dirty="0">
              <a:latin typeface="Courier New" panose="02070309020205020404" pitchFamily="49" charset="0"/>
            </a:endParaRPr>
          </a:p>
        </p:txBody>
      </p:sp>
      <p:sp>
        <p:nvSpPr>
          <p:cNvPr id="3" name="Rectangle 2"/>
          <p:cNvSpPr/>
          <p:nvPr/>
        </p:nvSpPr>
        <p:spPr>
          <a:xfrm>
            <a:off x="0" y="4495800"/>
            <a:ext cx="9115214" cy="2320635"/>
          </a:xfrm>
          <a:prstGeom prst="rect">
            <a:avLst/>
          </a:prstGeom>
        </p:spPr>
        <p:txBody>
          <a:bodyPr wrap="square">
            <a:spAutoFit/>
          </a:bodyPr>
          <a:lstStyle/>
          <a:p>
            <a:pPr marL="0" indent="0" defTabSz="517525">
              <a:lnSpc>
                <a:spcPct val="80000"/>
              </a:lnSpc>
              <a:buFont typeface="Wingdings" panose="05000000000000000000" pitchFamily="2" charset="2"/>
              <a:buNone/>
            </a:pPr>
            <a:r>
              <a:rPr lang="en-US" altLang="en-US" sz="1500" b="1" dirty="0">
                <a:solidFill>
                  <a:srgbClr val="A50021"/>
                </a:solidFill>
                <a:latin typeface="Courier New" panose="02070309020205020404" pitchFamily="49" charset="0"/>
              </a:rPr>
              <a:t>for </a:t>
            </a:r>
            <a:r>
              <a:rPr lang="en-US" altLang="en-US" sz="1500" b="1" dirty="0">
                <a:latin typeface="Courier New" panose="02070309020205020404" pitchFamily="49" charset="0"/>
              </a:rPr>
              <a:t>(</a:t>
            </a:r>
            <a:r>
              <a:rPr lang="en-US" altLang="en-US" sz="1500" b="1" dirty="0" err="1">
                <a:solidFill>
                  <a:srgbClr val="A50021"/>
                </a:solidFill>
                <a:latin typeface="Courier New" panose="02070309020205020404" pitchFamily="49" charset="0"/>
              </a:rPr>
              <a:t>int</a:t>
            </a:r>
            <a:r>
              <a:rPr lang="en-US" altLang="en-US" sz="1500" b="1" dirty="0">
                <a:latin typeface="Courier New" panose="02070309020205020404" pitchFamily="49" charset="0"/>
              </a:rPr>
              <a:t> </a:t>
            </a:r>
            <a:r>
              <a:rPr lang="en-US" altLang="en-US" sz="1500" b="1" dirty="0" smtClean="0">
                <a:latin typeface="Courier New" panose="02070309020205020404" pitchFamily="49" charset="0"/>
              </a:rPr>
              <a:t>k </a:t>
            </a:r>
            <a:r>
              <a:rPr lang="en-US" altLang="en-US" sz="1500" b="1" dirty="0">
                <a:latin typeface="Courier New" panose="02070309020205020404" pitchFamily="49" charset="0"/>
              </a:rPr>
              <a:t>= 1; </a:t>
            </a:r>
            <a:r>
              <a:rPr lang="en-US" altLang="en-US" sz="1500" b="1" dirty="0" smtClean="0">
                <a:latin typeface="Courier New" panose="02070309020205020404" pitchFamily="49" charset="0"/>
              </a:rPr>
              <a:t>k </a:t>
            </a:r>
            <a:r>
              <a:rPr lang="en-US" altLang="en-US" sz="1500" b="1" dirty="0">
                <a:latin typeface="Courier New" panose="02070309020205020404" pitchFamily="49" charset="0"/>
              </a:rPr>
              <a:t>&lt; </a:t>
            </a:r>
            <a:r>
              <a:rPr lang="en-US" altLang="en-US" sz="1500" b="1" dirty="0" smtClean="0">
                <a:latin typeface="Courier New" panose="02070309020205020404" pitchFamily="49" charset="0"/>
              </a:rPr>
              <a:t>size; k++) </a:t>
            </a:r>
            <a:r>
              <a:rPr lang="en-US" altLang="en-US" sz="1500" b="1" dirty="0">
                <a:latin typeface="Courier New" panose="02070309020205020404" pitchFamily="49" charset="0"/>
              </a:rPr>
              <a:t>{</a:t>
            </a: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a:t>
            </a:r>
            <a:r>
              <a:rPr lang="en-US" altLang="en-US" sz="1500" b="1" dirty="0" err="1" smtClean="0">
                <a:latin typeface="Courier New" panose="02070309020205020404" pitchFamily="49" charset="0"/>
              </a:rPr>
              <a:t>int</a:t>
            </a:r>
            <a:r>
              <a:rPr lang="en-US" altLang="en-US" sz="1500" b="1" dirty="0" smtClean="0">
                <a:latin typeface="Courier New" panose="02070309020205020404" pitchFamily="49" charset="0"/>
              </a:rPr>
              <a:t> </a:t>
            </a:r>
            <a:r>
              <a:rPr lang="en-US" altLang="en-US" sz="1500" b="1" dirty="0">
                <a:latin typeface="Courier New" panose="02070309020205020404" pitchFamily="49" charset="0"/>
              </a:rPr>
              <a:t>temp = </a:t>
            </a:r>
            <a:r>
              <a:rPr lang="en-US" altLang="en-US" sz="1500" b="1" dirty="0" smtClean="0">
                <a:latin typeface="Courier New" panose="02070309020205020404" pitchFamily="49" charset="0"/>
              </a:rPr>
              <a:t>a[k];</a:t>
            </a:r>
            <a:endParaRPr lang="en-US" altLang="en-US" sz="1500" b="1" dirty="0">
              <a:latin typeface="Courier New" panose="02070309020205020404" pitchFamily="49" charset="0"/>
            </a:endParaRP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a:t>
            </a:r>
            <a:r>
              <a:rPr lang="en-US" altLang="en-US" sz="1500" b="1" dirty="0" err="1">
                <a:solidFill>
                  <a:srgbClr val="A50021"/>
                </a:solidFill>
                <a:latin typeface="Courier New" panose="02070309020205020404" pitchFamily="49" charset="0"/>
              </a:rPr>
              <a:t>int</a:t>
            </a:r>
            <a:r>
              <a:rPr lang="en-US" altLang="en-US" sz="1500" b="1" dirty="0">
                <a:latin typeface="Courier New" panose="02070309020205020404" pitchFamily="49" charset="0"/>
              </a:rPr>
              <a:t> </a:t>
            </a:r>
            <a:r>
              <a:rPr lang="en-US" altLang="en-US" sz="1500" b="1" dirty="0" err="1">
                <a:latin typeface="Courier New" panose="02070309020205020404" pitchFamily="49" charset="0"/>
              </a:rPr>
              <a:t>pos</a:t>
            </a:r>
            <a:r>
              <a:rPr lang="en-US" altLang="en-US" sz="1500" b="1" dirty="0">
                <a:latin typeface="Courier New" panose="02070309020205020404" pitchFamily="49" charset="0"/>
              </a:rPr>
              <a:t> = </a:t>
            </a:r>
            <a:r>
              <a:rPr lang="en-US" altLang="en-US" sz="1500" b="1" dirty="0" smtClean="0">
                <a:latin typeface="Courier New" panose="02070309020205020404" pitchFamily="49" charset="0"/>
              </a:rPr>
              <a:t>k;</a:t>
            </a:r>
            <a:endParaRPr lang="en-US" altLang="en-US" sz="1500" b="1" dirty="0">
              <a:latin typeface="Courier New" panose="02070309020205020404" pitchFamily="49" charset="0"/>
            </a:endParaRP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a:t>
            </a:r>
            <a:r>
              <a:rPr lang="en-US" altLang="en-US" sz="1500" b="1" dirty="0" smtClean="0">
                <a:solidFill>
                  <a:srgbClr val="008000"/>
                </a:solidFill>
                <a:latin typeface="Courier New" panose="02070309020205020404" pitchFamily="49" charset="0"/>
              </a:rPr>
              <a:t>/* Iteration k: repeatedly swap element kth with the one to its left</a:t>
            </a:r>
          </a:p>
          <a:p>
            <a:pPr marL="0" indent="0" defTabSz="517525">
              <a:lnSpc>
                <a:spcPct val="80000"/>
              </a:lnSpc>
              <a:buFont typeface="Wingdings" panose="05000000000000000000" pitchFamily="2" charset="2"/>
              <a:buNone/>
            </a:pPr>
            <a:r>
              <a:rPr lang="en-US" altLang="en-US" sz="1500" b="1" dirty="0">
                <a:solidFill>
                  <a:srgbClr val="008000"/>
                </a:solidFill>
                <a:latin typeface="Courier New" panose="02070309020205020404" pitchFamily="49" charset="0"/>
              </a:rPr>
              <a:t> </a:t>
            </a:r>
            <a:r>
              <a:rPr lang="en-US" altLang="en-US" sz="1500" b="1" dirty="0" smtClean="0">
                <a:solidFill>
                  <a:srgbClr val="008000"/>
                </a:solidFill>
                <a:latin typeface="Courier New" panose="02070309020205020404" pitchFamily="49" charset="0"/>
              </a:rPr>
              <a:t>                        if smaller*/ </a:t>
            </a:r>
            <a:r>
              <a:rPr lang="en-US" altLang="en-US" sz="1500" b="1" dirty="0">
                <a:latin typeface="Courier New" panose="02070309020205020404" pitchFamily="49" charset="0"/>
              </a:rPr>
              <a:t>	</a:t>
            </a:r>
            <a:endParaRPr lang="en-US" altLang="en-US" sz="1500" b="1" dirty="0" smtClean="0">
              <a:latin typeface="Courier New" panose="02070309020205020404" pitchFamily="49" charset="0"/>
            </a:endParaRPr>
          </a:p>
          <a:p>
            <a:pPr marL="0" indent="0" defTabSz="517525">
              <a:lnSpc>
                <a:spcPct val="80000"/>
              </a:lnSpc>
              <a:buFont typeface="Wingdings" panose="05000000000000000000" pitchFamily="2" charset="2"/>
              <a:buNone/>
            </a:pPr>
            <a:r>
              <a:rPr lang="en-US" altLang="en-US" sz="1500" b="1" dirty="0">
                <a:solidFill>
                  <a:srgbClr val="A50021"/>
                </a:solidFill>
                <a:latin typeface="Courier New" panose="02070309020205020404" pitchFamily="49" charset="0"/>
              </a:rPr>
              <a:t> </a:t>
            </a:r>
            <a:r>
              <a:rPr lang="en-US" altLang="en-US" sz="1500" b="1" dirty="0" smtClean="0">
                <a:solidFill>
                  <a:srgbClr val="A50021"/>
                </a:solidFill>
                <a:latin typeface="Courier New" panose="02070309020205020404" pitchFamily="49" charset="0"/>
              </a:rPr>
              <a:t>        while </a:t>
            </a:r>
            <a:r>
              <a:rPr lang="en-US" altLang="en-US" sz="1500" b="1" dirty="0">
                <a:latin typeface="Courier New" panose="02070309020205020404" pitchFamily="49" charset="0"/>
              </a:rPr>
              <a:t>(</a:t>
            </a:r>
            <a:r>
              <a:rPr lang="en-US" altLang="en-US" sz="1500" b="1" dirty="0" err="1">
                <a:latin typeface="Courier New" panose="02070309020205020404" pitchFamily="49" charset="0"/>
              </a:rPr>
              <a:t>pos</a:t>
            </a:r>
            <a:r>
              <a:rPr lang="en-US" altLang="en-US" sz="1500" b="1" dirty="0">
                <a:latin typeface="Courier New" panose="02070309020205020404" pitchFamily="49" charset="0"/>
              </a:rPr>
              <a:t> &gt; 0 &amp;&amp; </a:t>
            </a:r>
            <a:r>
              <a:rPr lang="en-US" altLang="en-US" sz="1500" b="1" dirty="0" smtClean="0">
                <a:latin typeface="Courier New" panose="02070309020205020404" pitchFamily="49" charset="0"/>
              </a:rPr>
              <a:t>a[pos-1] &gt; temp) </a:t>
            </a:r>
            <a:r>
              <a:rPr lang="en-US" altLang="en-US" sz="1500" b="1" dirty="0">
                <a:latin typeface="Courier New" panose="02070309020205020404" pitchFamily="49" charset="0"/>
              </a:rPr>
              <a:t>{</a:t>
            </a: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a:t>
            </a:r>
            <a:r>
              <a:rPr lang="en-US" altLang="en-US" sz="1500" b="1" dirty="0" smtClean="0">
                <a:latin typeface="Courier New" panose="02070309020205020404" pitchFamily="49" charset="0"/>
              </a:rPr>
              <a:t>a[</a:t>
            </a:r>
            <a:r>
              <a:rPr lang="en-US" altLang="en-US" sz="1500" b="1" dirty="0" err="1" smtClean="0">
                <a:latin typeface="Courier New" panose="02070309020205020404" pitchFamily="49" charset="0"/>
              </a:rPr>
              <a:t>pos</a:t>
            </a:r>
            <a:r>
              <a:rPr lang="en-US" altLang="en-US" sz="1500" b="1" dirty="0">
                <a:latin typeface="Courier New" panose="02070309020205020404" pitchFamily="49" charset="0"/>
              </a:rPr>
              <a:t>] = </a:t>
            </a:r>
            <a:r>
              <a:rPr lang="en-US" altLang="en-US" sz="1500" b="1" dirty="0" smtClean="0">
                <a:latin typeface="Courier New" panose="02070309020205020404" pitchFamily="49" charset="0"/>
              </a:rPr>
              <a:t>a[</a:t>
            </a:r>
            <a:r>
              <a:rPr lang="en-US" altLang="en-US" sz="1500" b="1" dirty="0" err="1" smtClean="0">
                <a:latin typeface="Courier New" panose="02070309020205020404" pitchFamily="49" charset="0"/>
              </a:rPr>
              <a:t>pos</a:t>
            </a:r>
            <a:r>
              <a:rPr lang="en-US" altLang="en-US" sz="1500" b="1" dirty="0" smtClean="0">
                <a:latin typeface="Courier New" panose="02070309020205020404" pitchFamily="49" charset="0"/>
              </a:rPr>
              <a:t>–1</a:t>
            </a:r>
            <a:r>
              <a:rPr lang="en-US" altLang="en-US" sz="1500" b="1" dirty="0">
                <a:latin typeface="Courier New" panose="02070309020205020404" pitchFamily="49" charset="0"/>
              </a:rPr>
              <a:t>];</a:t>
            </a: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a:t>
            </a:r>
            <a:r>
              <a:rPr lang="en-US" altLang="en-US" sz="1500" b="1" dirty="0" err="1">
                <a:latin typeface="Courier New" panose="02070309020205020404" pitchFamily="49" charset="0"/>
              </a:rPr>
              <a:t>pos</a:t>
            </a:r>
            <a:r>
              <a:rPr lang="en-US" altLang="en-US" sz="1500" b="1" dirty="0">
                <a:latin typeface="Courier New" panose="02070309020205020404" pitchFamily="49" charset="0"/>
              </a:rPr>
              <a:t>--;</a:t>
            </a: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 </a:t>
            </a:r>
            <a:r>
              <a:rPr lang="en-US" altLang="en-US" sz="1500" b="1" dirty="0">
                <a:solidFill>
                  <a:srgbClr val="008000"/>
                </a:solidFill>
                <a:latin typeface="Courier New" panose="02070309020205020404" pitchFamily="49" charset="0"/>
              </a:rPr>
              <a:t>// end while</a:t>
            </a:r>
          </a:p>
          <a:p>
            <a:pPr marL="0" indent="0" defTabSz="517525">
              <a:lnSpc>
                <a:spcPct val="80000"/>
              </a:lnSpc>
              <a:buFont typeface="Wingdings" panose="05000000000000000000" pitchFamily="2" charset="2"/>
              <a:buNone/>
            </a:pPr>
            <a:r>
              <a:rPr lang="en-US" altLang="en-US" sz="1500" b="1" dirty="0">
                <a:solidFill>
                  <a:srgbClr val="008000"/>
                </a:solidFill>
                <a:latin typeface="Courier New" panose="02070309020205020404" pitchFamily="49" charset="0"/>
              </a:rPr>
              <a:t>		</a:t>
            </a:r>
            <a:endParaRPr lang="en-US" altLang="en-US" sz="1500" b="1" dirty="0" smtClean="0">
              <a:solidFill>
                <a:srgbClr val="008000"/>
              </a:solidFill>
              <a:latin typeface="Courier New" panose="02070309020205020404" pitchFamily="49" charset="0"/>
            </a:endParaRPr>
          </a:p>
          <a:p>
            <a:pPr marL="0" indent="0" defTabSz="517525">
              <a:lnSpc>
                <a:spcPct val="80000"/>
              </a:lnSpc>
              <a:buFont typeface="Wingdings" panose="05000000000000000000" pitchFamily="2" charset="2"/>
              <a:buNone/>
            </a:pPr>
            <a:endParaRPr lang="en-US" altLang="en-US" sz="1500" b="1" dirty="0">
              <a:latin typeface="Courier New" panose="02070309020205020404" pitchFamily="49" charset="0"/>
            </a:endParaRPr>
          </a:p>
          <a:p>
            <a:pPr marL="0" indent="0" defTabSz="517525">
              <a:lnSpc>
                <a:spcPct val="80000"/>
              </a:lnSpc>
              <a:buFont typeface="Wingdings" panose="05000000000000000000" pitchFamily="2" charset="2"/>
              <a:buNone/>
            </a:pPr>
            <a:r>
              <a:rPr lang="en-US" altLang="en-US" sz="1500" b="1" dirty="0" smtClean="0">
                <a:latin typeface="Courier New" panose="02070309020205020404" pitchFamily="49" charset="0"/>
              </a:rPr>
              <a:t>}</a:t>
            </a:r>
            <a:endParaRPr lang="en-US" sz="1500" dirty="0"/>
          </a:p>
        </p:txBody>
      </p:sp>
      <p:graphicFrame>
        <p:nvGraphicFramePr>
          <p:cNvPr id="4" name="Table 3"/>
          <p:cNvGraphicFramePr>
            <a:graphicFrameLocks noGrp="1"/>
          </p:cNvGraphicFramePr>
          <p:nvPr>
            <p:extLst/>
          </p:nvPr>
        </p:nvGraphicFramePr>
        <p:xfrm>
          <a:off x="5791200" y="1102316"/>
          <a:ext cx="3324016" cy="518160"/>
        </p:xfrm>
        <a:graphic>
          <a:graphicData uri="http://schemas.openxmlformats.org/drawingml/2006/table">
            <a:tbl>
              <a:tblPr firstRow="1" bandRow="1">
                <a:tableStyleId>{5C22544A-7EE6-4342-B048-85BDC9FD1C3A}</a:tableStyleId>
              </a:tblPr>
              <a:tblGrid>
                <a:gridCol w="415502">
                  <a:extLst>
                    <a:ext uri="{9D8B030D-6E8A-4147-A177-3AD203B41FA5}">
                      <a16:colId xmlns:a16="http://schemas.microsoft.com/office/drawing/2014/main" val="1523899385"/>
                    </a:ext>
                  </a:extLst>
                </a:gridCol>
                <a:gridCol w="415502">
                  <a:extLst>
                    <a:ext uri="{9D8B030D-6E8A-4147-A177-3AD203B41FA5}">
                      <a16:colId xmlns:a16="http://schemas.microsoft.com/office/drawing/2014/main" val="2455312859"/>
                    </a:ext>
                  </a:extLst>
                </a:gridCol>
                <a:gridCol w="415502">
                  <a:extLst>
                    <a:ext uri="{9D8B030D-6E8A-4147-A177-3AD203B41FA5}">
                      <a16:colId xmlns:a16="http://schemas.microsoft.com/office/drawing/2014/main" val="433220725"/>
                    </a:ext>
                  </a:extLst>
                </a:gridCol>
                <a:gridCol w="415502">
                  <a:extLst>
                    <a:ext uri="{9D8B030D-6E8A-4147-A177-3AD203B41FA5}">
                      <a16:colId xmlns:a16="http://schemas.microsoft.com/office/drawing/2014/main" val="597064116"/>
                    </a:ext>
                  </a:extLst>
                </a:gridCol>
                <a:gridCol w="415502">
                  <a:extLst>
                    <a:ext uri="{9D8B030D-6E8A-4147-A177-3AD203B41FA5}">
                      <a16:colId xmlns:a16="http://schemas.microsoft.com/office/drawing/2014/main" val="902599394"/>
                    </a:ext>
                  </a:extLst>
                </a:gridCol>
                <a:gridCol w="415502">
                  <a:extLst>
                    <a:ext uri="{9D8B030D-6E8A-4147-A177-3AD203B41FA5}">
                      <a16:colId xmlns:a16="http://schemas.microsoft.com/office/drawing/2014/main" val="3201724705"/>
                    </a:ext>
                  </a:extLst>
                </a:gridCol>
                <a:gridCol w="415502">
                  <a:extLst>
                    <a:ext uri="{9D8B030D-6E8A-4147-A177-3AD203B41FA5}">
                      <a16:colId xmlns:a16="http://schemas.microsoft.com/office/drawing/2014/main" val="1697000096"/>
                    </a:ext>
                  </a:extLst>
                </a:gridCol>
                <a:gridCol w="415502">
                  <a:extLst>
                    <a:ext uri="{9D8B030D-6E8A-4147-A177-3AD203B41FA5}">
                      <a16:colId xmlns:a16="http://schemas.microsoft.com/office/drawing/2014/main" val="1558031131"/>
                    </a:ext>
                  </a:extLst>
                </a:gridCol>
              </a:tblGrid>
              <a:tr h="211621">
                <a:tc>
                  <a:txBody>
                    <a:bodyPr/>
                    <a:lstStyle/>
                    <a:p>
                      <a:r>
                        <a:rPr lang="en-US" sz="1100" dirty="0" smtClean="0"/>
                        <a:t>a[0]</a:t>
                      </a:r>
                      <a:endParaRPr lang="en-US" sz="1100" dirty="0"/>
                    </a:p>
                  </a:txBody>
                  <a:tcPr/>
                </a:tc>
                <a:tc>
                  <a:txBody>
                    <a:bodyPr/>
                    <a:lstStyle/>
                    <a:p>
                      <a:r>
                        <a:rPr lang="en-US" sz="1100" dirty="0" smtClean="0"/>
                        <a:t>a[1]</a:t>
                      </a:r>
                      <a:endParaRPr lang="en-US" sz="1100" dirty="0"/>
                    </a:p>
                  </a:txBody>
                  <a:tcPr/>
                </a:tc>
                <a:tc>
                  <a:txBody>
                    <a:bodyPr/>
                    <a:lstStyle/>
                    <a:p>
                      <a:r>
                        <a:rPr lang="en-US" sz="1100" dirty="0" smtClean="0"/>
                        <a:t>a[2]</a:t>
                      </a:r>
                      <a:endParaRPr lang="en-US" sz="1100" dirty="0"/>
                    </a:p>
                  </a:txBody>
                  <a:tcPr/>
                </a:tc>
                <a:tc>
                  <a:txBody>
                    <a:bodyPr/>
                    <a:lstStyle/>
                    <a:p>
                      <a:r>
                        <a:rPr lang="en-US" sz="1100" dirty="0" smtClean="0"/>
                        <a:t>a[3]</a:t>
                      </a:r>
                      <a:endParaRPr lang="en-US" sz="1100" dirty="0"/>
                    </a:p>
                  </a:txBody>
                  <a:tcPr/>
                </a:tc>
                <a:tc>
                  <a:txBody>
                    <a:bodyPr/>
                    <a:lstStyle/>
                    <a:p>
                      <a:r>
                        <a:rPr lang="en-US" sz="1100" dirty="0" smtClean="0"/>
                        <a:t>a[4]</a:t>
                      </a:r>
                      <a:endParaRPr lang="en-US" sz="1100" dirty="0"/>
                    </a:p>
                  </a:txBody>
                  <a:tcPr/>
                </a:tc>
                <a:tc>
                  <a:txBody>
                    <a:bodyPr/>
                    <a:lstStyle/>
                    <a:p>
                      <a:r>
                        <a:rPr lang="en-US" sz="1100" dirty="0" smtClean="0"/>
                        <a:t>a[5]</a:t>
                      </a:r>
                      <a:endParaRPr lang="en-US" sz="1100" dirty="0"/>
                    </a:p>
                  </a:txBody>
                  <a:tcPr/>
                </a:tc>
                <a:tc>
                  <a:txBody>
                    <a:bodyPr/>
                    <a:lstStyle/>
                    <a:p>
                      <a:r>
                        <a:rPr lang="en-US" sz="1100" dirty="0" smtClean="0"/>
                        <a:t>a[6]</a:t>
                      </a:r>
                      <a:endParaRPr lang="en-US" sz="1100" dirty="0"/>
                    </a:p>
                  </a:txBody>
                  <a:tcPr/>
                </a:tc>
                <a:tc>
                  <a:txBody>
                    <a:bodyPr/>
                    <a:lstStyle/>
                    <a:p>
                      <a:r>
                        <a:rPr lang="en-US" sz="1100" dirty="0" smtClean="0"/>
                        <a:t>a[7]</a:t>
                      </a:r>
                      <a:endParaRPr lang="en-US" sz="1100" dirty="0"/>
                    </a:p>
                  </a:txBody>
                  <a:tcPr/>
                </a:tc>
                <a:extLst>
                  <a:ext uri="{0D108BD9-81ED-4DB2-BD59-A6C34878D82A}">
                    <a16:rowId xmlns:a16="http://schemas.microsoft.com/office/drawing/2014/main" val="341825192"/>
                  </a:ext>
                </a:extLst>
              </a:tr>
              <a:tr h="245579">
                <a:tc>
                  <a:txBody>
                    <a:bodyPr/>
                    <a:lstStyle/>
                    <a:p>
                      <a:r>
                        <a:rPr lang="en-US" sz="1100" dirty="0" smtClean="0"/>
                        <a:t>13</a:t>
                      </a:r>
                      <a:endParaRPr lang="en-US" sz="1100" dirty="0"/>
                    </a:p>
                  </a:txBody>
                  <a:tcPr/>
                </a:tc>
                <a:tc>
                  <a:txBody>
                    <a:bodyPr/>
                    <a:lstStyle/>
                    <a:p>
                      <a:r>
                        <a:rPr lang="en-US" sz="1100" dirty="0" smtClean="0"/>
                        <a:t>17</a:t>
                      </a:r>
                      <a:endParaRPr lang="en-US" sz="1100" dirty="0"/>
                    </a:p>
                  </a:txBody>
                  <a:tcPr/>
                </a:tc>
                <a:tc>
                  <a:txBody>
                    <a:bodyPr/>
                    <a:lstStyle/>
                    <a:p>
                      <a:r>
                        <a:rPr lang="en-US" sz="1100" dirty="0" smtClean="0"/>
                        <a:t>20</a:t>
                      </a:r>
                      <a:endParaRPr lang="en-US" sz="1100" dirty="0"/>
                    </a:p>
                  </a:txBody>
                  <a:tcPr/>
                </a:tc>
                <a:tc>
                  <a:txBody>
                    <a:bodyPr/>
                    <a:lstStyle/>
                    <a:p>
                      <a:r>
                        <a:rPr lang="en-US" sz="1100" dirty="0" smtClean="0"/>
                        <a:t>28</a:t>
                      </a:r>
                      <a:endParaRPr lang="en-US" sz="1100" dirty="0"/>
                    </a:p>
                  </a:txBody>
                  <a:tcPr/>
                </a:tc>
                <a:tc>
                  <a:txBody>
                    <a:bodyPr/>
                    <a:lstStyle/>
                    <a:p>
                      <a:r>
                        <a:rPr lang="en-US" sz="1100" dirty="0" smtClean="0"/>
                        <a:t>42</a:t>
                      </a:r>
                      <a:endParaRPr lang="en-US" sz="1100" dirty="0"/>
                    </a:p>
                  </a:txBody>
                  <a:tcPr/>
                </a:tc>
                <a:tc>
                  <a:txBody>
                    <a:bodyPr/>
                    <a:lstStyle/>
                    <a:p>
                      <a:r>
                        <a:rPr lang="en-US" sz="1100" dirty="0" smtClean="0"/>
                        <a:t>14</a:t>
                      </a:r>
                      <a:endParaRPr lang="en-US" sz="1100" dirty="0"/>
                    </a:p>
                  </a:txBody>
                  <a:tcPr/>
                </a:tc>
                <a:tc>
                  <a:txBody>
                    <a:bodyPr/>
                    <a:lstStyle/>
                    <a:p>
                      <a:r>
                        <a:rPr lang="en-US" sz="1100" dirty="0" smtClean="0"/>
                        <a:t>23</a:t>
                      </a:r>
                      <a:endParaRPr lang="en-US" sz="1100" dirty="0"/>
                    </a:p>
                  </a:txBody>
                  <a:tcPr/>
                </a:tc>
                <a:tc>
                  <a:txBody>
                    <a:bodyPr/>
                    <a:lstStyle/>
                    <a:p>
                      <a:r>
                        <a:rPr lang="en-US" sz="1100" dirty="0" smtClean="0"/>
                        <a:t>15</a:t>
                      </a:r>
                      <a:endParaRPr lang="en-US" sz="1100" dirty="0"/>
                    </a:p>
                  </a:txBody>
                  <a:tcPr/>
                </a:tc>
                <a:extLst>
                  <a:ext uri="{0D108BD9-81ED-4DB2-BD59-A6C34878D82A}">
                    <a16:rowId xmlns:a16="http://schemas.microsoft.com/office/drawing/2014/main" val="599618240"/>
                  </a:ext>
                </a:extLst>
              </a:tr>
            </a:tbl>
          </a:graphicData>
        </a:graphic>
      </p:graphicFrame>
      <p:sp>
        <p:nvSpPr>
          <p:cNvPr id="5" name="Right Arrow 4"/>
          <p:cNvSpPr/>
          <p:nvPr/>
        </p:nvSpPr>
        <p:spPr>
          <a:xfrm rot="5400000">
            <a:off x="8030526" y="908320"/>
            <a:ext cx="188175"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448214" y="533400"/>
            <a:ext cx="2667000" cy="323165"/>
          </a:xfrm>
          <a:prstGeom prst="rect">
            <a:avLst/>
          </a:prstGeom>
          <a:noFill/>
        </p:spPr>
        <p:txBody>
          <a:bodyPr wrap="square" rtlCol="0">
            <a:spAutoFit/>
          </a:bodyPr>
          <a:lstStyle/>
          <a:p>
            <a:r>
              <a:rPr lang="en-US" sz="1500" i="1" dirty="0" smtClean="0">
                <a:solidFill>
                  <a:schemeClr val="bg1"/>
                </a:solidFill>
              </a:rPr>
              <a:t>k</a:t>
            </a:r>
            <a:r>
              <a:rPr lang="en-US" sz="1500" dirty="0" smtClean="0">
                <a:solidFill>
                  <a:schemeClr val="bg1"/>
                </a:solidFill>
              </a:rPr>
              <a:t>=5: find place for a[5]=14</a:t>
            </a:r>
            <a:endParaRPr lang="en-US" sz="1500" dirty="0">
              <a:solidFill>
                <a:schemeClr val="bg1"/>
              </a:solidFill>
            </a:endParaRPr>
          </a:p>
        </p:txBody>
      </p:sp>
      <p:graphicFrame>
        <p:nvGraphicFramePr>
          <p:cNvPr id="7" name="Table 6"/>
          <p:cNvGraphicFramePr>
            <a:graphicFrameLocks noGrp="1"/>
          </p:cNvGraphicFramePr>
          <p:nvPr>
            <p:extLst/>
          </p:nvPr>
        </p:nvGraphicFramePr>
        <p:xfrm>
          <a:off x="5791202" y="1794029"/>
          <a:ext cx="3324016" cy="259080"/>
        </p:xfrm>
        <a:graphic>
          <a:graphicData uri="http://schemas.openxmlformats.org/drawingml/2006/table">
            <a:tbl>
              <a:tblPr firstRow="1" bandRow="1">
                <a:tableStyleId>{5C22544A-7EE6-4342-B048-85BDC9FD1C3A}</a:tableStyleId>
              </a:tblPr>
              <a:tblGrid>
                <a:gridCol w="415502">
                  <a:extLst>
                    <a:ext uri="{9D8B030D-6E8A-4147-A177-3AD203B41FA5}">
                      <a16:colId xmlns:a16="http://schemas.microsoft.com/office/drawing/2014/main" val="2943347291"/>
                    </a:ext>
                  </a:extLst>
                </a:gridCol>
                <a:gridCol w="415502">
                  <a:extLst>
                    <a:ext uri="{9D8B030D-6E8A-4147-A177-3AD203B41FA5}">
                      <a16:colId xmlns:a16="http://schemas.microsoft.com/office/drawing/2014/main" val="2213419827"/>
                    </a:ext>
                  </a:extLst>
                </a:gridCol>
                <a:gridCol w="415502">
                  <a:extLst>
                    <a:ext uri="{9D8B030D-6E8A-4147-A177-3AD203B41FA5}">
                      <a16:colId xmlns:a16="http://schemas.microsoft.com/office/drawing/2014/main" val="735634728"/>
                    </a:ext>
                  </a:extLst>
                </a:gridCol>
                <a:gridCol w="415502">
                  <a:extLst>
                    <a:ext uri="{9D8B030D-6E8A-4147-A177-3AD203B41FA5}">
                      <a16:colId xmlns:a16="http://schemas.microsoft.com/office/drawing/2014/main" val="3433283950"/>
                    </a:ext>
                  </a:extLst>
                </a:gridCol>
                <a:gridCol w="415502">
                  <a:extLst>
                    <a:ext uri="{9D8B030D-6E8A-4147-A177-3AD203B41FA5}">
                      <a16:colId xmlns:a16="http://schemas.microsoft.com/office/drawing/2014/main" val="307809700"/>
                    </a:ext>
                  </a:extLst>
                </a:gridCol>
                <a:gridCol w="415502">
                  <a:extLst>
                    <a:ext uri="{9D8B030D-6E8A-4147-A177-3AD203B41FA5}">
                      <a16:colId xmlns:a16="http://schemas.microsoft.com/office/drawing/2014/main" val="3992952309"/>
                    </a:ext>
                  </a:extLst>
                </a:gridCol>
                <a:gridCol w="415502">
                  <a:extLst>
                    <a:ext uri="{9D8B030D-6E8A-4147-A177-3AD203B41FA5}">
                      <a16:colId xmlns:a16="http://schemas.microsoft.com/office/drawing/2014/main" val="10942461"/>
                    </a:ext>
                  </a:extLst>
                </a:gridCol>
                <a:gridCol w="415502">
                  <a:extLst>
                    <a:ext uri="{9D8B030D-6E8A-4147-A177-3AD203B41FA5}">
                      <a16:colId xmlns:a16="http://schemas.microsoft.com/office/drawing/2014/main" val="732716436"/>
                    </a:ext>
                  </a:extLst>
                </a:gridCol>
              </a:tblGrid>
              <a:tr h="245579">
                <a:tc>
                  <a:txBody>
                    <a:bodyPr/>
                    <a:lstStyle/>
                    <a:p>
                      <a:r>
                        <a:rPr lang="en-US" sz="1100" dirty="0" smtClean="0"/>
                        <a:t>13</a:t>
                      </a:r>
                      <a:endParaRPr lang="en-US" sz="1100" dirty="0"/>
                    </a:p>
                  </a:txBody>
                  <a:tcPr/>
                </a:tc>
                <a:tc>
                  <a:txBody>
                    <a:bodyPr/>
                    <a:lstStyle/>
                    <a:p>
                      <a:r>
                        <a:rPr lang="en-US" sz="1100" dirty="0" smtClean="0"/>
                        <a:t>17</a:t>
                      </a:r>
                      <a:endParaRPr lang="en-US" sz="1100" dirty="0"/>
                    </a:p>
                  </a:txBody>
                  <a:tcPr/>
                </a:tc>
                <a:tc>
                  <a:txBody>
                    <a:bodyPr/>
                    <a:lstStyle/>
                    <a:p>
                      <a:r>
                        <a:rPr lang="en-US" sz="1100" dirty="0" smtClean="0"/>
                        <a:t>20</a:t>
                      </a:r>
                      <a:endParaRPr lang="en-US" sz="1100" dirty="0"/>
                    </a:p>
                  </a:txBody>
                  <a:tcPr/>
                </a:tc>
                <a:tc>
                  <a:txBody>
                    <a:bodyPr/>
                    <a:lstStyle/>
                    <a:p>
                      <a:r>
                        <a:rPr lang="en-US" sz="1100" dirty="0" smtClean="0"/>
                        <a:t>28</a:t>
                      </a:r>
                      <a:endParaRPr lang="en-US" sz="1100" dirty="0"/>
                    </a:p>
                  </a:txBody>
                  <a:tcPr/>
                </a:tc>
                <a:tc>
                  <a:txBody>
                    <a:bodyPr/>
                    <a:lstStyle/>
                    <a:p>
                      <a:r>
                        <a:rPr lang="en-US" sz="1100" dirty="0" smtClean="0"/>
                        <a:t>42</a:t>
                      </a:r>
                      <a:endParaRPr lang="en-US" sz="1100" dirty="0"/>
                    </a:p>
                  </a:txBody>
                  <a:tcPr/>
                </a:tc>
                <a:tc>
                  <a:txBody>
                    <a:bodyPr/>
                    <a:lstStyle/>
                    <a:p>
                      <a:r>
                        <a:rPr lang="en-US" sz="1100" dirty="0" smtClean="0"/>
                        <a:t>42</a:t>
                      </a:r>
                      <a:endParaRPr lang="en-US" sz="1100" dirty="0"/>
                    </a:p>
                  </a:txBody>
                  <a:tcPr/>
                </a:tc>
                <a:tc>
                  <a:txBody>
                    <a:bodyPr/>
                    <a:lstStyle/>
                    <a:p>
                      <a:r>
                        <a:rPr lang="en-US" sz="1100" dirty="0" smtClean="0"/>
                        <a:t>23</a:t>
                      </a:r>
                      <a:endParaRPr lang="en-US" sz="1100" dirty="0"/>
                    </a:p>
                  </a:txBody>
                  <a:tcPr/>
                </a:tc>
                <a:tc>
                  <a:txBody>
                    <a:bodyPr/>
                    <a:lstStyle/>
                    <a:p>
                      <a:r>
                        <a:rPr lang="en-US" sz="1100" dirty="0" smtClean="0"/>
                        <a:t>15</a:t>
                      </a:r>
                      <a:endParaRPr lang="en-US" sz="1100" dirty="0"/>
                    </a:p>
                  </a:txBody>
                  <a:tcPr/>
                </a:tc>
                <a:extLst>
                  <a:ext uri="{0D108BD9-81ED-4DB2-BD59-A6C34878D82A}">
                    <a16:rowId xmlns:a16="http://schemas.microsoft.com/office/drawing/2014/main" val="23903985"/>
                  </a:ext>
                </a:extLst>
              </a:tr>
            </a:tbl>
          </a:graphicData>
        </a:graphic>
      </p:graphicFrame>
      <p:graphicFrame>
        <p:nvGraphicFramePr>
          <p:cNvPr id="10" name="Table 9"/>
          <p:cNvGraphicFramePr>
            <a:graphicFrameLocks noGrp="1"/>
          </p:cNvGraphicFramePr>
          <p:nvPr>
            <p:extLst/>
          </p:nvPr>
        </p:nvGraphicFramePr>
        <p:xfrm>
          <a:off x="5806441" y="2190482"/>
          <a:ext cx="3324016" cy="259080"/>
        </p:xfrm>
        <a:graphic>
          <a:graphicData uri="http://schemas.openxmlformats.org/drawingml/2006/table">
            <a:tbl>
              <a:tblPr firstRow="1" bandRow="1">
                <a:tableStyleId>{5C22544A-7EE6-4342-B048-85BDC9FD1C3A}</a:tableStyleId>
              </a:tblPr>
              <a:tblGrid>
                <a:gridCol w="415502">
                  <a:extLst>
                    <a:ext uri="{9D8B030D-6E8A-4147-A177-3AD203B41FA5}">
                      <a16:colId xmlns:a16="http://schemas.microsoft.com/office/drawing/2014/main" val="2943347291"/>
                    </a:ext>
                  </a:extLst>
                </a:gridCol>
                <a:gridCol w="415502">
                  <a:extLst>
                    <a:ext uri="{9D8B030D-6E8A-4147-A177-3AD203B41FA5}">
                      <a16:colId xmlns:a16="http://schemas.microsoft.com/office/drawing/2014/main" val="2213419827"/>
                    </a:ext>
                  </a:extLst>
                </a:gridCol>
                <a:gridCol w="415502">
                  <a:extLst>
                    <a:ext uri="{9D8B030D-6E8A-4147-A177-3AD203B41FA5}">
                      <a16:colId xmlns:a16="http://schemas.microsoft.com/office/drawing/2014/main" val="735634728"/>
                    </a:ext>
                  </a:extLst>
                </a:gridCol>
                <a:gridCol w="415502">
                  <a:extLst>
                    <a:ext uri="{9D8B030D-6E8A-4147-A177-3AD203B41FA5}">
                      <a16:colId xmlns:a16="http://schemas.microsoft.com/office/drawing/2014/main" val="3433283950"/>
                    </a:ext>
                  </a:extLst>
                </a:gridCol>
                <a:gridCol w="415502">
                  <a:extLst>
                    <a:ext uri="{9D8B030D-6E8A-4147-A177-3AD203B41FA5}">
                      <a16:colId xmlns:a16="http://schemas.microsoft.com/office/drawing/2014/main" val="307809700"/>
                    </a:ext>
                  </a:extLst>
                </a:gridCol>
                <a:gridCol w="415502">
                  <a:extLst>
                    <a:ext uri="{9D8B030D-6E8A-4147-A177-3AD203B41FA5}">
                      <a16:colId xmlns:a16="http://schemas.microsoft.com/office/drawing/2014/main" val="3992952309"/>
                    </a:ext>
                  </a:extLst>
                </a:gridCol>
                <a:gridCol w="415502">
                  <a:extLst>
                    <a:ext uri="{9D8B030D-6E8A-4147-A177-3AD203B41FA5}">
                      <a16:colId xmlns:a16="http://schemas.microsoft.com/office/drawing/2014/main" val="10942461"/>
                    </a:ext>
                  </a:extLst>
                </a:gridCol>
                <a:gridCol w="415502">
                  <a:extLst>
                    <a:ext uri="{9D8B030D-6E8A-4147-A177-3AD203B41FA5}">
                      <a16:colId xmlns:a16="http://schemas.microsoft.com/office/drawing/2014/main" val="732716436"/>
                    </a:ext>
                  </a:extLst>
                </a:gridCol>
              </a:tblGrid>
              <a:tr h="245579">
                <a:tc>
                  <a:txBody>
                    <a:bodyPr/>
                    <a:lstStyle/>
                    <a:p>
                      <a:r>
                        <a:rPr lang="en-US" sz="1100" dirty="0" smtClean="0"/>
                        <a:t>13</a:t>
                      </a:r>
                      <a:endParaRPr lang="en-US" sz="1100" dirty="0"/>
                    </a:p>
                  </a:txBody>
                  <a:tcPr/>
                </a:tc>
                <a:tc>
                  <a:txBody>
                    <a:bodyPr/>
                    <a:lstStyle/>
                    <a:p>
                      <a:r>
                        <a:rPr lang="en-US" sz="1100" dirty="0" smtClean="0"/>
                        <a:t>17</a:t>
                      </a:r>
                      <a:endParaRPr lang="en-US" sz="1100" dirty="0"/>
                    </a:p>
                  </a:txBody>
                  <a:tcPr/>
                </a:tc>
                <a:tc>
                  <a:txBody>
                    <a:bodyPr/>
                    <a:lstStyle/>
                    <a:p>
                      <a:r>
                        <a:rPr lang="en-US" sz="1100" dirty="0" smtClean="0"/>
                        <a:t>20</a:t>
                      </a:r>
                      <a:endParaRPr lang="en-US" sz="1100" dirty="0"/>
                    </a:p>
                  </a:txBody>
                  <a:tcPr/>
                </a:tc>
                <a:tc>
                  <a:txBody>
                    <a:bodyPr/>
                    <a:lstStyle/>
                    <a:p>
                      <a:r>
                        <a:rPr lang="en-US" sz="1100" dirty="0" smtClean="0"/>
                        <a:t>28</a:t>
                      </a:r>
                      <a:endParaRPr lang="en-US" sz="1100" dirty="0"/>
                    </a:p>
                  </a:txBody>
                  <a:tcPr/>
                </a:tc>
                <a:tc>
                  <a:txBody>
                    <a:bodyPr/>
                    <a:lstStyle/>
                    <a:p>
                      <a:r>
                        <a:rPr lang="en-US" sz="1100" dirty="0" smtClean="0"/>
                        <a:t>28</a:t>
                      </a:r>
                      <a:endParaRPr lang="en-US" sz="1100" dirty="0"/>
                    </a:p>
                  </a:txBody>
                  <a:tcPr/>
                </a:tc>
                <a:tc>
                  <a:txBody>
                    <a:bodyPr/>
                    <a:lstStyle/>
                    <a:p>
                      <a:r>
                        <a:rPr lang="en-US" sz="1100" dirty="0" smtClean="0"/>
                        <a:t>42</a:t>
                      </a:r>
                      <a:endParaRPr lang="en-US" sz="1100" dirty="0"/>
                    </a:p>
                  </a:txBody>
                  <a:tcPr/>
                </a:tc>
                <a:tc>
                  <a:txBody>
                    <a:bodyPr/>
                    <a:lstStyle/>
                    <a:p>
                      <a:r>
                        <a:rPr lang="en-US" sz="1100" dirty="0" smtClean="0"/>
                        <a:t>23</a:t>
                      </a:r>
                      <a:endParaRPr lang="en-US" sz="1100" dirty="0"/>
                    </a:p>
                  </a:txBody>
                  <a:tcPr/>
                </a:tc>
                <a:tc>
                  <a:txBody>
                    <a:bodyPr/>
                    <a:lstStyle/>
                    <a:p>
                      <a:r>
                        <a:rPr lang="en-US" sz="1100" dirty="0" smtClean="0"/>
                        <a:t>15</a:t>
                      </a:r>
                      <a:endParaRPr lang="en-US" sz="1100" dirty="0"/>
                    </a:p>
                  </a:txBody>
                  <a:tcPr/>
                </a:tc>
                <a:extLst>
                  <a:ext uri="{0D108BD9-81ED-4DB2-BD59-A6C34878D82A}">
                    <a16:rowId xmlns:a16="http://schemas.microsoft.com/office/drawing/2014/main" val="23903985"/>
                  </a:ext>
                </a:extLst>
              </a:tr>
            </a:tbl>
          </a:graphicData>
        </a:graphic>
      </p:graphicFrame>
      <p:graphicFrame>
        <p:nvGraphicFramePr>
          <p:cNvPr id="11" name="Table 10"/>
          <p:cNvGraphicFramePr>
            <a:graphicFrameLocks noGrp="1"/>
          </p:cNvGraphicFramePr>
          <p:nvPr>
            <p:extLst/>
          </p:nvPr>
        </p:nvGraphicFramePr>
        <p:xfrm>
          <a:off x="5806441" y="2570635"/>
          <a:ext cx="3324016" cy="259080"/>
        </p:xfrm>
        <a:graphic>
          <a:graphicData uri="http://schemas.openxmlformats.org/drawingml/2006/table">
            <a:tbl>
              <a:tblPr firstRow="1" bandRow="1">
                <a:tableStyleId>{5C22544A-7EE6-4342-B048-85BDC9FD1C3A}</a:tableStyleId>
              </a:tblPr>
              <a:tblGrid>
                <a:gridCol w="415502">
                  <a:extLst>
                    <a:ext uri="{9D8B030D-6E8A-4147-A177-3AD203B41FA5}">
                      <a16:colId xmlns:a16="http://schemas.microsoft.com/office/drawing/2014/main" val="2943347291"/>
                    </a:ext>
                  </a:extLst>
                </a:gridCol>
                <a:gridCol w="415502">
                  <a:extLst>
                    <a:ext uri="{9D8B030D-6E8A-4147-A177-3AD203B41FA5}">
                      <a16:colId xmlns:a16="http://schemas.microsoft.com/office/drawing/2014/main" val="2213419827"/>
                    </a:ext>
                  </a:extLst>
                </a:gridCol>
                <a:gridCol w="415502">
                  <a:extLst>
                    <a:ext uri="{9D8B030D-6E8A-4147-A177-3AD203B41FA5}">
                      <a16:colId xmlns:a16="http://schemas.microsoft.com/office/drawing/2014/main" val="735634728"/>
                    </a:ext>
                  </a:extLst>
                </a:gridCol>
                <a:gridCol w="415502">
                  <a:extLst>
                    <a:ext uri="{9D8B030D-6E8A-4147-A177-3AD203B41FA5}">
                      <a16:colId xmlns:a16="http://schemas.microsoft.com/office/drawing/2014/main" val="3433283950"/>
                    </a:ext>
                  </a:extLst>
                </a:gridCol>
                <a:gridCol w="415502">
                  <a:extLst>
                    <a:ext uri="{9D8B030D-6E8A-4147-A177-3AD203B41FA5}">
                      <a16:colId xmlns:a16="http://schemas.microsoft.com/office/drawing/2014/main" val="307809700"/>
                    </a:ext>
                  </a:extLst>
                </a:gridCol>
                <a:gridCol w="415502">
                  <a:extLst>
                    <a:ext uri="{9D8B030D-6E8A-4147-A177-3AD203B41FA5}">
                      <a16:colId xmlns:a16="http://schemas.microsoft.com/office/drawing/2014/main" val="3992952309"/>
                    </a:ext>
                  </a:extLst>
                </a:gridCol>
                <a:gridCol w="415502">
                  <a:extLst>
                    <a:ext uri="{9D8B030D-6E8A-4147-A177-3AD203B41FA5}">
                      <a16:colId xmlns:a16="http://schemas.microsoft.com/office/drawing/2014/main" val="10942461"/>
                    </a:ext>
                  </a:extLst>
                </a:gridCol>
                <a:gridCol w="415502">
                  <a:extLst>
                    <a:ext uri="{9D8B030D-6E8A-4147-A177-3AD203B41FA5}">
                      <a16:colId xmlns:a16="http://schemas.microsoft.com/office/drawing/2014/main" val="732716436"/>
                    </a:ext>
                  </a:extLst>
                </a:gridCol>
              </a:tblGrid>
              <a:tr h="245579">
                <a:tc>
                  <a:txBody>
                    <a:bodyPr/>
                    <a:lstStyle/>
                    <a:p>
                      <a:r>
                        <a:rPr lang="en-US" sz="1100" dirty="0" smtClean="0"/>
                        <a:t>13</a:t>
                      </a:r>
                      <a:endParaRPr lang="en-US" sz="1100" dirty="0"/>
                    </a:p>
                  </a:txBody>
                  <a:tcPr/>
                </a:tc>
                <a:tc>
                  <a:txBody>
                    <a:bodyPr/>
                    <a:lstStyle/>
                    <a:p>
                      <a:r>
                        <a:rPr lang="en-US" sz="1100" dirty="0" smtClean="0"/>
                        <a:t>17</a:t>
                      </a:r>
                      <a:endParaRPr lang="en-US" sz="1100" dirty="0"/>
                    </a:p>
                  </a:txBody>
                  <a:tcPr/>
                </a:tc>
                <a:tc>
                  <a:txBody>
                    <a:bodyPr/>
                    <a:lstStyle/>
                    <a:p>
                      <a:r>
                        <a:rPr lang="en-US" sz="1100" dirty="0" smtClean="0"/>
                        <a:t>20</a:t>
                      </a:r>
                      <a:endParaRPr lang="en-US" sz="1100" dirty="0"/>
                    </a:p>
                  </a:txBody>
                  <a:tcPr/>
                </a:tc>
                <a:tc>
                  <a:txBody>
                    <a:bodyPr/>
                    <a:lstStyle/>
                    <a:p>
                      <a:r>
                        <a:rPr lang="en-US" sz="1100" dirty="0" smtClean="0"/>
                        <a:t>20</a:t>
                      </a:r>
                      <a:endParaRPr lang="en-US" sz="1100" dirty="0"/>
                    </a:p>
                  </a:txBody>
                  <a:tcPr/>
                </a:tc>
                <a:tc>
                  <a:txBody>
                    <a:bodyPr/>
                    <a:lstStyle/>
                    <a:p>
                      <a:r>
                        <a:rPr lang="en-US" sz="1100" dirty="0" smtClean="0"/>
                        <a:t>28</a:t>
                      </a:r>
                      <a:endParaRPr lang="en-US" sz="1100" dirty="0"/>
                    </a:p>
                  </a:txBody>
                  <a:tcPr/>
                </a:tc>
                <a:tc>
                  <a:txBody>
                    <a:bodyPr/>
                    <a:lstStyle/>
                    <a:p>
                      <a:r>
                        <a:rPr lang="en-US" sz="1100" dirty="0" smtClean="0"/>
                        <a:t>42</a:t>
                      </a:r>
                      <a:endParaRPr lang="en-US" sz="1100" dirty="0"/>
                    </a:p>
                  </a:txBody>
                  <a:tcPr/>
                </a:tc>
                <a:tc>
                  <a:txBody>
                    <a:bodyPr/>
                    <a:lstStyle/>
                    <a:p>
                      <a:r>
                        <a:rPr lang="en-US" sz="1100" dirty="0" smtClean="0"/>
                        <a:t>23</a:t>
                      </a:r>
                      <a:endParaRPr lang="en-US" sz="1100" dirty="0"/>
                    </a:p>
                  </a:txBody>
                  <a:tcPr/>
                </a:tc>
                <a:tc>
                  <a:txBody>
                    <a:bodyPr/>
                    <a:lstStyle/>
                    <a:p>
                      <a:r>
                        <a:rPr lang="en-US" sz="1100" dirty="0" smtClean="0"/>
                        <a:t>15</a:t>
                      </a:r>
                      <a:endParaRPr lang="en-US" sz="1100" dirty="0"/>
                    </a:p>
                  </a:txBody>
                  <a:tcPr/>
                </a:tc>
                <a:extLst>
                  <a:ext uri="{0D108BD9-81ED-4DB2-BD59-A6C34878D82A}">
                    <a16:rowId xmlns:a16="http://schemas.microsoft.com/office/drawing/2014/main" val="23903985"/>
                  </a:ext>
                </a:extLst>
              </a:tr>
            </a:tbl>
          </a:graphicData>
        </a:graphic>
      </p:graphicFrame>
      <p:graphicFrame>
        <p:nvGraphicFramePr>
          <p:cNvPr id="12" name="Table 11"/>
          <p:cNvGraphicFramePr>
            <a:graphicFrameLocks noGrp="1"/>
          </p:cNvGraphicFramePr>
          <p:nvPr>
            <p:extLst/>
          </p:nvPr>
        </p:nvGraphicFramePr>
        <p:xfrm>
          <a:off x="5791200" y="2971800"/>
          <a:ext cx="3324016" cy="259080"/>
        </p:xfrm>
        <a:graphic>
          <a:graphicData uri="http://schemas.openxmlformats.org/drawingml/2006/table">
            <a:tbl>
              <a:tblPr firstRow="1" bandRow="1">
                <a:tableStyleId>{5C22544A-7EE6-4342-B048-85BDC9FD1C3A}</a:tableStyleId>
              </a:tblPr>
              <a:tblGrid>
                <a:gridCol w="415502">
                  <a:extLst>
                    <a:ext uri="{9D8B030D-6E8A-4147-A177-3AD203B41FA5}">
                      <a16:colId xmlns:a16="http://schemas.microsoft.com/office/drawing/2014/main" val="2943347291"/>
                    </a:ext>
                  </a:extLst>
                </a:gridCol>
                <a:gridCol w="415502">
                  <a:extLst>
                    <a:ext uri="{9D8B030D-6E8A-4147-A177-3AD203B41FA5}">
                      <a16:colId xmlns:a16="http://schemas.microsoft.com/office/drawing/2014/main" val="2213419827"/>
                    </a:ext>
                  </a:extLst>
                </a:gridCol>
                <a:gridCol w="415502">
                  <a:extLst>
                    <a:ext uri="{9D8B030D-6E8A-4147-A177-3AD203B41FA5}">
                      <a16:colId xmlns:a16="http://schemas.microsoft.com/office/drawing/2014/main" val="735634728"/>
                    </a:ext>
                  </a:extLst>
                </a:gridCol>
                <a:gridCol w="415502">
                  <a:extLst>
                    <a:ext uri="{9D8B030D-6E8A-4147-A177-3AD203B41FA5}">
                      <a16:colId xmlns:a16="http://schemas.microsoft.com/office/drawing/2014/main" val="3433283950"/>
                    </a:ext>
                  </a:extLst>
                </a:gridCol>
                <a:gridCol w="415502">
                  <a:extLst>
                    <a:ext uri="{9D8B030D-6E8A-4147-A177-3AD203B41FA5}">
                      <a16:colId xmlns:a16="http://schemas.microsoft.com/office/drawing/2014/main" val="307809700"/>
                    </a:ext>
                  </a:extLst>
                </a:gridCol>
                <a:gridCol w="415502">
                  <a:extLst>
                    <a:ext uri="{9D8B030D-6E8A-4147-A177-3AD203B41FA5}">
                      <a16:colId xmlns:a16="http://schemas.microsoft.com/office/drawing/2014/main" val="3992952309"/>
                    </a:ext>
                  </a:extLst>
                </a:gridCol>
                <a:gridCol w="415502">
                  <a:extLst>
                    <a:ext uri="{9D8B030D-6E8A-4147-A177-3AD203B41FA5}">
                      <a16:colId xmlns:a16="http://schemas.microsoft.com/office/drawing/2014/main" val="10942461"/>
                    </a:ext>
                  </a:extLst>
                </a:gridCol>
                <a:gridCol w="415502">
                  <a:extLst>
                    <a:ext uri="{9D8B030D-6E8A-4147-A177-3AD203B41FA5}">
                      <a16:colId xmlns:a16="http://schemas.microsoft.com/office/drawing/2014/main" val="732716436"/>
                    </a:ext>
                  </a:extLst>
                </a:gridCol>
              </a:tblGrid>
              <a:tr h="245579">
                <a:tc>
                  <a:txBody>
                    <a:bodyPr/>
                    <a:lstStyle/>
                    <a:p>
                      <a:r>
                        <a:rPr lang="en-US" sz="1100" dirty="0" smtClean="0"/>
                        <a:t>13</a:t>
                      </a:r>
                      <a:endParaRPr lang="en-US" sz="1100" dirty="0"/>
                    </a:p>
                  </a:txBody>
                  <a:tcPr/>
                </a:tc>
                <a:tc>
                  <a:txBody>
                    <a:bodyPr/>
                    <a:lstStyle/>
                    <a:p>
                      <a:r>
                        <a:rPr lang="en-US" sz="1100" dirty="0" smtClean="0"/>
                        <a:t>17</a:t>
                      </a:r>
                      <a:endParaRPr lang="en-US" sz="1100" dirty="0"/>
                    </a:p>
                  </a:txBody>
                  <a:tcPr/>
                </a:tc>
                <a:tc>
                  <a:txBody>
                    <a:bodyPr/>
                    <a:lstStyle/>
                    <a:p>
                      <a:r>
                        <a:rPr lang="en-US" sz="1100" dirty="0" smtClean="0"/>
                        <a:t>17</a:t>
                      </a:r>
                      <a:endParaRPr lang="en-US" sz="1100" dirty="0"/>
                    </a:p>
                  </a:txBody>
                  <a:tcPr/>
                </a:tc>
                <a:tc>
                  <a:txBody>
                    <a:bodyPr/>
                    <a:lstStyle/>
                    <a:p>
                      <a:r>
                        <a:rPr lang="en-US" sz="1100" dirty="0" smtClean="0"/>
                        <a:t>20</a:t>
                      </a:r>
                      <a:endParaRPr lang="en-US" sz="1100" dirty="0"/>
                    </a:p>
                  </a:txBody>
                  <a:tcPr/>
                </a:tc>
                <a:tc>
                  <a:txBody>
                    <a:bodyPr/>
                    <a:lstStyle/>
                    <a:p>
                      <a:r>
                        <a:rPr lang="en-US" sz="1100" dirty="0" smtClean="0"/>
                        <a:t>28</a:t>
                      </a:r>
                      <a:endParaRPr lang="en-US" sz="1100" dirty="0"/>
                    </a:p>
                  </a:txBody>
                  <a:tcPr/>
                </a:tc>
                <a:tc>
                  <a:txBody>
                    <a:bodyPr/>
                    <a:lstStyle/>
                    <a:p>
                      <a:r>
                        <a:rPr lang="en-US" sz="1100" dirty="0" smtClean="0"/>
                        <a:t>42</a:t>
                      </a:r>
                      <a:endParaRPr lang="en-US" sz="1100" dirty="0"/>
                    </a:p>
                  </a:txBody>
                  <a:tcPr/>
                </a:tc>
                <a:tc>
                  <a:txBody>
                    <a:bodyPr/>
                    <a:lstStyle/>
                    <a:p>
                      <a:r>
                        <a:rPr lang="en-US" sz="1100" dirty="0" smtClean="0"/>
                        <a:t>23</a:t>
                      </a:r>
                      <a:endParaRPr lang="en-US" sz="1100" dirty="0"/>
                    </a:p>
                  </a:txBody>
                  <a:tcPr/>
                </a:tc>
                <a:tc>
                  <a:txBody>
                    <a:bodyPr/>
                    <a:lstStyle/>
                    <a:p>
                      <a:r>
                        <a:rPr lang="en-US" sz="1100" dirty="0" smtClean="0"/>
                        <a:t>15</a:t>
                      </a:r>
                      <a:endParaRPr lang="en-US" sz="1100" dirty="0"/>
                    </a:p>
                  </a:txBody>
                  <a:tcPr/>
                </a:tc>
                <a:extLst>
                  <a:ext uri="{0D108BD9-81ED-4DB2-BD59-A6C34878D82A}">
                    <a16:rowId xmlns:a16="http://schemas.microsoft.com/office/drawing/2014/main" val="23903985"/>
                  </a:ext>
                </a:extLst>
              </a:tr>
            </a:tbl>
          </a:graphicData>
        </a:graphic>
      </p:graphicFrame>
      <p:sp>
        <p:nvSpPr>
          <p:cNvPr id="9" name="Oval 8"/>
          <p:cNvSpPr/>
          <p:nvPr/>
        </p:nvSpPr>
        <p:spPr>
          <a:xfrm>
            <a:off x="7924799" y="1324358"/>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96383" y="1313686"/>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p:cNvCxnSpPr/>
          <p:nvPr/>
        </p:nvCxnSpPr>
        <p:spPr>
          <a:xfrm>
            <a:off x="7696200" y="1622619"/>
            <a:ext cx="304800" cy="160737"/>
          </a:xfrm>
          <a:prstGeom prst="curvedConnector3">
            <a:avLst>
              <a:gd name="adj1" fmla="val 9777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272619" y="1540876"/>
            <a:ext cx="1431709" cy="307777"/>
          </a:xfrm>
          <a:prstGeom prst="rect">
            <a:avLst/>
          </a:prstGeom>
          <a:noFill/>
        </p:spPr>
        <p:txBody>
          <a:bodyPr wrap="square" rtlCol="0">
            <a:spAutoFit/>
          </a:bodyPr>
          <a:lstStyle/>
          <a:p>
            <a:r>
              <a:rPr lang="en-US" sz="1400" dirty="0" smtClean="0"/>
              <a:t>temp = 14</a:t>
            </a:r>
            <a:endParaRPr lang="en-US" sz="1400" dirty="0"/>
          </a:p>
        </p:txBody>
      </p:sp>
      <p:sp>
        <p:nvSpPr>
          <p:cNvPr id="27" name="Oval 26"/>
          <p:cNvSpPr/>
          <p:nvPr/>
        </p:nvSpPr>
        <p:spPr>
          <a:xfrm>
            <a:off x="7060561" y="1741824"/>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urved Connector 27"/>
          <p:cNvCxnSpPr/>
          <p:nvPr/>
        </p:nvCxnSpPr>
        <p:spPr>
          <a:xfrm>
            <a:off x="7315200" y="2049063"/>
            <a:ext cx="304800" cy="160737"/>
          </a:xfrm>
          <a:prstGeom prst="curvedConnector3">
            <a:avLst>
              <a:gd name="adj1" fmla="val 977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a:off x="6858000" y="2438400"/>
            <a:ext cx="304800" cy="160737"/>
          </a:xfrm>
          <a:prstGeom prst="curvedConnector3">
            <a:avLst>
              <a:gd name="adj1" fmla="val 977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p:nvPr/>
        </p:nvCxnSpPr>
        <p:spPr>
          <a:xfrm>
            <a:off x="6477000" y="2819400"/>
            <a:ext cx="304800" cy="160737"/>
          </a:xfrm>
          <a:prstGeom prst="curvedConnector3">
            <a:avLst>
              <a:gd name="adj1" fmla="val 9777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658185" y="2133600"/>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248400" y="2514600"/>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819985" y="2949015"/>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5400000">
            <a:off x="7105847" y="956370"/>
            <a:ext cx="93655" cy="150738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62544" y="1221360"/>
            <a:ext cx="4923228" cy="1445640"/>
          </a:xfrm>
          <a:prstGeom prst="rect">
            <a:avLst/>
          </a:prstGeom>
        </p:spPr>
      </p:pic>
    </p:spTree>
    <p:extLst>
      <p:ext uri="{BB962C8B-B14F-4D97-AF65-F5344CB8AC3E}">
        <p14:creationId xmlns:p14="http://schemas.microsoft.com/office/powerpoint/2010/main" val="339639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right)">
                                      <p:cBhvr>
                                        <p:cTn id="49" dur="500"/>
                                        <p:tgtEl>
                                          <p:spTgt spid="2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up)">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5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down)">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up)">
                                      <p:cBhvr>
                                        <p:cTn id="85" dur="500"/>
                                        <p:tgtEl>
                                          <p:spTgt spid="2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wipe(down)">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wipe(up)">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down)">
                                      <p:cBhvr>
                                        <p:cTn id="10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4" grpId="0"/>
      <p:bldP spid="27" grpId="0" animBg="1"/>
      <p:bldP spid="31" grpId="0" animBg="1"/>
      <p:bldP spid="32" grpId="0" animBg="1"/>
      <p:bldP spid="33" grpId="0" animBg="1"/>
      <p:bldP spid="2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4.1</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Insertion Sort</a:t>
            </a:r>
            <a:endParaRPr lang="en-US" sz="3600" dirty="0">
              <a:solidFill>
                <a:schemeClr val="bg1">
                  <a:lumMod val="50000"/>
                </a:schemeClr>
              </a:solidFill>
              <a:latin typeface="Times" panose="02020603050405020304" pitchFamily="18" charset="0"/>
              <a:cs typeface="Times" panose="02020603050405020304" pitchFamily="18" charset="0"/>
            </a:endParaRPr>
          </a:p>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4.2</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Selection Sort</a:t>
            </a:r>
            <a:endParaRPr lang="en-US" sz="3600" dirty="0">
              <a:solidFill>
                <a:schemeClr val="bg1">
                  <a:lumMod val="50000"/>
                </a:schemeClr>
              </a:solidFill>
              <a:latin typeface="Times" panose="02020603050405020304" pitchFamily="18" charset="0"/>
              <a:cs typeface="Times" panose="02020603050405020304" pitchFamily="18" charset="0"/>
            </a:endParaRPr>
          </a:p>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4.3</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Bubble Sort</a:t>
            </a:r>
          </a:p>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4.4. Merge Sort</a:t>
            </a:r>
          </a:p>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4.5. Quick Sort</a:t>
            </a:r>
            <a:endParaRPr lang="en-US" sz="3600" dirty="0">
              <a:solidFill>
                <a:schemeClr val="bg1">
                  <a:lumMod val="50000"/>
                </a:schemeClr>
              </a:solidFill>
              <a:latin typeface="Times" panose="02020603050405020304" pitchFamily="18" charset="0"/>
              <a:cs typeface="Times" panose="02020603050405020304" pitchFamily="18" charset="0"/>
            </a:endParaRPr>
          </a:p>
          <a:p>
            <a:pPr eaLnBrk="1" hangingPunct="1">
              <a:lnSpc>
                <a:spcPct val="120000"/>
              </a:lnSpc>
              <a:buFontTx/>
              <a:buNone/>
            </a:pPr>
            <a:r>
              <a:rPr lang="en-US" sz="3600" b="1" dirty="0" smtClean="0">
                <a:solidFill>
                  <a:srgbClr val="FF0000"/>
                </a:solidFill>
                <a:latin typeface="Times" panose="02020603050405020304" pitchFamily="18" charset="0"/>
                <a:cs typeface="Times" panose="02020603050405020304" pitchFamily="18" charset="0"/>
              </a:rPr>
              <a:t>4.6. Heap </a:t>
            </a:r>
            <a:r>
              <a:rPr lang="en-US" sz="3600" b="1" dirty="0">
                <a:solidFill>
                  <a:srgbClr val="FF0000"/>
                </a:solidFill>
                <a:latin typeface="Times" panose="02020603050405020304" pitchFamily="18" charset="0"/>
                <a:cs typeface="Times" panose="02020603050405020304" pitchFamily="18" charset="0"/>
              </a:rPr>
              <a:t>Sort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130</a:t>
            </a:fld>
            <a:endParaRPr lang="en-US"/>
          </a:p>
        </p:txBody>
      </p:sp>
      <p:sp>
        <p:nvSpPr>
          <p:cNvPr id="3" name="Right Brace 2"/>
          <p:cNvSpPr/>
          <p:nvPr/>
        </p:nvSpPr>
        <p:spPr>
          <a:xfrm>
            <a:off x="3886200" y="914400"/>
            <a:ext cx="304800" cy="18288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 name="TextBox 3"/>
          <p:cNvSpPr txBox="1"/>
          <p:nvPr/>
        </p:nvSpPr>
        <p:spPr>
          <a:xfrm>
            <a:off x="4343400" y="1274802"/>
            <a:ext cx="2209800" cy="1107996"/>
          </a:xfrm>
          <a:prstGeom prst="rect">
            <a:avLst/>
          </a:prstGeom>
          <a:noFill/>
        </p:spPr>
        <p:txBody>
          <a:bodyPr wrap="square" rtlCol="0">
            <a:spAutoFit/>
          </a:bodyPr>
          <a:lstStyle/>
          <a:p>
            <a:r>
              <a:rPr lang="en-US" dirty="0" smtClean="0"/>
              <a:t>O(</a:t>
            </a:r>
            <a:r>
              <a:rPr lang="en-US" i="1" dirty="0" smtClean="0"/>
              <a:t>n</a:t>
            </a:r>
            <a:r>
              <a:rPr lang="en-US" baseline="30000" dirty="0" smtClean="0"/>
              <a:t>2</a:t>
            </a:r>
            <a:r>
              <a:rPr lang="en-US" dirty="0" smtClean="0"/>
              <a:t>)</a:t>
            </a:r>
            <a:endParaRPr lang="en-US" dirty="0"/>
          </a:p>
        </p:txBody>
      </p:sp>
      <p:sp>
        <p:nvSpPr>
          <p:cNvPr id="7" name="Right Brace 6"/>
          <p:cNvSpPr/>
          <p:nvPr/>
        </p:nvSpPr>
        <p:spPr>
          <a:xfrm>
            <a:off x="3810000" y="2961722"/>
            <a:ext cx="457200" cy="107687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TextBox 7"/>
          <p:cNvSpPr txBox="1"/>
          <p:nvPr/>
        </p:nvSpPr>
        <p:spPr>
          <a:xfrm>
            <a:off x="4419600" y="3210183"/>
            <a:ext cx="4648200" cy="1015663"/>
          </a:xfrm>
          <a:prstGeom prst="rect">
            <a:avLst/>
          </a:prstGeom>
          <a:noFill/>
        </p:spPr>
        <p:txBody>
          <a:bodyPr wrap="square" rtlCol="0">
            <a:spAutoFit/>
          </a:bodyPr>
          <a:lstStyle/>
          <a:p>
            <a:r>
              <a:rPr lang="en-US" sz="3000" dirty="0" smtClean="0"/>
              <a:t>Divide and conquer</a:t>
            </a:r>
          </a:p>
          <a:p>
            <a:r>
              <a:rPr lang="en-US" sz="3000" dirty="0" smtClean="0"/>
              <a:t>O(</a:t>
            </a:r>
            <a:r>
              <a:rPr lang="en-US" sz="3000" i="1" dirty="0" smtClean="0"/>
              <a:t>n</a:t>
            </a:r>
            <a:r>
              <a:rPr lang="en-US" sz="3000" dirty="0" smtClean="0"/>
              <a:t>log</a:t>
            </a:r>
            <a:r>
              <a:rPr lang="en-US" sz="3000" baseline="-25000" dirty="0" smtClean="0"/>
              <a:t>2</a:t>
            </a:r>
            <a:r>
              <a:rPr lang="en-US" sz="3000" i="1" dirty="0" smtClean="0"/>
              <a:t>n</a:t>
            </a:r>
            <a:r>
              <a:rPr lang="en-US" sz="3000" dirty="0" smtClean="0"/>
              <a:t>)</a:t>
            </a:r>
            <a:endParaRPr lang="en-US" sz="3000" dirty="0"/>
          </a:p>
        </p:txBody>
      </p:sp>
    </p:spTree>
    <p:extLst>
      <p:ext uri="{BB962C8B-B14F-4D97-AF65-F5344CB8AC3E}">
        <p14:creationId xmlns:p14="http://schemas.microsoft.com/office/powerpoint/2010/main" val="186146492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Line 2"/>
          <p:cNvSpPr>
            <a:spLocks noChangeShapeType="1"/>
          </p:cNvSpPr>
          <p:nvPr/>
        </p:nvSpPr>
        <p:spPr bwMode="auto">
          <a:xfrm>
            <a:off x="1541462" y="4633952"/>
            <a:ext cx="286246" cy="201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16419" name="Rectangle 3"/>
          <p:cNvSpPr>
            <a:spLocks noGrp="1" noChangeArrowheads="1"/>
          </p:cNvSpPr>
          <p:nvPr>
            <p:ph type="title"/>
          </p:nvPr>
        </p:nvSpPr>
        <p:spPr>
          <a:xfrm>
            <a:off x="0" y="0"/>
            <a:ext cx="9144000" cy="838200"/>
          </a:xfrm>
        </p:spPr>
        <p:txBody>
          <a:bodyPr/>
          <a:lstStyle/>
          <a:p>
            <a:r>
              <a:rPr lang="en-US" altLang="en-US" dirty="0"/>
              <a:t>The Heap Data Structure</a:t>
            </a:r>
          </a:p>
        </p:txBody>
      </p:sp>
      <p:sp>
        <p:nvSpPr>
          <p:cNvPr id="316420" name="Rectangle 4"/>
          <p:cNvSpPr>
            <a:spLocks noGrp="1" noChangeArrowheads="1"/>
          </p:cNvSpPr>
          <p:nvPr>
            <p:ph type="body" idx="1"/>
          </p:nvPr>
        </p:nvSpPr>
        <p:spPr>
          <a:xfrm>
            <a:off x="0" y="838200"/>
            <a:ext cx="9144000" cy="5410200"/>
          </a:xfrm>
        </p:spPr>
        <p:txBody>
          <a:bodyPr/>
          <a:lstStyle/>
          <a:p>
            <a:r>
              <a:rPr lang="en-US" altLang="en-US" sz="2400" dirty="0" smtClean="0">
                <a:solidFill>
                  <a:srgbClr val="DD0111"/>
                </a:solidFill>
                <a:latin typeface="Times" panose="02020603050405020304" pitchFamily="18" charset="0"/>
                <a:cs typeface="Times" panose="02020603050405020304" pitchFamily="18" charset="0"/>
              </a:rPr>
              <a:t>Definition:</a:t>
            </a:r>
            <a:r>
              <a:rPr lang="en-US" altLang="en-US" sz="2400" dirty="0" smtClean="0">
                <a:latin typeface="Times" panose="02020603050405020304" pitchFamily="18" charset="0"/>
                <a:cs typeface="Times" panose="02020603050405020304" pitchFamily="18" charset="0"/>
              </a:rPr>
              <a:t> </a:t>
            </a:r>
            <a:r>
              <a:rPr lang="en-US" altLang="en-US" sz="2400" dirty="0">
                <a:latin typeface="Times" panose="02020603050405020304" pitchFamily="18" charset="0"/>
                <a:cs typeface="Times" panose="02020603050405020304" pitchFamily="18" charset="0"/>
              </a:rPr>
              <a:t>A </a:t>
            </a:r>
            <a:r>
              <a:rPr lang="en-US" altLang="en-US" sz="2400" b="1" dirty="0">
                <a:latin typeface="Times" panose="02020603050405020304" pitchFamily="18" charset="0"/>
                <a:cs typeface="Times" panose="02020603050405020304" pitchFamily="18" charset="0"/>
              </a:rPr>
              <a:t>heap</a:t>
            </a:r>
            <a:r>
              <a:rPr lang="en-US" altLang="en-US" sz="2400" dirty="0">
                <a:latin typeface="Times" panose="02020603050405020304" pitchFamily="18" charset="0"/>
                <a:cs typeface="Times" panose="02020603050405020304" pitchFamily="18" charset="0"/>
              </a:rPr>
              <a:t> is a </a:t>
            </a:r>
            <a:r>
              <a:rPr lang="en-US" altLang="en-US" sz="2400" dirty="0" smtClean="0">
                <a:latin typeface="Times" panose="02020603050405020304" pitchFamily="18" charset="0"/>
                <a:cs typeface="Times" panose="02020603050405020304" pitchFamily="18" charset="0"/>
              </a:rPr>
              <a:t>binary </a:t>
            </a:r>
            <a:r>
              <a:rPr lang="en-US" altLang="en-US" sz="2400" dirty="0">
                <a:latin typeface="Times" panose="02020603050405020304" pitchFamily="18" charset="0"/>
                <a:cs typeface="Times" panose="02020603050405020304" pitchFamily="18" charset="0"/>
              </a:rPr>
              <a:t>tree with the following two properties:</a:t>
            </a:r>
          </a:p>
          <a:p>
            <a:pPr lvl="1"/>
            <a:r>
              <a:rPr lang="en-US" altLang="en-US" b="1" dirty="0">
                <a:latin typeface="Times" panose="02020603050405020304" pitchFamily="18" charset="0"/>
                <a:cs typeface="Times" panose="02020603050405020304" pitchFamily="18" charset="0"/>
              </a:rPr>
              <a:t>Structural property:</a:t>
            </a:r>
            <a:r>
              <a:rPr lang="en-US" altLang="en-US" dirty="0">
                <a:latin typeface="Times" panose="02020603050405020304" pitchFamily="18" charset="0"/>
                <a:cs typeface="Times" panose="02020603050405020304" pitchFamily="18" charset="0"/>
              </a:rPr>
              <a:t> all levels are full, except possibly the last one, which is filled from left to right</a:t>
            </a:r>
          </a:p>
          <a:p>
            <a:pPr lvl="1"/>
            <a:r>
              <a:rPr lang="en-US" altLang="en-US" b="1" dirty="0">
                <a:latin typeface="Times" panose="02020603050405020304" pitchFamily="18" charset="0"/>
                <a:cs typeface="Times" panose="02020603050405020304" pitchFamily="18" charset="0"/>
              </a:rPr>
              <a:t>Order (heap) property:</a:t>
            </a:r>
            <a:r>
              <a:rPr lang="en-US" altLang="en-US" dirty="0">
                <a:latin typeface="Times" panose="02020603050405020304" pitchFamily="18" charset="0"/>
                <a:cs typeface="Times" panose="02020603050405020304" pitchFamily="18" charset="0"/>
              </a:rPr>
              <a:t> for any node </a:t>
            </a:r>
            <a:r>
              <a:rPr lang="en-US" altLang="en-US" i="1" dirty="0">
                <a:latin typeface="Times" panose="02020603050405020304" pitchFamily="18" charset="0"/>
                <a:cs typeface="Times" panose="02020603050405020304" pitchFamily="18" charset="0"/>
              </a:rPr>
              <a:t>x</a:t>
            </a:r>
          </a:p>
          <a:p>
            <a:pPr lvl="1">
              <a:buFontTx/>
              <a:buNone/>
            </a:pPr>
            <a:r>
              <a:rPr lang="en-US" altLang="en-US" dirty="0">
                <a:latin typeface="Times" panose="02020603050405020304" pitchFamily="18" charset="0"/>
                <a:cs typeface="Times" panose="02020603050405020304" pitchFamily="18" charset="0"/>
              </a:rPr>
              <a:t>				Parent(</a:t>
            </a:r>
            <a:r>
              <a:rPr lang="en-US" altLang="en-US" i="1" dirty="0">
                <a:latin typeface="Times" panose="02020603050405020304" pitchFamily="18" charset="0"/>
                <a:cs typeface="Times" panose="02020603050405020304" pitchFamily="18" charset="0"/>
              </a:rPr>
              <a:t>x</a:t>
            </a:r>
            <a:r>
              <a:rPr lang="en-US" altLang="en-US" dirty="0">
                <a:latin typeface="Times" panose="02020603050405020304" pitchFamily="18" charset="0"/>
                <a:cs typeface="Times" panose="02020603050405020304" pitchFamily="18" charset="0"/>
              </a:rPr>
              <a:t>) ≥ </a:t>
            </a:r>
            <a:r>
              <a:rPr lang="en-US" altLang="en-US" i="1" dirty="0" smtClean="0">
                <a:latin typeface="Times" panose="02020603050405020304" pitchFamily="18" charset="0"/>
                <a:cs typeface="Times" panose="02020603050405020304" pitchFamily="18" charset="0"/>
              </a:rPr>
              <a:t>x : max-heap</a:t>
            </a:r>
          </a:p>
          <a:p>
            <a:pPr lvl="1">
              <a:buNone/>
            </a:pPr>
            <a:r>
              <a:rPr lang="en-US" altLang="en-US" i="1" dirty="0">
                <a:latin typeface="Times" panose="02020603050405020304" pitchFamily="18" charset="0"/>
                <a:cs typeface="Times" panose="02020603050405020304" pitchFamily="18" charset="0"/>
              </a:rPr>
              <a:t>	</a:t>
            </a:r>
            <a:r>
              <a:rPr lang="en-US" altLang="en-US" i="1" dirty="0" smtClean="0">
                <a:latin typeface="Times" panose="02020603050405020304" pitchFamily="18" charset="0"/>
                <a:cs typeface="Times" panose="02020603050405020304" pitchFamily="18" charset="0"/>
              </a:rPr>
              <a:t>	               </a:t>
            </a:r>
            <a:r>
              <a:rPr lang="en-US" altLang="en-US" dirty="0" smtClean="0">
                <a:latin typeface="Times" panose="02020603050405020304" pitchFamily="18" charset="0"/>
                <a:cs typeface="Times" panose="02020603050405020304" pitchFamily="18" charset="0"/>
              </a:rPr>
              <a:t>OR </a:t>
            </a:r>
            <a:r>
              <a:rPr lang="en-US" altLang="en-US" i="1" dirty="0" smtClean="0">
                <a:latin typeface="Times" panose="02020603050405020304" pitchFamily="18" charset="0"/>
                <a:cs typeface="Times" panose="02020603050405020304" pitchFamily="18" charset="0"/>
              </a:rPr>
              <a:t>  </a:t>
            </a:r>
            <a:r>
              <a:rPr lang="en-US" altLang="en-US" dirty="0">
                <a:latin typeface="Times" panose="02020603050405020304" pitchFamily="18" charset="0"/>
                <a:cs typeface="Times" panose="02020603050405020304" pitchFamily="18" charset="0"/>
              </a:rPr>
              <a:t>Parent(</a:t>
            </a:r>
            <a:r>
              <a:rPr lang="en-US" altLang="en-US" i="1" dirty="0">
                <a:latin typeface="Times" panose="02020603050405020304" pitchFamily="18" charset="0"/>
                <a:cs typeface="Times" panose="02020603050405020304" pitchFamily="18" charset="0"/>
              </a:rPr>
              <a:t>x</a:t>
            </a:r>
            <a:r>
              <a:rPr lang="en-US" altLang="en-US" dirty="0">
                <a:latin typeface="Times" panose="02020603050405020304" pitchFamily="18" charset="0"/>
                <a:cs typeface="Times" panose="02020603050405020304" pitchFamily="18" charset="0"/>
              </a:rPr>
              <a:t>) </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Times" panose="02020603050405020304" pitchFamily="18" charset="0"/>
                <a:cs typeface="Times" panose="02020603050405020304" pitchFamily="18" charset="0"/>
              </a:rPr>
              <a:t> </a:t>
            </a:r>
            <a:r>
              <a:rPr lang="en-US" altLang="en-US" i="1" dirty="0">
                <a:latin typeface="Times" panose="02020603050405020304" pitchFamily="18" charset="0"/>
                <a:cs typeface="Times" panose="02020603050405020304" pitchFamily="18" charset="0"/>
              </a:rPr>
              <a:t>x : </a:t>
            </a:r>
            <a:r>
              <a:rPr lang="en-US" altLang="en-US" i="1" dirty="0" smtClean="0">
                <a:latin typeface="Times" panose="02020603050405020304" pitchFamily="18" charset="0"/>
                <a:cs typeface="Times" panose="02020603050405020304" pitchFamily="18" charset="0"/>
              </a:rPr>
              <a:t>min-heap</a:t>
            </a:r>
            <a:endParaRPr lang="en-US" altLang="en-US" i="1" dirty="0">
              <a:latin typeface="Times" panose="02020603050405020304" pitchFamily="18" charset="0"/>
              <a:cs typeface="Times" panose="02020603050405020304" pitchFamily="18" charset="0"/>
            </a:endParaRPr>
          </a:p>
          <a:p>
            <a:pPr lvl="1">
              <a:buFontTx/>
              <a:buNone/>
            </a:pPr>
            <a:r>
              <a:rPr lang="en-US" altLang="en-US" i="1" dirty="0" smtClean="0">
                <a:latin typeface="Times" panose="02020603050405020304" pitchFamily="18" charset="0"/>
                <a:cs typeface="Times" panose="02020603050405020304" pitchFamily="18" charset="0"/>
              </a:rPr>
              <a:t>		</a:t>
            </a:r>
            <a:endParaRPr lang="en-US" altLang="en-US" i="1" dirty="0">
              <a:latin typeface="Times" panose="02020603050405020304" pitchFamily="18" charset="0"/>
              <a:cs typeface="Times" panose="02020603050405020304" pitchFamily="18" charset="0"/>
            </a:endParaRPr>
          </a:p>
        </p:txBody>
      </p:sp>
      <p:sp>
        <p:nvSpPr>
          <p:cNvPr id="316421" name="Line 5"/>
          <p:cNvSpPr>
            <a:spLocks noChangeShapeType="1"/>
          </p:cNvSpPr>
          <p:nvPr/>
        </p:nvSpPr>
        <p:spPr bwMode="auto">
          <a:xfrm flipV="1">
            <a:off x="1001712" y="3786902"/>
            <a:ext cx="1263690" cy="1197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16422" name="Text Box 6"/>
          <p:cNvSpPr txBox="1">
            <a:spLocks noChangeArrowheads="1"/>
          </p:cNvSpPr>
          <p:nvPr/>
        </p:nvSpPr>
        <p:spPr bwMode="auto">
          <a:xfrm>
            <a:off x="1250172" y="5313402"/>
            <a:ext cx="187102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000" dirty="0" smtClean="0"/>
              <a:t>MAX-Heap</a:t>
            </a:r>
            <a:endParaRPr lang="en-US" altLang="en-US" sz="3000" dirty="0"/>
          </a:p>
        </p:txBody>
      </p:sp>
      <p:sp>
        <p:nvSpPr>
          <p:cNvPr id="316423" name="Line 7"/>
          <p:cNvSpPr>
            <a:spLocks noChangeAspect="1" noChangeShapeType="1"/>
          </p:cNvSpPr>
          <p:nvPr/>
        </p:nvSpPr>
        <p:spPr bwMode="auto">
          <a:xfrm rot="16200000" flipV="1">
            <a:off x="2146742" y="3685771"/>
            <a:ext cx="760413" cy="8819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16424" name="Oval 8"/>
          <p:cNvSpPr>
            <a:spLocks noChangeArrowheads="1"/>
          </p:cNvSpPr>
          <p:nvPr/>
        </p:nvSpPr>
        <p:spPr bwMode="auto">
          <a:xfrm>
            <a:off x="838200" y="4795877"/>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5</a:t>
            </a:r>
          </a:p>
        </p:txBody>
      </p:sp>
      <p:sp>
        <p:nvSpPr>
          <p:cNvPr id="316425" name="Oval 9"/>
          <p:cNvSpPr>
            <a:spLocks noChangeArrowheads="1"/>
          </p:cNvSpPr>
          <p:nvPr/>
        </p:nvSpPr>
        <p:spPr bwMode="auto">
          <a:xfrm>
            <a:off x="1295400" y="4354552"/>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7</a:t>
            </a:r>
          </a:p>
        </p:txBody>
      </p:sp>
      <p:sp>
        <p:nvSpPr>
          <p:cNvPr id="316426" name="Oval 10"/>
          <p:cNvSpPr>
            <a:spLocks noChangeArrowheads="1"/>
          </p:cNvSpPr>
          <p:nvPr/>
        </p:nvSpPr>
        <p:spPr bwMode="auto">
          <a:xfrm>
            <a:off x="2019300" y="3668752"/>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8</a:t>
            </a:r>
          </a:p>
        </p:txBody>
      </p:sp>
      <p:sp>
        <p:nvSpPr>
          <p:cNvPr id="316427" name="Oval 11"/>
          <p:cNvSpPr>
            <a:spLocks noChangeArrowheads="1"/>
          </p:cNvSpPr>
          <p:nvPr/>
        </p:nvSpPr>
        <p:spPr bwMode="auto">
          <a:xfrm>
            <a:off x="2663825" y="4354552"/>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4</a:t>
            </a:r>
          </a:p>
        </p:txBody>
      </p:sp>
      <p:sp>
        <p:nvSpPr>
          <p:cNvPr id="316429" name="Oval 13"/>
          <p:cNvSpPr>
            <a:spLocks noChangeArrowheads="1"/>
          </p:cNvSpPr>
          <p:nvPr/>
        </p:nvSpPr>
        <p:spPr bwMode="auto">
          <a:xfrm>
            <a:off x="1692275" y="4795877"/>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2</a:t>
            </a:r>
          </a:p>
        </p:txBody>
      </p:sp>
      <p:sp>
        <p:nvSpPr>
          <p:cNvPr id="316430" name="Text Box 14"/>
          <p:cNvSpPr txBox="1">
            <a:spLocks noChangeArrowheads="1"/>
          </p:cNvSpPr>
          <p:nvPr/>
        </p:nvSpPr>
        <p:spPr bwMode="auto">
          <a:xfrm>
            <a:off x="3167224" y="4090702"/>
            <a:ext cx="602280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100" dirty="0"/>
              <a:t>From the heap property, it follows that:</a:t>
            </a:r>
          </a:p>
          <a:p>
            <a:r>
              <a:rPr lang="en-US" altLang="en-US" sz="2100" dirty="0">
                <a:solidFill>
                  <a:srgbClr val="DD0111"/>
                </a:solidFill>
              </a:rPr>
              <a:t>“The root is the maximum </a:t>
            </a:r>
            <a:r>
              <a:rPr lang="en-US" altLang="en-US" sz="2100" dirty="0" smtClean="0">
                <a:solidFill>
                  <a:srgbClr val="DD0111"/>
                </a:solidFill>
              </a:rPr>
              <a:t>element </a:t>
            </a:r>
            <a:r>
              <a:rPr lang="en-US" altLang="en-US" sz="2100" dirty="0">
                <a:solidFill>
                  <a:srgbClr val="DD0111"/>
                </a:solidFill>
              </a:rPr>
              <a:t>of </a:t>
            </a:r>
            <a:r>
              <a:rPr lang="en-US" altLang="en-US" sz="2100" dirty="0" smtClean="0">
                <a:solidFill>
                  <a:srgbClr val="DD0111"/>
                </a:solidFill>
              </a:rPr>
              <a:t>the max-heap</a:t>
            </a:r>
            <a:r>
              <a:rPr lang="en-US" altLang="en-US" sz="2100" dirty="0">
                <a:solidFill>
                  <a:srgbClr val="DD0111"/>
                </a:solidFill>
              </a:rPr>
              <a:t>!”</a:t>
            </a:r>
          </a:p>
        </p:txBody>
      </p:sp>
      <p:sp>
        <p:nvSpPr>
          <p:cNvPr id="316431" name="Text Box 15"/>
          <p:cNvSpPr txBox="1">
            <a:spLocks noChangeArrowheads="1"/>
          </p:cNvSpPr>
          <p:nvPr/>
        </p:nvSpPr>
        <p:spPr bwMode="auto">
          <a:xfrm>
            <a:off x="1228887" y="5889625"/>
            <a:ext cx="620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a:solidFill>
                  <a:srgbClr val="DD0111"/>
                </a:solidFill>
              </a:rPr>
              <a:t>A heap is a binary tree that is filled in order</a:t>
            </a:r>
          </a:p>
        </p:txBody>
      </p:sp>
    </p:spTree>
    <p:extLst>
      <p:ext uri="{BB962C8B-B14F-4D97-AF65-F5344CB8AC3E}">
        <p14:creationId xmlns:p14="http://schemas.microsoft.com/office/powerpoint/2010/main" val="342319668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0" y="1"/>
            <a:ext cx="8570913" cy="838200"/>
          </a:xfrm>
        </p:spPr>
        <p:txBody>
          <a:bodyPr/>
          <a:lstStyle/>
          <a:p>
            <a:r>
              <a:rPr lang="en-US" altLang="en-US" dirty="0"/>
              <a:t>Array Representation of Heaps</a:t>
            </a:r>
          </a:p>
        </p:txBody>
      </p:sp>
      <p:graphicFrame>
        <p:nvGraphicFramePr>
          <p:cNvPr id="318467" name="Object 3"/>
          <p:cNvGraphicFramePr>
            <a:graphicFrameLocks noGrp="1" noChangeAspect="1"/>
          </p:cNvGraphicFramePr>
          <p:nvPr>
            <p:ph sz="quarter" idx="1"/>
          </p:nvPr>
        </p:nvGraphicFramePr>
        <p:xfrm>
          <a:off x="5026025" y="2743200"/>
          <a:ext cx="3738563" cy="2462213"/>
        </p:xfrm>
        <a:graphic>
          <a:graphicData uri="http://schemas.openxmlformats.org/presentationml/2006/ole">
            <mc:AlternateContent xmlns:mc="http://schemas.openxmlformats.org/markup-compatibility/2006">
              <mc:Choice xmlns:v="urn:schemas-microsoft-com:vml" Requires="v">
                <p:oleObj spid="_x0000_s2092" name="Paint Shop Pro Image" r:id="rId4" imgW="6829268" imgH="4497561" progId="PaintShopPro">
                  <p:embed/>
                </p:oleObj>
              </mc:Choice>
              <mc:Fallback>
                <p:oleObj name="Paint Shop Pro Image" r:id="rId4" imgW="6829268" imgH="4497561" progId="PaintShopPro">
                  <p:embed/>
                  <p:pic>
                    <p:nvPicPr>
                      <p:cNvPr id="3184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6025" y="2743200"/>
                        <a:ext cx="373856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8468" name="Object 4"/>
          <p:cNvGraphicFramePr>
            <a:graphicFrameLocks noGrp="1" noChangeAspect="1"/>
          </p:cNvGraphicFramePr>
          <p:nvPr>
            <p:ph sz="quarter" idx="2"/>
          </p:nvPr>
        </p:nvGraphicFramePr>
        <p:xfrm>
          <a:off x="4876800" y="1371600"/>
          <a:ext cx="4038600" cy="1149350"/>
        </p:xfrm>
        <a:graphic>
          <a:graphicData uri="http://schemas.openxmlformats.org/presentationml/2006/ole">
            <mc:AlternateContent xmlns:mc="http://schemas.openxmlformats.org/markup-compatibility/2006">
              <mc:Choice xmlns:v="urn:schemas-microsoft-com:vml" Requires="v">
                <p:oleObj spid="_x0000_s2093" name="Paint Shop Pro Image" r:id="rId6" imgW="5590244" imgH="1590675" progId="PaintShopPro">
                  <p:embed/>
                </p:oleObj>
              </mc:Choice>
              <mc:Fallback>
                <p:oleObj name="Paint Shop Pro Image" r:id="rId6" imgW="5590244" imgH="1590675" progId="PaintShopPro">
                  <p:embed/>
                  <p:pic>
                    <p:nvPicPr>
                      <p:cNvPr id="31846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1371600"/>
                        <a:ext cx="4038600"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8469" name="Rectangle 5"/>
          <p:cNvSpPr>
            <a:spLocks noGrp="1" noChangeArrowheads="1"/>
          </p:cNvSpPr>
          <p:nvPr>
            <p:ph type="body" sz="half" idx="3"/>
          </p:nvPr>
        </p:nvSpPr>
        <p:spPr>
          <a:xfrm>
            <a:off x="0" y="838201"/>
            <a:ext cx="4800600" cy="5538787"/>
          </a:xfrm>
        </p:spPr>
        <p:txBody>
          <a:bodyPr/>
          <a:lstStyle/>
          <a:p>
            <a:pPr>
              <a:lnSpc>
                <a:spcPct val="120000"/>
              </a:lnSpc>
            </a:pPr>
            <a:r>
              <a:rPr lang="en-US" altLang="en-US" sz="2400" dirty="0">
                <a:latin typeface="Times" panose="02020603050405020304" pitchFamily="18" charset="0"/>
                <a:cs typeface="Times" panose="02020603050405020304" pitchFamily="18" charset="0"/>
              </a:rPr>
              <a:t>A heap can be stored as an array </a:t>
            </a:r>
            <a:r>
              <a:rPr lang="en-US" altLang="en-US" sz="2400" i="1" dirty="0">
                <a:latin typeface="Times" panose="02020603050405020304" pitchFamily="18" charset="0"/>
                <a:cs typeface="Times" panose="02020603050405020304" pitchFamily="18" charset="0"/>
              </a:rPr>
              <a:t>A</a:t>
            </a:r>
            <a:r>
              <a:rPr lang="en-US" altLang="en-US" sz="2400" dirty="0">
                <a:latin typeface="Times" panose="02020603050405020304" pitchFamily="18" charset="0"/>
                <a:cs typeface="Times" panose="02020603050405020304" pitchFamily="18" charset="0"/>
              </a:rPr>
              <a:t>.</a:t>
            </a:r>
          </a:p>
          <a:p>
            <a:pPr lvl="1">
              <a:lnSpc>
                <a:spcPct val="120000"/>
              </a:lnSpc>
            </a:pPr>
            <a:r>
              <a:rPr lang="en-US" altLang="en-US" sz="2000" dirty="0">
                <a:latin typeface="Times" panose="02020603050405020304" pitchFamily="18" charset="0"/>
                <a:cs typeface="Times" panose="02020603050405020304" pitchFamily="18" charset="0"/>
              </a:rPr>
              <a:t>Root of tree is </a:t>
            </a:r>
            <a:r>
              <a:rPr lang="en-US" altLang="en-US" sz="2000" dirty="0" smtClean="0">
                <a:latin typeface="Times" panose="02020603050405020304" pitchFamily="18" charset="0"/>
                <a:cs typeface="Times" panose="02020603050405020304" pitchFamily="18" charset="0"/>
              </a:rPr>
              <a:t>A[1]</a:t>
            </a:r>
            <a:endParaRPr lang="en-US" altLang="en-US" sz="2000" dirty="0">
              <a:latin typeface="Times" panose="02020603050405020304" pitchFamily="18" charset="0"/>
              <a:cs typeface="Times" panose="02020603050405020304" pitchFamily="18" charset="0"/>
            </a:endParaRPr>
          </a:p>
          <a:p>
            <a:pPr lvl="1">
              <a:lnSpc>
                <a:spcPct val="120000"/>
              </a:lnSpc>
            </a:pPr>
            <a:r>
              <a:rPr lang="en-US" altLang="en-US" sz="2000" dirty="0">
                <a:latin typeface="Times" panose="02020603050405020304" pitchFamily="18" charset="0"/>
                <a:cs typeface="Times" panose="02020603050405020304" pitchFamily="18" charset="0"/>
              </a:rPr>
              <a:t>Left child of A[</a:t>
            </a:r>
            <a:r>
              <a:rPr lang="en-US" altLang="en-US" sz="2000" dirty="0" err="1">
                <a:latin typeface="Times" panose="02020603050405020304" pitchFamily="18" charset="0"/>
                <a:cs typeface="Times" panose="02020603050405020304" pitchFamily="18" charset="0"/>
              </a:rPr>
              <a:t>i</a:t>
            </a:r>
            <a:r>
              <a:rPr lang="en-US" altLang="en-US" sz="2000" dirty="0">
                <a:latin typeface="Times" panose="02020603050405020304" pitchFamily="18" charset="0"/>
                <a:cs typeface="Times" panose="02020603050405020304" pitchFamily="18" charset="0"/>
              </a:rPr>
              <a:t>] = </a:t>
            </a:r>
            <a:r>
              <a:rPr lang="en-US" altLang="en-US" sz="2000" dirty="0" smtClean="0">
                <a:latin typeface="Times" panose="02020603050405020304" pitchFamily="18" charset="0"/>
                <a:cs typeface="Times" panose="02020603050405020304" pitchFamily="18" charset="0"/>
              </a:rPr>
              <a:t>A[2*</a:t>
            </a:r>
            <a:r>
              <a:rPr lang="en-US" altLang="en-US" sz="2000" dirty="0" err="1" smtClean="0">
                <a:latin typeface="Times" panose="02020603050405020304" pitchFamily="18" charset="0"/>
                <a:cs typeface="Times" panose="02020603050405020304" pitchFamily="18" charset="0"/>
              </a:rPr>
              <a:t>i</a:t>
            </a:r>
            <a:r>
              <a:rPr lang="en-US" altLang="en-US" sz="2000" dirty="0">
                <a:latin typeface="Times" panose="02020603050405020304" pitchFamily="18" charset="0"/>
                <a:cs typeface="Times" panose="02020603050405020304" pitchFamily="18" charset="0"/>
              </a:rPr>
              <a:t>]</a:t>
            </a:r>
          </a:p>
          <a:p>
            <a:pPr lvl="1">
              <a:lnSpc>
                <a:spcPct val="120000"/>
              </a:lnSpc>
            </a:pPr>
            <a:r>
              <a:rPr lang="en-US" altLang="en-US" sz="2000" dirty="0">
                <a:latin typeface="Times" panose="02020603050405020304" pitchFamily="18" charset="0"/>
                <a:cs typeface="Times" panose="02020603050405020304" pitchFamily="18" charset="0"/>
              </a:rPr>
              <a:t>Right child of A[</a:t>
            </a:r>
            <a:r>
              <a:rPr lang="en-US" altLang="en-US" sz="2000" dirty="0" err="1">
                <a:latin typeface="Times" panose="02020603050405020304" pitchFamily="18" charset="0"/>
                <a:cs typeface="Times" panose="02020603050405020304" pitchFamily="18" charset="0"/>
              </a:rPr>
              <a:t>i</a:t>
            </a:r>
            <a:r>
              <a:rPr lang="en-US" altLang="en-US" sz="2000" dirty="0">
                <a:latin typeface="Times" panose="02020603050405020304" pitchFamily="18" charset="0"/>
                <a:cs typeface="Times" panose="02020603050405020304" pitchFamily="18" charset="0"/>
              </a:rPr>
              <a:t>] = </a:t>
            </a:r>
            <a:r>
              <a:rPr lang="en-US" altLang="en-US" sz="2000" dirty="0" smtClean="0">
                <a:latin typeface="Times" panose="02020603050405020304" pitchFamily="18" charset="0"/>
                <a:cs typeface="Times" panose="02020603050405020304" pitchFamily="18" charset="0"/>
              </a:rPr>
              <a:t>A[2*</a:t>
            </a:r>
            <a:r>
              <a:rPr lang="en-US" altLang="en-US" sz="2000" dirty="0" err="1" smtClean="0">
                <a:latin typeface="Times" panose="02020603050405020304" pitchFamily="18" charset="0"/>
                <a:cs typeface="Times" panose="02020603050405020304" pitchFamily="18" charset="0"/>
              </a:rPr>
              <a:t>i</a:t>
            </a:r>
            <a:r>
              <a:rPr lang="en-US" altLang="en-US" sz="2000" dirty="0" smtClean="0">
                <a:latin typeface="Times" panose="02020603050405020304" pitchFamily="18" charset="0"/>
                <a:cs typeface="Times" panose="02020603050405020304" pitchFamily="18" charset="0"/>
              </a:rPr>
              <a:t> </a:t>
            </a:r>
            <a:r>
              <a:rPr lang="en-US" altLang="en-US" sz="2000" dirty="0">
                <a:latin typeface="Times" panose="02020603050405020304" pitchFamily="18" charset="0"/>
                <a:cs typeface="Times" panose="02020603050405020304" pitchFamily="18" charset="0"/>
              </a:rPr>
              <a:t>+ 1]</a:t>
            </a:r>
          </a:p>
          <a:p>
            <a:pPr lvl="1">
              <a:lnSpc>
                <a:spcPct val="120000"/>
              </a:lnSpc>
            </a:pPr>
            <a:r>
              <a:rPr lang="en-US" altLang="en-US" sz="2000" dirty="0">
                <a:latin typeface="Times" panose="02020603050405020304" pitchFamily="18" charset="0"/>
                <a:cs typeface="Times" panose="02020603050405020304" pitchFamily="18" charset="0"/>
              </a:rPr>
              <a:t>Parent of A[</a:t>
            </a:r>
            <a:r>
              <a:rPr lang="en-US" altLang="en-US" sz="2000" dirty="0" err="1">
                <a:latin typeface="Times" panose="02020603050405020304" pitchFamily="18" charset="0"/>
                <a:cs typeface="Times" panose="02020603050405020304" pitchFamily="18" charset="0"/>
              </a:rPr>
              <a:t>i</a:t>
            </a:r>
            <a:r>
              <a:rPr lang="en-US" altLang="en-US" sz="2000" dirty="0">
                <a:latin typeface="Times" panose="02020603050405020304" pitchFamily="18" charset="0"/>
                <a:cs typeface="Times" panose="02020603050405020304" pitchFamily="18" charset="0"/>
              </a:rPr>
              <a:t>] = A[ </a:t>
            </a:r>
            <a:r>
              <a:rPr lang="en-US" altLang="en-US" sz="2000" dirty="0">
                <a:latin typeface="Times" panose="02020603050405020304" pitchFamily="18" charset="0"/>
                <a:cs typeface="Times" panose="02020603050405020304" pitchFamily="18" charset="0"/>
                <a:sym typeface="Symbol" panose="05050102010706020507" pitchFamily="18" charset="2"/>
              </a:rPr>
              <a:t></a:t>
            </a:r>
            <a:r>
              <a:rPr lang="en-US" altLang="en-US" sz="2000" dirty="0" err="1">
                <a:latin typeface="Times" panose="02020603050405020304" pitchFamily="18" charset="0"/>
                <a:cs typeface="Times" panose="02020603050405020304" pitchFamily="18" charset="0"/>
              </a:rPr>
              <a:t>i</a:t>
            </a:r>
            <a:r>
              <a:rPr lang="en-US" altLang="en-US" sz="2000" dirty="0">
                <a:latin typeface="Times" panose="02020603050405020304" pitchFamily="18" charset="0"/>
                <a:cs typeface="Times" panose="02020603050405020304" pitchFamily="18" charset="0"/>
              </a:rPr>
              <a:t>/2</a:t>
            </a:r>
            <a:r>
              <a:rPr lang="en-US" altLang="en-US" sz="2000" dirty="0">
                <a:latin typeface="Times" panose="02020603050405020304" pitchFamily="18" charset="0"/>
                <a:cs typeface="Times" panose="02020603050405020304" pitchFamily="18" charset="0"/>
                <a:sym typeface="Symbol" panose="05050102010706020507" pitchFamily="18" charset="2"/>
              </a:rPr>
              <a:t></a:t>
            </a:r>
            <a:r>
              <a:rPr lang="en-US" altLang="en-US" sz="2000" dirty="0">
                <a:latin typeface="Times" panose="02020603050405020304" pitchFamily="18" charset="0"/>
                <a:cs typeface="Times" panose="02020603050405020304" pitchFamily="18" charset="0"/>
              </a:rPr>
              <a:t> ]</a:t>
            </a:r>
          </a:p>
          <a:p>
            <a:pPr lvl="1">
              <a:lnSpc>
                <a:spcPct val="120000"/>
              </a:lnSpc>
            </a:pPr>
            <a:r>
              <a:rPr lang="en-US" altLang="en-US" sz="2000" dirty="0" err="1">
                <a:latin typeface="Times" panose="02020603050405020304" pitchFamily="18" charset="0"/>
                <a:cs typeface="Times" panose="02020603050405020304" pitchFamily="18" charset="0"/>
              </a:rPr>
              <a:t>Heapsize</a:t>
            </a:r>
            <a:r>
              <a:rPr lang="en-US" altLang="en-US" sz="2000" dirty="0">
                <a:latin typeface="Times" panose="02020603050405020304" pitchFamily="18" charset="0"/>
                <a:cs typeface="Times" panose="02020603050405020304" pitchFamily="18" charset="0"/>
              </a:rPr>
              <a:t>[A] ≤ length[A]</a:t>
            </a:r>
          </a:p>
          <a:p>
            <a:pPr>
              <a:lnSpc>
                <a:spcPct val="120000"/>
              </a:lnSpc>
            </a:pPr>
            <a:r>
              <a:rPr lang="en-US" altLang="en-US" sz="2400" dirty="0">
                <a:latin typeface="Times" panose="02020603050405020304" pitchFamily="18" charset="0"/>
                <a:cs typeface="Times" panose="02020603050405020304" pitchFamily="18" charset="0"/>
              </a:rPr>
              <a:t>The elements in the subarray A[(</a:t>
            </a:r>
            <a:r>
              <a:rPr lang="en-US" altLang="en-US" sz="2400" dirty="0">
                <a:latin typeface="Times" panose="02020603050405020304" pitchFamily="18" charset="0"/>
                <a:cs typeface="Times" panose="02020603050405020304" pitchFamily="18" charset="0"/>
                <a:sym typeface="Symbol" panose="05050102010706020507" pitchFamily="18" charset="2"/>
              </a:rPr>
              <a:t>n/2+1</a:t>
            </a:r>
            <a:r>
              <a:rPr lang="en-US" altLang="en-US" sz="2400" dirty="0">
                <a:latin typeface="Times" panose="02020603050405020304" pitchFamily="18" charset="0"/>
                <a:cs typeface="Times" panose="02020603050405020304" pitchFamily="18" charset="0"/>
              </a:rPr>
              <a:t>) .. n] are leaves</a:t>
            </a:r>
          </a:p>
          <a:p>
            <a:pPr>
              <a:lnSpc>
                <a:spcPct val="120000"/>
              </a:lnSpc>
            </a:pPr>
            <a:endParaRPr lang="en-US" altLang="en-US"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42939474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757159" y="-30972"/>
            <a:ext cx="4384875" cy="2164572"/>
          </a:xfrm>
          <a:prstGeom prst="rect">
            <a:avLst/>
          </a:prstGeom>
        </p:spPr>
      </p:pic>
      <p:sp>
        <p:nvSpPr>
          <p:cNvPr id="319490" name="Rectangle 2"/>
          <p:cNvSpPr>
            <a:spLocks noGrp="1" noChangeArrowheads="1"/>
          </p:cNvSpPr>
          <p:nvPr>
            <p:ph type="title"/>
          </p:nvPr>
        </p:nvSpPr>
        <p:spPr>
          <a:xfrm>
            <a:off x="0" y="0"/>
            <a:ext cx="9144000" cy="838200"/>
          </a:xfrm>
        </p:spPr>
        <p:txBody>
          <a:bodyPr/>
          <a:lstStyle/>
          <a:p>
            <a:r>
              <a:rPr lang="en-US" altLang="en-US" dirty="0"/>
              <a:t>Heap Types</a:t>
            </a:r>
          </a:p>
        </p:txBody>
      </p:sp>
      <p:sp>
        <p:nvSpPr>
          <p:cNvPr id="319491" name="Rectangle 3"/>
          <p:cNvSpPr>
            <a:spLocks noGrp="1" noChangeArrowheads="1"/>
          </p:cNvSpPr>
          <p:nvPr>
            <p:ph type="body" idx="1"/>
          </p:nvPr>
        </p:nvSpPr>
        <p:spPr>
          <a:xfrm>
            <a:off x="0" y="838200"/>
            <a:ext cx="9144000" cy="5410200"/>
          </a:xfrm>
        </p:spPr>
        <p:txBody>
          <a:bodyPr/>
          <a:lstStyle/>
          <a:p>
            <a:pPr eaLnBrk="1" hangingPunct="1"/>
            <a:r>
              <a:rPr lang="en-US" altLang="en-US" sz="2100" dirty="0">
                <a:latin typeface="Times" panose="02020603050405020304" pitchFamily="18" charset="0"/>
                <a:cs typeface="Times" panose="02020603050405020304" pitchFamily="18" charset="0"/>
              </a:rPr>
              <a:t>Max Heap</a:t>
            </a:r>
          </a:p>
          <a:p>
            <a:pPr lvl="1" eaLnBrk="1" hangingPunct="1"/>
            <a:r>
              <a:rPr lang="en-US" altLang="en-US" sz="2100" dirty="0" smtClean="0">
                <a:latin typeface="Times" panose="02020603050405020304" pitchFamily="18" charset="0"/>
                <a:cs typeface="Times" panose="02020603050405020304" pitchFamily="18" charset="0"/>
              </a:rPr>
              <a:t>Used to sort array in ascending order</a:t>
            </a:r>
          </a:p>
          <a:p>
            <a:pPr lvl="1" eaLnBrk="1" hangingPunct="1"/>
            <a:r>
              <a:rPr lang="en-US" altLang="en-US" sz="2100" dirty="0" smtClean="0">
                <a:latin typeface="Times" panose="02020603050405020304" pitchFamily="18" charset="0"/>
                <a:cs typeface="Times" panose="02020603050405020304" pitchFamily="18" charset="0"/>
              </a:rPr>
              <a:t>Has property: </a:t>
            </a:r>
            <a:r>
              <a:rPr lang="en-US" altLang="en-US" sz="2100" dirty="0">
                <a:latin typeface="Times" panose="02020603050405020304" pitchFamily="18" charset="0"/>
                <a:cs typeface="Times" panose="02020603050405020304" pitchFamily="18" charset="0"/>
              </a:rPr>
              <a:t>for all nodes </a:t>
            </a:r>
            <a:r>
              <a:rPr lang="en-US" altLang="en-US" sz="2100" i="1" dirty="0" err="1">
                <a:latin typeface="Times" panose="02020603050405020304" pitchFamily="18" charset="0"/>
                <a:cs typeface="Times" panose="02020603050405020304" pitchFamily="18" charset="0"/>
              </a:rPr>
              <a:t>i</a:t>
            </a:r>
            <a:r>
              <a:rPr lang="en-US" altLang="en-US" sz="2100" dirty="0">
                <a:latin typeface="Times" panose="02020603050405020304" pitchFamily="18" charset="0"/>
                <a:cs typeface="Times" panose="02020603050405020304" pitchFamily="18" charset="0"/>
              </a:rPr>
              <a:t>, excluding the root: </a:t>
            </a:r>
          </a:p>
          <a:p>
            <a:pPr lvl="1">
              <a:lnSpc>
                <a:spcPct val="120000"/>
              </a:lnSpc>
              <a:buFontTx/>
              <a:buNone/>
            </a:pPr>
            <a:r>
              <a:rPr lang="en-US" altLang="en-US" sz="2100" dirty="0">
                <a:latin typeface="Times" panose="02020603050405020304" pitchFamily="18" charset="0"/>
                <a:cs typeface="Times" panose="02020603050405020304" pitchFamily="18" charset="0"/>
              </a:rPr>
              <a:t>	</a:t>
            </a:r>
            <a:r>
              <a:rPr lang="en-US" altLang="en-US" sz="2100" dirty="0">
                <a:latin typeface="Comic Sans MS" panose="030F0702030302020204" pitchFamily="66" charset="0"/>
              </a:rPr>
              <a:t>A[PARENT(</a:t>
            </a:r>
            <a:r>
              <a:rPr lang="en-US" altLang="en-US" sz="2100" dirty="0" err="1">
                <a:latin typeface="Comic Sans MS" panose="030F0702030302020204" pitchFamily="66" charset="0"/>
              </a:rPr>
              <a:t>i</a:t>
            </a:r>
            <a:r>
              <a:rPr lang="en-US" altLang="en-US" sz="2100" dirty="0">
                <a:latin typeface="Comic Sans MS" panose="030F0702030302020204" pitchFamily="66" charset="0"/>
              </a:rPr>
              <a:t>)] ≥ A[</a:t>
            </a:r>
            <a:r>
              <a:rPr lang="en-US" altLang="en-US" sz="2100" dirty="0" err="1">
                <a:latin typeface="Comic Sans MS" panose="030F0702030302020204" pitchFamily="66" charset="0"/>
              </a:rPr>
              <a:t>i</a:t>
            </a:r>
            <a:r>
              <a:rPr lang="en-US" altLang="en-US" sz="2100" dirty="0">
                <a:latin typeface="Comic Sans MS" panose="030F0702030302020204" pitchFamily="66" charset="0"/>
              </a:rPr>
              <a:t>]</a:t>
            </a:r>
          </a:p>
          <a:p>
            <a:pPr eaLnBrk="1" hangingPunct="1"/>
            <a:r>
              <a:rPr lang="en-US" altLang="en-US" sz="2100" dirty="0" smtClean="0">
                <a:latin typeface="Times" panose="02020603050405020304" pitchFamily="18" charset="0"/>
                <a:cs typeface="Times" panose="02020603050405020304" pitchFamily="18" charset="0"/>
              </a:rPr>
              <a:t>Min </a:t>
            </a:r>
            <a:r>
              <a:rPr lang="en-US" altLang="en-US" sz="2100" dirty="0">
                <a:latin typeface="Times" panose="02020603050405020304" pitchFamily="18" charset="0"/>
                <a:cs typeface="Times" panose="02020603050405020304" pitchFamily="18" charset="0"/>
              </a:rPr>
              <a:t>Heap</a:t>
            </a:r>
          </a:p>
          <a:p>
            <a:pPr lvl="1" eaLnBrk="1" hangingPunct="1"/>
            <a:r>
              <a:rPr lang="en-US" altLang="en-US" sz="2100" dirty="0" smtClean="0">
                <a:latin typeface="Times" panose="02020603050405020304" pitchFamily="18" charset="0"/>
                <a:cs typeface="Times" panose="02020603050405020304" pitchFamily="18" charset="0"/>
              </a:rPr>
              <a:t>Used to sort array </a:t>
            </a:r>
            <a:r>
              <a:rPr lang="en-US" altLang="en-US" sz="2100" dirty="0">
                <a:latin typeface="Times" panose="02020603050405020304" pitchFamily="18" charset="0"/>
                <a:cs typeface="Times" panose="02020603050405020304" pitchFamily="18" charset="0"/>
              </a:rPr>
              <a:t>in descending order</a:t>
            </a:r>
          </a:p>
          <a:p>
            <a:pPr lvl="1" eaLnBrk="1" hangingPunct="1"/>
            <a:r>
              <a:rPr lang="en-US" altLang="en-US" sz="2100" dirty="0">
                <a:latin typeface="Times" panose="02020603050405020304" pitchFamily="18" charset="0"/>
                <a:cs typeface="Times" panose="02020603050405020304" pitchFamily="18" charset="0"/>
              </a:rPr>
              <a:t>Has </a:t>
            </a:r>
            <a:r>
              <a:rPr lang="en-US" altLang="en-US" sz="2100" dirty="0" smtClean="0">
                <a:latin typeface="Times" panose="02020603050405020304" pitchFamily="18" charset="0"/>
                <a:cs typeface="Times" panose="02020603050405020304" pitchFamily="18" charset="0"/>
              </a:rPr>
              <a:t>property: </a:t>
            </a:r>
            <a:r>
              <a:rPr lang="en-US" altLang="en-US" sz="2100" dirty="0">
                <a:latin typeface="Times" panose="02020603050405020304" pitchFamily="18" charset="0"/>
                <a:cs typeface="Times" panose="02020603050405020304" pitchFamily="18" charset="0"/>
              </a:rPr>
              <a:t>: for all nodes </a:t>
            </a:r>
            <a:r>
              <a:rPr lang="en-US" altLang="en-US" sz="2100" i="1" dirty="0" err="1">
                <a:latin typeface="Times" panose="02020603050405020304" pitchFamily="18" charset="0"/>
                <a:cs typeface="Times" panose="02020603050405020304" pitchFamily="18" charset="0"/>
              </a:rPr>
              <a:t>i</a:t>
            </a:r>
            <a:r>
              <a:rPr lang="en-US" altLang="en-US" sz="2100" dirty="0">
                <a:latin typeface="Times" panose="02020603050405020304" pitchFamily="18" charset="0"/>
                <a:cs typeface="Times" panose="02020603050405020304" pitchFamily="18" charset="0"/>
              </a:rPr>
              <a:t>, excluding the root:</a:t>
            </a:r>
            <a:r>
              <a:rPr lang="en-US" altLang="en-US" sz="2100" dirty="0"/>
              <a:t> </a:t>
            </a:r>
            <a:endParaRPr lang="en-US" altLang="en-US" sz="2100" dirty="0">
              <a:latin typeface="Times" panose="02020603050405020304" pitchFamily="18" charset="0"/>
              <a:cs typeface="Times" panose="02020603050405020304" pitchFamily="18" charset="0"/>
            </a:endParaRPr>
          </a:p>
          <a:p>
            <a:pPr lvl="1">
              <a:lnSpc>
                <a:spcPct val="120000"/>
              </a:lnSpc>
              <a:buFontTx/>
              <a:buNone/>
            </a:pPr>
            <a:r>
              <a:rPr lang="en-US" altLang="en-US" sz="2100" dirty="0">
                <a:latin typeface="Times" panose="02020603050405020304" pitchFamily="18" charset="0"/>
                <a:cs typeface="Times" panose="02020603050405020304" pitchFamily="18" charset="0"/>
              </a:rPr>
              <a:t>	</a:t>
            </a:r>
            <a:r>
              <a:rPr lang="en-US" altLang="en-US" sz="2100" dirty="0">
                <a:latin typeface="Comic Sans MS" panose="030F0702030302020204" pitchFamily="66" charset="0"/>
              </a:rPr>
              <a:t>A[PARENT(</a:t>
            </a:r>
            <a:r>
              <a:rPr lang="en-US" altLang="en-US" sz="2100" dirty="0" err="1">
                <a:latin typeface="Comic Sans MS" panose="030F0702030302020204" pitchFamily="66" charset="0"/>
              </a:rPr>
              <a:t>i</a:t>
            </a:r>
            <a:r>
              <a:rPr lang="en-US" altLang="en-US" sz="2100" dirty="0">
                <a:latin typeface="Comic Sans MS" panose="030F0702030302020204" pitchFamily="66" charset="0"/>
              </a:rPr>
              <a:t>)] ≤ A[</a:t>
            </a:r>
            <a:r>
              <a:rPr lang="en-US" altLang="en-US" sz="2100" dirty="0" err="1">
                <a:latin typeface="Comic Sans MS" panose="030F0702030302020204" pitchFamily="66" charset="0"/>
              </a:rPr>
              <a:t>i</a:t>
            </a:r>
            <a:r>
              <a:rPr lang="en-US" altLang="en-US" sz="2100" dirty="0">
                <a:latin typeface="Comic Sans MS" panose="030F0702030302020204" pitchFamily="66" charset="0"/>
              </a:rPr>
              <a:t>]</a:t>
            </a:r>
          </a:p>
          <a:p>
            <a:pPr lvl="1" eaLnBrk="1" hangingPunct="1"/>
            <a:endParaRPr lang="en-US" altLang="en-US" sz="2100" dirty="0">
              <a:latin typeface="Times" panose="02020603050405020304" pitchFamily="18" charset="0"/>
              <a:cs typeface="Times" panose="02020603050405020304" pitchFamily="18" charset="0"/>
            </a:endParaRPr>
          </a:p>
        </p:txBody>
      </p:sp>
      <p:pic>
        <p:nvPicPr>
          <p:cNvPr id="4" name="Picture 3"/>
          <p:cNvPicPr>
            <a:picLocks noChangeAspect="1"/>
          </p:cNvPicPr>
          <p:nvPr/>
        </p:nvPicPr>
        <p:blipFill>
          <a:blip r:embed="rId4"/>
          <a:stretch>
            <a:fillRect/>
          </a:stretch>
        </p:blipFill>
        <p:spPr>
          <a:xfrm>
            <a:off x="4354308" y="3813840"/>
            <a:ext cx="4759212" cy="2405063"/>
          </a:xfrm>
          <a:prstGeom prst="rect">
            <a:avLst/>
          </a:prstGeom>
        </p:spPr>
      </p:pic>
    </p:spTree>
    <p:extLst>
      <p:ext uri="{BB962C8B-B14F-4D97-AF65-F5344CB8AC3E}">
        <p14:creationId xmlns:p14="http://schemas.microsoft.com/office/powerpoint/2010/main" val="36039984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0" y="0"/>
            <a:ext cx="9144000" cy="838200"/>
          </a:xfrm>
        </p:spPr>
        <p:txBody>
          <a:bodyPr/>
          <a:lstStyle/>
          <a:p>
            <a:r>
              <a:rPr lang="en-US" altLang="en-US"/>
              <a:t>Operations on Heaps</a:t>
            </a:r>
          </a:p>
        </p:txBody>
      </p:sp>
      <p:sp>
        <p:nvSpPr>
          <p:cNvPr id="320515" name="Rectangle 3"/>
          <p:cNvSpPr>
            <a:spLocks noGrp="1" noChangeArrowheads="1"/>
          </p:cNvSpPr>
          <p:nvPr>
            <p:ph type="body" idx="1"/>
          </p:nvPr>
        </p:nvSpPr>
        <p:spPr>
          <a:xfrm>
            <a:off x="0" y="838200"/>
            <a:ext cx="8580438" cy="5715000"/>
          </a:xfrm>
        </p:spPr>
        <p:txBody>
          <a:bodyPr/>
          <a:lstStyle/>
          <a:p>
            <a:pPr>
              <a:lnSpc>
                <a:spcPct val="120000"/>
              </a:lnSpc>
            </a:pPr>
            <a:r>
              <a:rPr lang="en-US" altLang="en-US" dirty="0">
                <a:solidFill>
                  <a:schemeClr val="tx1"/>
                </a:solidFill>
              </a:rPr>
              <a:t>Maintain/Restore the max-heap property</a:t>
            </a:r>
          </a:p>
          <a:p>
            <a:pPr lvl="1">
              <a:lnSpc>
                <a:spcPct val="120000"/>
              </a:lnSpc>
            </a:pPr>
            <a:r>
              <a:rPr lang="en-US" altLang="en-US" dirty="0">
                <a:solidFill>
                  <a:srgbClr val="336699"/>
                </a:solidFill>
              </a:rPr>
              <a:t>MAX-HEAPIFY</a:t>
            </a:r>
          </a:p>
          <a:p>
            <a:pPr>
              <a:lnSpc>
                <a:spcPct val="120000"/>
              </a:lnSpc>
            </a:pPr>
            <a:r>
              <a:rPr lang="en-US" altLang="en-US" dirty="0">
                <a:solidFill>
                  <a:schemeClr val="tx1"/>
                </a:solidFill>
              </a:rPr>
              <a:t>Create a max-heap from an unordered array</a:t>
            </a:r>
          </a:p>
          <a:p>
            <a:pPr lvl="1">
              <a:lnSpc>
                <a:spcPct val="120000"/>
              </a:lnSpc>
            </a:pPr>
            <a:r>
              <a:rPr lang="en-US" altLang="en-US" dirty="0">
                <a:solidFill>
                  <a:srgbClr val="336699"/>
                </a:solidFill>
              </a:rPr>
              <a:t>BUILD-MAX-HEAP</a:t>
            </a:r>
          </a:p>
          <a:p>
            <a:pPr>
              <a:lnSpc>
                <a:spcPct val="120000"/>
              </a:lnSpc>
            </a:pPr>
            <a:r>
              <a:rPr lang="en-US" altLang="en-US" dirty="0">
                <a:solidFill>
                  <a:schemeClr val="tx1"/>
                </a:solidFill>
              </a:rPr>
              <a:t>Sort an array in place</a:t>
            </a:r>
          </a:p>
          <a:p>
            <a:pPr lvl="1">
              <a:lnSpc>
                <a:spcPct val="120000"/>
              </a:lnSpc>
            </a:pPr>
            <a:r>
              <a:rPr lang="en-US" altLang="en-US" dirty="0" smtClean="0">
                <a:solidFill>
                  <a:srgbClr val="336699"/>
                </a:solidFill>
              </a:rPr>
              <a:t>HEAPSORT</a:t>
            </a:r>
            <a:endParaRPr lang="en-US" altLang="en-US" dirty="0">
              <a:solidFill>
                <a:srgbClr val="336699"/>
              </a:solidFill>
            </a:endParaRPr>
          </a:p>
        </p:txBody>
      </p:sp>
    </p:spTree>
    <p:extLst>
      <p:ext uri="{BB962C8B-B14F-4D97-AF65-F5344CB8AC3E}">
        <p14:creationId xmlns:p14="http://schemas.microsoft.com/office/powerpoint/2010/main" val="26001148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0" y="0"/>
            <a:ext cx="9144000" cy="838200"/>
          </a:xfrm>
        </p:spPr>
        <p:txBody>
          <a:bodyPr/>
          <a:lstStyle/>
          <a:p>
            <a:r>
              <a:rPr lang="en-US" altLang="en-US"/>
              <a:t>Operations on Heaps</a:t>
            </a:r>
          </a:p>
        </p:txBody>
      </p:sp>
      <p:sp>
        <p:nvSpPr>
          <p:cNvPr id="320515" name="Rectangle 3"/>
          <p:cNvSpPr>
            <a:spLocks noGrp="1" noChangeArrowheads="1"/>
          </p:cNvSpPr>
          <p:nvPr>
            <p:ph type="body" idx="1"/>
          </p:nvPr>
        </p:nvSpPr>
        <p:spPr>
          <a:xfrm>
            <a:off x="0" y="838200"/>
            <a:ext cx="8580438" cy="5715000"/>
          </a:xfrm>
        </p:spPr>
        <p:txBody>
          <a:bodyPr/>
          <a:lstStyle/>
          <a:p>
            <a:pPr>
              <a:lnSpc>
                <a:spcPct val="120000"/>
              </a:lnSpc>
            </a:pPr>
            <a:r>
              <a:rPr lang="en-US" altLang="en-US" dirty="0">
                <a:solidFill>
                  <a:srgbClr val="FF0000"/>
                </a:solidFill>
              </a:rPr>
              <a:t>Maintain/Restore the max-heap property</a:t>
            </a:r>
          </a:p>
          <a:p>
            <a:pPr lvl="1">
              <a:lnSpc>
                <a:spcPct val="120000"/>
              </a:lnSpc>
            </a:pPr>
            <a:r>
              <a:rPr lang="en-US" altLang="en-US" dirty="0">
                <a:solidFill>
                  <a:srgbClr val="FF0000"/>
                </a:solidFill>
              </a:rPr>
              <a:t>MAX-HEAPIFY</a:t>
            </a:r>
          </a:p>
          <a:p>
            <a:pPr>
              <a:lnSpc>
                <a:spcPct val="120000"/>
              </a:lnSpc>
            </a:pPr>
            <a:r>
              <a:rPr lang="en-US" altLang="en-US" dirty="0">
                <a:solidFill>
                  <a:schemeClr val="tx1"/>
                </a:solidFill>
              </a:rPr>
              <a:t>Create a max-heap from an unordered array</a:t>
            </a:r>
          </a:p>
          <a:p>
            <a:pPr lvl="1">
              <a:lnSpc>
                <a:spcPct val="120000"/>
              </a:lnSpc>
            </a:pPr>
            <a:r>
              <a:rPr lang="en-US" altLang="en-US" dirty="0">
                <a:solidFill>
                  <a:srgbClr val="336699"/>
                </a:solidFill>
              </a:rPr>
              <a:t>BUILD-MAX-HEAP</a:t>
            </a:r>
          </a:p>
          <a:p>
            <a:pPr>
              <a:lnSpc>
                <a:spcPct val="120000"/>
              </a:lnSpc>
            </a:pPr>
            <a:r>
              <a:rPr lang="en-US" altLang="en-US" dirty="0">
                <a:solidFill>
                  <a:schemeClr val="tx1"/>
                </a:solidFill>
              </a:rPr>
              <a:t>Sort an array in place</a:t>
            </a:r>
          </a:p>
          <a:p>
            <a:pPr lvl="1">
              <a:lnSpc>
                <a:spcPct val="120000"/>
              </a:lnSpc>
            </a:pPr>
            <a:r>
              <a:rPr lang="en-US" altLang="en-US" dirty="0" smtClean="0">
                <a:solidFill>
                  <a:srgbClr val="336699"/>
                </a:solidFill>
              </a:rPr>
              <a:t>HEAPSORT</a:t>
            </a:r>
            <a:endParaRPr lang="en-US" altLang="en-US" dirty="0">
              <a:solidFill>
                <a:srgbClr val="336699"/>
              </a:solidFill>
            </a:endParaRPr>
          </a:p>
        </p:txBody>
      </p:sp>
    </p:spTree>
    <p:extLst>
      <p:ext uri="{BB962C8B-B14F-4D97-AF65-F5344CB8AC3E}">
        <p14:creationId xmlns:p14="http://schemas.microsoft.com/office/powerpoint/2010/main" val="38528755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0" y="0"/>
            <a:ext cx="9144000" cy="838200"/>
          </a:xfrm>
        </p:spPr>
        <p:txBody>
          <a:bodyPr/>
          <a:lstStyle/>
          <a:p>
            <a:r>
              <a:rPr lang="en-US" altLang="en-US" dirty="0" smtClean="0"/>
              <a:t>Max-heap: MAX-HEAPIFY</a:t>
            </a:r>
            <a:endParaRPr lang="en-US" altLang="en-US" dirty="0"/>
          </a:p>
        </p:txBody>
      </p:sp>
      <p:sp>
        <p:nvSpPr>
          <p:cNvPr id="496643" name="Rectangle 3"/>
          <p:cNvSpPr>
            <a:spLocks noGrp="1" noChangeArrowheads="1"/>
          </p:cNvSpPr>
          <p:nvPr>
            <p:ph type="body" idx="1"/>
          </p:nvPr>
        </p:nvSpPr>
        <p:spPr>
          <a:xfrm>
            <a:off x="0" y="838200"/>
            <a:ext cx="9144000" cy="1981200"/>
          </a:xfrm>
        </p:spPr>
        <p:txBody>
          <a:bodyPr/>
          <a:lstStyle/>
          <a:p>
            <a:pPr marL="342900" lvl="1" indent="-342900">
              <a:lnSpc>
                <a:spcPct val="120000"/>
              </a:lnSpc>
              <a:buFont typeface="Arial" panose="020B0604020202020204" pitchFamily="34" charset="0"/>
              <a:buChar char="•"/>
            </a:pPr>
            <a:endParaRPr lang="en-US" altLang="zh-CN" sz="1900" dirty="0" smtClean="0">
              <a:latin typeface="Times" panose="02020603050405020304" pitchFamily="18" charset="0"/>
              <a:cs typeface="Times" panose="02020603050405020304" pitchFamily="18" charset="0"/>
            </a:endParaRPr>
          </a:p>
          <a:p>
            <a:pPr marL="342900" lvl="1" indent="-342900">
              <a:lnSpc>
                <a:spcPct val="120000"/>
              </a:lnSpc>
              <a:buFont typeface="Arial" panose="020B0604020202020204" pitchFamily="34" charset="0"/>
              <a:buChar char="•"/>
            </a:pPr>
            <a:r>
              <a:rPr lang="en-US" altLang="zh-CN" sz="1900" dirty="0" smtClean="0">
                <a:latin typeface="Times" panose="02020603050405020304" pitchFamily="18" charset="0"/>
                <a:cs typeface="Times" panose="02020603050405020304" pitchFamily="18" charset="0"/>
              </a:rPr>
              <a:t>If there exists a node </a:t>
            </a:r>
            <a:r>
              <a:rPr lang="en-US" altLang="zh-CN" sz="1900" i="1" dirty="0" err="1" smtClean="0">
                <a:latin typeface="Times" panose="02020603050405020304" pitchFamily="18" charset="0"/>
                <a:cs typeface="Times" panose="02020603050405020304" pitchFamily="18" charset="0"/>
              </a:rPr>
              <a:t>i</a:t>
            </a:r>
            <a:r>
              <a:rPr lang="en-US" altLang="zh-CN" sz="1900" i="1" dirty="0" smtClean="0">
                <a:latin typeface="Times" panose="02020603050405020304" pitchFamily="18" charset="0"/>
                <a:cs typeface="Times" panose="02020603050405020304" pitchFamily="18" charset="0"/>
              </a:rPr>
              <a:t> </a:t>
            </a:r>
            <a:r>
              <a:rPr lang="en-US" altLang="zh-CN" sz="1900" dirty="0" smtClean="0">
                <a:latin typeface="Times" panose="02020603050405020304" pitchFamily="18" charset="0"/>
                <a:cs typeface="Times" panose="02020603050405020304" pitchFamily="18" charset="0"/>
              </a:rPr>
              <a:t>is smaller than its child (left and right subtree of node </a:t>
            </a:r>
            <a:r>
              <a:rPr lang="en-US" altLang="zh-CN" sz="1900" i="1" dirty="0" err="1" smtClean="0">
                <a:latin typeface="Times" panose="02020603050405020304" pitchFamily="18" charset="0"/>
                <a:cs typeface="Times" panose="02020603050405020304" pitchFamily="18" charset="0"/>
              </a:rPr>
              <a:t>i</a:t>
            </a:r>
            <a:r>
              <a:rPr lang="en-US" altLang="zh-CN" sz="1900" dirty="0" smtClean="0">
                <a:latin typeface="Times" panose="02020603050405020304" pitchFamily="18" charset="0"/>
                <a:cs typeface="Times" panose="02020603050405020304" pitchFamily="18" charset="0"/>
              </a:rPr>
              <a:t> are max-heaps)</a:t>
            </a:r>
            <a:r>
              <a:rPr lang="en-US" altLang="zh-CN" sz="1900" i="1" dirty="0" smtClean="0">
                <a:latin typeface="Times" panose="02020603050405020304" pitchFamily="18" charset="0"/>
                <a:cs typeface="Times" panose="02020603050405020304" pitchFamily="18" charset="0"/>
              </a:rPr>
              <a:t>,</a:t>
            </a:r>
            <a:r>
              <a:rPr lang="en-US" altLang="zh-CN" sz="1900" dirty="0" smtClean="0">
                <a:latin typeface="Times" panose="02020603050405020304" pitchFamily="18" charset="0"/>
                <a:cs typeface="Times" panose="02020603050405020304" pitchFamily="18" charset="0"/>
              </a:rPr>
              <a:t> then it is violated the max-heap property, we need to eliminate it by calling  </a:t>
            </a:r>
            <a:r>
              <a:rPr lang="en-US" altLang="en-US" sz="2000" dirty="0" smtClean="0">
                <a:solidFill>
                  <a:srgbClr val="FF0000"/>
                </a:solidFill>
              </a:rPr>
              <a:t>MAX-HEAPIFY</a:t>
            </a:r>
          </a:p>
          <a:p>
            <a:pPr marL="838200" lvl="1" indent="-381000"/>
            <a:r>
              <a:rPr lang="en-US" altLang="en-US" sz="2000" dirty="0"/>
              <a:t>Exchange node </a:t>
            </a:r>
            <a:r>
              <a:rPr lang="en-US" altLang="en-US" sz="2000" i="1" dirty="0" err="1"/>
              <a:t>i</a:t>
            </a:r>
            <a:r>
              <a:rPr lang="en-US" altLang="en-US" sz="2000" dirty="0"/>
              <a:t> with its larger child</a:t>
            </a:r>
          </a:p>
          <a:p>
            <a:pPr marL="838200" lvl="1" indent="-381000"/>
            <a:r>
              <a:rPr lang="en-US" altLang="en-US" sz="2000" dirty="0"/>
              <a:t>Move down the tree</a:t>
            </a:r>
          </a:p>
          <a:p>
            <a:pPr marL="838200" lvl="1" indent="-381000"/>
            <a:r>
              <a:rPr lang="en-US" altLang="en-US" sz="2000" dirty="0"/>
              <a:t>Continue until node is not smaller than its children</a:t>
            </a:r>
          </a:p>
          <a:p>
            <a:pPr marL="342900" lvl="1" indent="-342900">
              <a:lnSpc>
                <a:spcPct val="120000"/>
              </a:lnSpc>
              <a:buFont typeface="Arial" panose="020B0604020202020204" pitchFamily="34" charset="0"/>
              <a:buChar char="•"/>
            </a:pPr>
            <a:endParaRPr lang="en-US" altLang="en-US" sz="2000" dirty="0">
              <a:solidFill>
                <a:srgbClr val="FF0000"/>
              </a:solidFill>
            </a:endParaRPr>
          </a:p>
        </p:txBody>
      </p:sp>
      <p:pic>
        <p:nvPicPr>
          <p:cNvPr id="2" name="Picture 1"/>
          <p:cNvPicPr>
            <a:picLocks noChangeAspect="1"/>
          </p:cNvPicPr>
          <p:nvPr/>
        </p:nvPicPr>
        <p:blipFill>
          <a:blip r:embed="rId3"/>
          <a:stretch>
            <a:fillRect/>
          </a:stretch>
        </p:blipFill>
        <p:spPr>
          <a:xfrm>
            <a:off x="4945579" y="-38100"/>
            <a:ext cx="4198421" cy="914400"/>
          </a:xfrm>
          <a:prstGeom prst="rect">
            <a:avLst/>
          </a:prstGeom>
        </p:spPr>
      </p:pic>
      <p:sp>
        <p:nvSpPr>
          <p:cNvPr id="10" name="Line 2"/>
          <p:cNvSpPr>
            <a:spLocks noChangeShapeType="1"/>
          </p:cNvSpPr>
          <p:nvPr/>
        </p:nvSpPr>
        <p:spPr bwMode="auto">
          <a:xfrm>
            <a:off x="772950" y="4775200"/>
            <a:ext cx="286246" cy="201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1" name="Line 5"/>
          <p:cNvSpPr>
            <a:spLocks noChangeShapeType="1"/>
          </p:cNvSpPr>
          <p:nvPr/>
        </p:nvSpPr>
        <p:spPr bwMode="auto">
          <a:xfrm flipV="1">
            <a:off x="233200" y="3928150"/>
            <a:ext cx="1263690" cy="1197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2" name="Line 7"/>
          <p:cNvSpPr>
            <a:spLocks noChangeAspect="1" noChangeShapeType="1"/>
          </p:cNvSpPr>
          <p:nvPr/>
        </p:nvSpPr>
        <p:spPr bwMode="auto">
          <a:xfrm rot="16200000" flipV="1">
            <a:off x="1378230" y="3827019"/>
            <a:ext cx="760413" cy="8819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3" name="Oval 8"/>
          <p:cNvSpPr>
            <a:spLocks noChangeArrowheads="1"/>
          </p:cNvSpPr>
          <p:nvPr/>
        </p:nvSpPr>
        <p:spPr bwMode="auto">
          <a:xfrm>
            <a:off x="69688" y="4937125"/>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2</a:t>
            </a:r>
            <a:endParaRPr lang="en-US" altLang="en-US" sz="2000" dirty="0"/>
          </a:p>
        </p:txBody>
      </p:sp>
      <p:sp>
        <p:nvSpPr>
          <p:cNvPr id="14" name="Oval 9"/>
          <p:cNvSpPr>
            <a:spLocks noChangeArrowheads="1"/>
          </p:cNvSpPr>
          <p:nvPr/>
        </p:nvSpPr>
        <p:spPr bwMode="auto">
          <a:xfrm>
            <a:off x="526888" y="4495800"/>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14</a:t>
            </a:r>
            <a:endParaRPr lang="en-US" altLang="en-US" sz="2000" dirty="0"/>
          </a:p>
        </p:txBody>
      </p:sp>
      <p:sp>
        <p:nvSpPr>
          <p:cNvPr id="15" name="Oval 10"/>
          <p:cNvSpPr>
            <a:spLocks noChangeArrowheads="1"/>
          </p:cNvSpPr>
          <p:nvPr/>
        </p:nvSpPr>
        <p:spPr bwMode="auto">
          <a:xfrm>
            <a:off x="1250788" y="3810000"/>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4</a:t>
            </a:r>
            <a:endParaRPr lang="en-US" altLang="en-US" sz="2000" dirty="0"/>
          </a:p>
        </p:txBody>
      </p:sp>
      <p:sp>
        <p:nvSpPr>
          <p:cNvPr id="17" name="Oval 13"/>
          <p:cNvSpPr>
            <a:spLocks noChangeArrowheads="1"/>
          </p:cNvSpPr>
          <p:nvPr/>
        </p:nvSpPr>
        <p:spPr bwMode="auto">
          <a:xfrm>
            <a:off x="923763" y="4937125"/>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8</a:t>
            </a:r>
            <a:endParaRPr lang="en-US" altLang="en-US" sz="2000" dirty="0"/>
          </a:p>
        </p:txBody>
      </p:sp>
      <p:sp>
        <p:nvSpPr>
          <p:cNvPr id="19" name="Line 2"/>
          <p:cNvSpPr>
            <a:spLocks noChangeShapeType="1"/>
          </p:cNvSpPr>
          <p:nvPr/>
        </p:nvSpPr>
        <p:spPr bwMode="auto">
          <a:xfrm flipH="1">
            <a:off x="1712872" y="4688564"/>
            <a:ext cx="323767" cy="3406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6" name="Oval 11"/>
          <p:cNvSpPr>
            <a:spLocks noChangeArrowheads="1"/>
          </p:cNvSpPr>
          <p:nvPr/>
        </p:nvSpPr>
        <p:spPr bwMode="auto">
          <a:xfrm>
            <a:off x="1895313" y="4495800"/>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7</a:t>
            </a:r>
            <a:endParaRPr lang="en-US" altLang="en-US" sz="2000" dirty="0"/>
          </a:p>
        </p:txBody>
      </p:sp>
      <p:sp>
        <p:nvSpPr>
          <p:cNvPr id="18" name="Oval 13"/>
          <p:cNvSpPr>
            <a:spLocks noChangeArrowheads="1"/>
          </p:cNvSpPr>
          <p:nvPr/>
        </p:nvSpPr>
        <p:spPr bwMode="auto">
          <a:xfrm>
            <a:off x="1465263" y="4930581"/>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1</a:t>
            </a:r>
            <a:endParaRPr lang="en-US" altLang="en-US" sz="2000" dirty="0"/>
          </a:p>
        </p:txBody>
      </p:sp>
      <p:sp>
        <p:nvSpPr>
          <p:cNvPr id="5" name="TextBox 4"/>
          <p:cNvSpPr txBox="1"/>
          <p:nvPr/>
        </p:nvSpPr>
        <p:spPr>
          <a:xfrm>
            <a:off x="975758" y="3595097"/>
            <a:ext cx="533400" cy="553998"/>
          </a:xfrm>
          <a:prstGeom prst="rect">
            <a:avLst/>
          </a:prstGeom>
          <a:noFill/>
        </p:spPr>
        <p:txBody>
          <a:bodyPr wrap="square" rtlCol="0">
            <a:spAutoFit/>
          </a:bodyPr>
          <a:lstStyle/>
          <a:p>
            <a:r>
              <a:rPr lang="en-US" sz="3000" i="1" dirty="0" err="1" smtClean="0">
                <a:latin typeface="Times" panose="02020603050405020304" pitchFamily="18" charset="0"/>
                <a:cs typeface="Times" panose="02020603050405020304" pitchFamily="18" charset="0"/>
              </a:rPr>
              <a:t>i</a:t>
            </a:r>
            <a:endParaRPr lang="en-US" sz="3000" i="1" dirty="0">
              <a:latin typeface="Times" panose="02020603050405020304" pitchFamily="18" charset="0"/>
              <a:cs typeface="Times" panose="02020603050405020304" pitchFamily="18" charset="0"/>
            </a:endParaRPr>
          </a:p>
        </p:txBody>
      </p:sp>
      <p:cxnSp>
        <p:nvCxnSpPr>
          <p:cNvPr id="20" name="Straight Arrow Connector 19"/>
          <p:cNvCxnSpPr/>
          <p:nvPr/>
        </p:nvCxnSpPr>
        <p:spPr>
          <a:xfrm>
            <a:off x="2590800" y="4572000"/>
            <a:ext cx="10668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TextBox 21"/>
          <p:cNvSpPr txBox="1"/>
          <p:nvPr/>
        </p:nvSpPr>
        <p:spPr>
          <a:xfrm>
            <a:off x="2362200" y="4067938"/>
            <a:ext cx="2266348" cy="400110"/>
          </a:xfrm>
          <a:prstGeom prst="rect">
            <a:avLst/>
          </a:prstGeom>
          <a:noFill/>
        </p:spPr>
        <p:txBody>
          <a:bodyPr wrap="square" rtlCol="0">
            <a:spAutoFit/>
          </a:bodyPr>
          <a:lstStyle/>
          <a:p>
            <a:r>
              <a:rPr lang="en-US" sz="2000" dirty="0" smtClean="0"/>
              <a:t>Swap 4 and 14</a:t>
            </a:r>
            <a:endParaRPr lang="en-US" sz="2000" dirty="0"/>
          </a:p>
        </p:txBody>
      </p:sp>
      <p:grpSp>
        <p:nvGrpSpPr>
          <p:cNvPr id="23" name="Group 22"/>
          <p:cNvGrpSpPr/>
          <p:nvPr/>
        </p:nvGrpSpPr>
        <p:grpSpPr>
          <a:xfrm>
            <a:off x="3727288" y="3733800"/>
            <a:ext cx="2216312" cy="1447800"/>
            <a:chOff x="3879688" y="3733800"/>
            <a:chExt cx="2216312" cy="1447800"/>
          </a:xfrm>
        </p:grpSpPr>
        <p:sp>
          <p:nvSpPr>
            <p:cNvPr id="25" name="Line 2"/>
            <p:cNvSpPr>
              <a:spLocks noChangeShapeType="1"/>
            </p:cNvSpPr>
            <p:nvPr/>
          </p:nvSpPr>
          <p:spPr bwMode="auto">
            <a:xfrm>
              <a:off x="4582950" y="4699000"/>
              <a:ext cx="286246" cy="201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6" name="Line 5"/>
            <p:cNvSpPr>
              <a:spLocks noChangeShapeType="1"/>
            </p:cNvSpPr>
            <p:nvPr/>
          </p:nvSpPr>
          <p:spPr bwMode="auto">
            <a:xfrm flipV="1">
              <a:off x="4043200" y="3851950"/>
              <a:ext cx="1263690" cy="1197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7" name="Line 7"/>
            <p:cNvSpPr>
              <a:spLocks noChangeAspect="1" noChangeShapeType="1"/>
            </p:cNvSpPr>
            <p:nvPr/>
          </p:nvSpPr>
          <p:spPr bwMode="auto">
            <a:xfrm rot="16200000" flipV="1">
              <a:off x="5188230" y="3750819"/>
              <a:ext cx="760413" cy="8819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 name="Oval 8"/>
            <p:cNvSpPr>
              <a:spLocks noChangeArrowheads="1"/>
            </p:cNvSpPr>
            <p:nvPr/>
          </p:nvSpPr>
          <p:spPr bwMode="auto">
            <a:xfrm>
              <a:off x="3879688" y="4860925"/>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2</a:t>
              </a:r>
              <a:endParaRPr lang="en-US" altLang="en-US" sz="2000" dirty="0"/>
            </a:p>
          </p:txBody>
        </p:sp>
        <p:sp>
          <p:nvSpPr>
            <p:cNvPr id="29" name="Oval 9"/>
            <p:cNvSpPr>
              <a:spLocks noChangeArrowheads="1"/>
            </p:cNvSpPr>
            <p:nvPr/>
          </p:nvSpPr>
          <p:spPr bwMode="auto">
            <a:xfrm>
              <a:off x="4336888" y="4419600"/>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4</a:t>
              </a:r>
              <a:endParaRPr lang="en-US" altLang="en-US" sz="2000" dirty="0"/>
            </a:p>
          </p:txBody>
        </p:sp>
        <p:sp>
          <p:nvSpPr>
            <p:cNvPr id="30" name="Oval 10"/>
            <p:cNvSpPr>
              <a:spLocks noChangeArrowheads="1"/>
            </p:cNvSpPr>
            <p:nvPr/>
          </p:nvSpPr>
          <p:spPr bwMode="auto">
            <a:xfrm>
              <a:off x="5060788" y="3733800"/>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14</a:t>
              </a:r>
              <a:endParaRPr lang="en-US" altLang="en-US" sz="2000" dirty="0"/>
            </a:p>
          </p:txBody>
        </p:sp>
        <p:sp>
          <p:nvSpPr>
            <p:cNvPr id="31" name="Oval 13"/>
            <p:cNvSpPr>
              <a:spLocks noChangeArrowheads="1"/>
            </p:cNvSpPr>
            <p:nvPr/>
          </p:nvSpPr>
          <p:spPr bwMode="auto">
            <a:xfrm>
              <a:off x="4733763" y="4860925"/>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8</a:t>
              </a:r>
              <a:endParaRPr lang="en-US" altLang="en-US" sz="2000" dirty="0"/>
            </a:p>
          </p:txBody>
        </p:sp>
        <p:sp>
          <p:nvSpPr>
            <p:cNvPr id="32" name="Line 2"/>
            <p:cNvSpPr>
              <a:spLocks noChangeShapeType="1"/>
            </p:cNvSpPr>
            <p:nvPr/>
          </p:nvSpPr>
          <p:spPr bwMode="auto">
            <a:xfrm flipH="1">
              <a:off x="5522872" y="4612364"/>
              <a:ext cx="323767" cy="3406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3" name="Oval 11"/>
            <p:cNvSpPr>
              <a:spLocks noChangeArrowheads="1"/>
            </p:cNvSpPr>
            <p:nvPr/>
          </p:nvSpPr>
          <p:spPr bwMode="auto">
            <a:xfrm>
              <a:off x="5705313" y="4419600"/>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7</a:t>
              </a:r>
              <a:endParaRPr lang="en-US" altLang="en-US" sz="2000" dirty="0"/>
            </a:p>
          </p:txBody>
        </p:sp>
        <p:sp>
          <p:nvSpPr>
            <p:cNvPr id="34" name="Oval 13"/>
            <p:cNvSpPr>
              <a:spLocks noChangeArrowheads="1"/>
            </p:cNvSpPr>
            <p:nvPr/>
          </p:nvSpPr>
          <p:spPr bwMode="auto">
            <a:xfrm>
              <a:off x="5275263" y="4854381"/>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1</a:t>
              </a:r>
              <a:endParaRPr lang="en-US" altLang="en-US" sz="2000" dirty="0"/>
            </a:p>
          </p:txBody>
        </p:sp>
      </p:grpSp>
      <p:sp>
        <p:nvSpPr>
          <p:cNvPr id="37" name="TextBox 36"/>
          <p:cNvSpPr txBox="1"/>
          <p:nvPr/>
        </p:nvSpPr>
        <p:spPr>
          <a:xfrm>
            <a:off x="4526228" y="4265895"/>
            <a:ext cx="533400" cy="553998"/>
          </a:xfrm>
          <a:prstGeom prst="rect">
            <a:avLst/>
          </a:prstGeom>
          <a:noFill/>
        </p:spPr>
        <p:txBody>
          <a:bodyPr wrap="square" rtlCol="0">
            <a:spAutoFit/>
          </a:bodyPr>
          <a:lstStyle/>
          <a:p>
            <a:r>
              <a:rPr lang="en-US" sz="3000" i="1" dirty="0" err="1" smtClean="0">
                <a:latin typeface="Times" panose="02020603050405020304" pitchFamily="18" charset="0"/>
                <a:cs typeface="Times" panose="02020603050405020304" pitchFamily="18" charset="0"/>
              </a:rPr>
              <a:t>i</a:t>
            </a:r>
            <a:endParaRPr lang="en-US" sz="3000" i="1" dirty="0">
              <a:latin typeface="Times" panose="02020603050405020304" pitchFamily="18" charset="0"/>
              <a:cs typeface="Times" panose="02020603050405020304" pitchFamily="18" charset="0"/>
            </a:endParaRPr>
          </a:p>
        </p:txBody>
      </p:sp>
      <p:cxnSp>
        <p:nvCxnSpPr>
          <p:cNvPr id="39" name="Straight Arrow Connector 38"/>
          <p:cNvCxnSpPr/>
          <p:nvPr/>
        </p:nvCxnSpPr>
        <p:spPr>
          <a:xfrm>
            <a:off x="6248400" y="4572000"/>
            <a:ext cx="10668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p:cNvSpPr txBox="1"/>
          <p:nvPr/>
        </p:nvSpPr>
        <p:spPr>
          <a:xfrm>
            <a:off x="6096000" y="4095690"/>
            <a:ext cx="2266348" cy="400110"/>
          </a:xfrm>
          <a:prstGeom prst="rect">
            <a:avLst/>
          </a:prstGeom>
          <a:noFill/>
        </p:spPr>
        <p:txBody>
          <a:bodyPr wrap="square" rtlCol="0">
            <a:spAutoFit/>
          </a:bodyPr>
          <a:lstStyle/>
          <a:p>
            <a:r>
              <a:rPr lang="en-US" sz="2000" dirty="0" smtClean="0"/>
              <a:t>Swap 4 and 8</a:t>
            </a:r>
            <a:endParaRPr lang="en-US" sz="2000" dirty="0"/>
          </a:p>
        </p:txBody>
      </p:sp>
      <p:grpSp>
        <p:nvGrpSpPr>
          <p:cNvPr id="41" name="Group 40"/>
          <p:cNvGrpSpPr/>
          <p:nvPr/>
        </p:nvGrpSpPr>
        <p:grpSpPr>
          <a:xfrm>
            <a:off x="6927688" y="3733800"/>
            <a:ext cx="2216312" cy="1447800"/>
            <a:chOff x="3879688" y="3733800"/>
            <a:chExt cx="2216312" cy="1447800"/>
          </a:xfrm>
        </p:grpSpPr>
        <p:sp>
          <p:nvSpPr>
            <p:cNvPr id="42" name="Line 2"/>
            <p:cNvSpPr>
              <a:spLocks noChangeShapeType="1"/>
            </p:cNvSpPr>
            <p:nvPr/>
          </p:nvSpPr>
          <p:spPr bwMode="auto">
            <a:xfrm>
              <a:off x="4582950" y="4699000"/>
              <a:ext cx="286246" cy="201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3" name="Line 5"/>
            <p:cNvSpPr>
              <a:spLocks noChangeShapeType="1"/>
            </p:cNvSpPr>
            <p:nvPr/>
          </p:nvSpPr>
          <p:spPr bwMode="auto">
            <a:xfrm flipV="1">
              <a:off x="4043200" y="3851950"/>
              <a:ext cx="1263690" cy="1197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4" name="Line 7"/>
            <p:cNvSpPr>
              <a:spLocks noChangeAspect="1" noChangeShapeType="1"/>
            </p:cNvSpPr>
            <p:nvPr/>
          </p:nvSpPr>
          <p:spPr bwMode="auto">
            <a:xfrm rot="16200000" flipV="1">
              <a:off x="5188230" y="3750819"/>
              <a:ext cx="760413" cy="8819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5" name="Oval 8"/>
            <p:cNvSpPr>
              <a:spLocks noChangeArrowheads="1"/>
            </p:cNvSpPr>
            <p:nvPr/>
          </p:nvSpPr>
          <p:spPr bwMode="auto">
            <a:xfrm>
              <a:off x="3879688" y="4860925"/>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2</a:t>
              </a:r>
              <a:endParaRPr lang="en-US" altLang="en-US" sz="2000" dirty="0"/>
            </a:p>
          </p:txBody>
        </p:sp>
        <p:sp>
          <p:nvSpPr>
            <p:cNvPr id="46" name="Oval 9"/>
            <p:cNvSpPr>
              <a:spLocks noChangeArrowheads="1"/>
            </p:cNvSpPr>
            <p:nvPr/>
          </p:nvSpPr>
          <p:spPr bwMode="auto">
            <a:xfrm>
              <a:off x="4336888" y="4419600"/>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8</a:t>
              </a:r>
              <a:endParaRPr lang="en-US" altLang="en-US" sz="2000" dirty="0"/>
            </a:p>
          </p:txBody>
        </p:sp>
        <p:sp>
          <p:nvSpPr>
            <p:cNvPr id="47" name="Oval 10"/>
            <p:cNvSpPr>
              <a:spLocks noChangeArrowheads="1"/>
            </p:cNvSpPr>
            <p:nvPr/>
          </p:nvSpPr>
          <p:spPr bwMode="auto">
            <a:xfrm>
              <a:off x="5060788" y="3733800"/>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14</a:t>
              </a:r>
              <a:endParaRPr lang="en-US" altLang="en-US" sz="2000" dirty="0"/>
            </a:p>
          </p:txBody>
        </p:sp>
        <p:sp>
          <p:nvSpPr>
            <p:cNvPr id="48" name="Oval 13"/>
            <p:cNvSpPr>
              <a:spLocks noChangeArrowheads="1"/>
            </p:cNvSpPr>
            <p:nvPr/>
          </p:nvSpPr>
          <p:spPr bwMode="auto">
            <a:xfrm>
              <a:off x="4733763" y="4860925"/>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4</a:t>
              </a:r>
              <a:endParaRPr lang="en-US" altLang="en-US" sz="2000" dirty="0"/>
            </a:p>
          </p:txBody>
        </p:sp>
        <p:sp>
          <p:nvSpPr>
            <p:cNvPr id="49" name="Line 2"/>
            <p:cNvSpPr>
              <a:spLocks noChangeShapeType="1"/>
            </p:cNvSpPr>
            <p:nvPr/>
          </p:nvSpPr>
          <p:spPr bwMode="auto">
            <a:xfrm flipH="1">
              <a:off x="5522872" y="4612364"/>
              <a:ext cx="323767" cy="3406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50" name="Oval 11"/>
            <p:cNvSpPr>
              <a:spLocks noChangeArrowheads="1"/>
            </p:cNvSpPr>
            <p:nvPr/>
          </p:nvSpPr>
          <p:spPr bwMode="auto">
            <a:xfrm>
              <a:off x="5705313" y="4419600"/>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7</a:t>
              </a:r>
              <a:endParaRPr lang="en-US" altLang="en-US" sz="2000" dirty="0"/>
            </a:p>
          </p:txBody>
        </p:sp>
        <p:sp>
          <p:nvSpPr>
            <p:cNvPr id="51" name="Oval 13"/>
            <p:cNvSpPr>
              <a:spLocks noChangeArrowheads="1"/>
            </p:cNvSpPr>
            <p:nvPr/>
          </p:nvSpPr>
          <p:spPr bwMode="auto">
            <a:xfrm>
              <a:off x="5275263" y="4854381"/>
              <a:ext cx="390687"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smtClean="0"/>
                <a:t>1</a:t>
              </a:r>
              <a:endParaRPr lang="en-US" altLang="en-US" sz="2000" dirty="0"/>
            </a:p>
          </p:txBody>
        </p:sp>
      </p:grpSp>
      <p:sp>
        <p:nvSpPr>
          <p:cNvPr id="53" name="TextBox 52"/>
          <p:cNvSpPr txBox="1"/>
          <p:nvPr/>
        </p:nvSpPr>
        <p:spPr>
          <a:xfrm>
            <a:off x="218952" y="5518621"/>
            <a:ext cx="2524248" cy="523220"/>
          </a:xfrm>
          <a:prstGeom prst="rect">
            <a:avLst/>
          </a:prstGeom>
          <a:noFill/>
        </p:spPr>
        <p:txBody>
          <a:bodyPr wrap="square" rtlCol="0">
            <a:spAutoFit/>
          </a:bodyPr>
          <a:lstStyle/>
          <a:p>
            <a:r>
              <a:rPr lang="en-US" sz="1400" i="1" dirty="0" smtClean="0">
                <a:latin typeface="Times" panose="02020603050405020304" pitchFamily="18" charset="0"/>
                <a:cs typeface="Times" panose="02020603050405020304" pitchFamily="18" charset="0"/>
              </a:rPr>
              <a:t>It is not max-heap because:</a:t>
            </a:r>
          </a:p>
          <a:p>
            <a:r>
              <a:rPr lang="en-US" sz="1400" i="1" dirty="0" smtClean="0">
                <a:latin typeface="Times" panose="02020603050405020304" pitchFamily="18" charset="0"/>
                <a:cs typeface="Times" panose="02020603050405020304" pitchFamily="18" charset="0"/>
              </a:rPr>
              <a:t>Max-heap property is violated</a:t>
            </a:r>
            <a:endParaRPr lang="en-US" sz="1400" i="1" dirty="0">
              <a:latin typeface="Times" panose="02020603050405020304" pitchFamily="18" charset="0"/>
              <a:cs typeface="Times" panose="02020603050405020304" pitchFamily="18" charset="0"/>
            </a:endParaRPr>
          </a:p>
        </p:txBody>
      </p:sp>
      <p:sp>
        <p:nvSpPr>
          <p:cNvPr id="54" name="TextBox 53"/>
          <p:cNvSpPr txBox="1"/>
          <p:nvPr/>
        </p:nvSpPr>
        <p:spPr>
          <a:xfrm>
            <a:off x="3681844" y="5548032"/>
            <a:ext cx="2580411" cy="523220"/>
          </a:xfrm>
          <a:prstGeom prst="rect">
            <a:avLst/>
          </a:prstGeom>
          <a:noFill/>
        </p:spPr>
        <p:txBody>
          <a:bodyPr wrap="square" rtlCol="0">
            <a:spAutoFit/>
          </a:bodyPr>
          <a:lstStyle/>
          <a:p>
            <a:r>
              <a:rPr lang="en-US" sz="1400" i="1" dirty="0">
                <a:latin typeface="Times" panose="02020603050405020304" pitchFamily="18" charset="0"/>
                <a:cs typeface="Times" panose="02020603050405020304" pitchFamily="18" charset="0"/>
              </a:rPr>
              <a:t>It is not max-heap because:</a:t>
            </a:r>
          </a:p>
          <a:p>
            <a:r>
              <a:rPr lang="en-US" sz="1400" i="1" dirty="0" smtClean="0">
                <a:latin typeface="Times" panose="02020603050405020304" pitchFamily="18" charset="0"/>
                <a:cs typeface="Times" panose="02020603050405020304" pitchFamily="18" charset="0"/>
              </a:rPr>
              <a:t>Max-heap property is violated</a:t>
            </a:r>
            <a:endParaRPr lang="en-US" sz="1400" i="1" dirty="0">
              <a:latin typeface="Times" panose="02020603050405020304" pitchFamily="18" charset="0"/>
              <a:cs typeface="Times" panose="02020603050405020304" pitchFamily="18" charset="0"/>
            </a:endParaRPr>
          </a:p>
        </p:txBody>
      </p:sp>
      <p:sp>
        <p:nvSpPr>
          <p:cNvPr id="55" name="TextBox 54"/>
          <p:cNvSpPr txBox="1"/>
          <p:nvPr/>
        </p:nvSpPr>
        <p:spPr>
          <a:xfrm>
            <a:off x="7691418" y="5470525"/>
            <a:ext cx="1263689" cy="398372"/>
          </a:xfrm>
          <a:prstGeom prst="rect">
            <a:avLst/>
          </a:prstGeom>
          <a:noFill/>
        </p:spPr>
        <p:txBody>
          <a:bodyPr wrap="square" rtlCol="0">
            <a:spAutoFit/>
          </a:bodyPr>
          <a:lstStyle/>
          <a:p>
            <a:r>
              <a:rPr lang="en-US" sz="2000" i="1" dirty="0" smtClean="0">
                <a:latin typeface="Times" panose="02020603050405020304" pitchFamily="18" charset="0"/>
                <a:cs typeface="Times" panose="02020603050405020304" pitchFamily="18" charset="0"/>
              </a:rPr>
              <a:t>Max heap</a:t>
            </a:r>
            <a:endParaRPr lang="en-US" sz="2000" i="1"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330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1+#ppt_w/2"/>
                                          </p:val>
                                        </p:tav>
                                        <p:tav tm="100000">
                                          <p:val>
                                            <p:strVal val="#ppt_x"/>
                                          </p:val>
                                        </p:tav>
                                      </p:tavLst>
                                    </p:anim>
                                    <p:anim calcmode="lin" valueType="num">
                                      <p:cBhvr additive="base">
                                        <p:cTn id="34"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1+#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left)">
                                      <p:cBhvr>
                                        <p:cTn id="45" dur="500"/>
                                        <p:tgtEl>
                                          <p:spTgt spid="39"/>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par>
                          <p:cTn id="50" fill="hold">
                            <p:stCondLst>
                              <p:cond delay="1000"/>
                            </p:stCondLst>
                            <p:childTnLst>
                              <p:par>
                                <p:cTn id="51" presetID="2" presetClass="entr" presetSubtype="4"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1+#ppt_w/2"/>
                                          </p:val>
                                        </p:tav>
                                        <p:tav tm="100000">
                                          <p:val>
                                            <p:strVal val="#ppt_x"/>
                                          </p:val>
                                        </p:tav>
                                      </p:tavLst>
                                    </p:anim>
                                    <p:anim calcmode="lin" valueType="num">
                                      <p:cBhvr additive="base">
                                        <p:cTn id="60"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37" grpId="0"/>
      <p:bldP spid="40" grpId="0"/>
      <p:bldP spid="53" grpId="0"/>
      <p:bldP spid="54" grpId="0"/>
      <p:bldP spid="5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1524737B-ED5C-419D-A9FD-7B2C9F5BA2C7}" type="slidenum">
              <a:rPr lang="en-US" altLang="en-US"/>
              <a:pPr/>
              <a:t>137</a:t>
            </a:fld>
            <a:endParaRPr lang="en-US" altLang="en-US"/>
          </a:p>
        </p:txBody>
      </p:sp>
      <p:sp>
        <p:nvSpPr>
          <p:cNvPr id="409602" name="Rectangle 2"/>
          <p:cNvSpPr>
            <a:spLocks noGrp="1" noChangeArrowheads="1"/>
          </p:cNvSpPr>
          <p:nvPr>
            <p:ph type="title"/>
          </p:nvPr>
        </p:nvSpPr>
        <p:spPr>
          <a:xfrm>
            <a:off x="0" y="0"/>
            <a:ext cx="9134475" cy="857251"/>
          </a:xfrm>
        </p:spPr>
        <p:txBody>
          <a:bodyPr/>
          <a:lstStyle/>
          <a:p>
            <a:r>
              <a:rPr lang="en-US" altLang="en-US" sz="3000" dirty="0" smtClean="0"/>
              <a:t>MAX-HEAPIFY: Maintaining </a:t>
            </a:r>
            <a:r>
              <a:rPr lang="en-US" altLang="en-US" sz="3000" dirty="0"/>
              <a:t>the </a:t>
            </a:r>
            <a:r>
              <a:rPr lang="en-US" altLang="en-US" sz="3000" dirty="0" smtClean="0"/>
              <a:t>Max-Heap </a:t>
            </a:r>
            <a:r>
              <a:rPr lang="en-US" altLang="en-US" sz="3000" dirty="0"/>
              <a:t>Property</a:t>
            </a:r>
          </a:p>
        </p:txBody>
      </p:sp>
      <p:sp>
        <p:nvSpPr>
          <p:cNvPr id="409603" name="Rectangle 3"/>
          <p:cNvSpPr>
            <a:spLocks noGrp="1" noChangeArrowheads="1"/>
          </p:cNvSpPr>
          <p:nvPr>
            <p:ph type="body" sz="half" idx="1"/>
          </p:nvPr>
        </p:nvSpPr>
        <p:spPr>
          <a:xfrm>
            <a:off x="73025" y="1219200"/>
            <a:ext cx="3230563" cy="3133725"/>
          </a:xfrm>
        </p:spPr>
        <p:txBody>
          <a:bodyPr/>
          <a:lstStyle/>
          <a:p>
            <a:pPr marL="457200" indent="-457200"/>
            <a:r>
              <a:rPr lang="en-US" altLang="en-US">
                <a:solidFill>
                  <a:srgbClr val="336699"/>
                </a:solidFill>
              </a:rPr>
              <a:t>Assumptions:</a:t>
            </a:r>
          </a:p>
          <a:p>
            <a:pPr marL="838200" lvl="1" indent="-381000"/>
            <a:r>
              <a:rPr lang="en-US" altLang="en-US">
                <a:solidFill>
                  <a:srgbClr val="336699"/>
                </a:solidFill>
              </a:rPr>
              <a:t>Left and Right subtrees of </a:t>
            </a:r>
            <a:r>
              <a:rPr lang="en-US" altLang="en-US">
                <a:solidFill>
                  <a:srgbClr val="336699"/>
                </a:solidFill>
                <a:latin typeface="Comic Sans MS" panose="030F0702030302020204" pitchFamily="66" charset="0"/>
              </a:rPr>
              <a:t>i</a:t>
            </a:r>
            <a:r>
              <a:rPr lang="en-US" altLang="en-US">
                <a:solidFill>
                  <a:srgbClr val="336699"/>
                </a:solidFill>
              </a:rPr>
              <a:t> are max-heaps</a:t>
            </a:r>
          </a:p>
          <a:p>
            <a:pPr marL="838200" lvl="1" indent="-381000"/>
            <a:r>
              <a:rPr lang="en-US" altLang="en-US">
                <a:solidFill>
                  <a:srgbClr val="336699"/>
                </a:solidFill>
                <a:latin typeface="Comic Sans MS" panose="030F0702030302020204" pitchFamily="66" charset="0"/>
              </a:rPr>
              <a:t>A[i]</a:t>
            </a:r>
            <a:r>
              <a:rPr lang="en-US" altLang="en-US">
                <a:solidFill>
                  <a:srgbClr val="336699"/>
                </a:solidFill>
              </a:rPr>
              <a:t> may be smaller than its children</a:t>
            </a:r>
          </a:p>
        </p:txBody>
      </p:sp>
      <p:sp>
        <p:nvSpPr>
          <p:cNvPr id="409604" name="Rectangle 4"/>
          <p:cNvSpPr>
            <a:spLocks noChangeArrowheads="1"/>
          </p:cNvSpPr>
          <p:nvPr/>
        </p:nvSpPr>
        <p:spPr bwMode="auto">
          <a:xfrm>
            <a:off x="3392488" y="871538"/>
            <a:ext cx="5741987"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a:spcBef>
                <a:spcPct val="20000"/>
              </a:spcBef>
              <a:buChar char="•"/>
              <a:defRPr sz="2800">
                <a:solidFill>
                  <a:schemeClr val="accent2"/>
                </a:solidFill>
                <a:latin typeface="Arial" panose="020B0604020202020204" pitchFamily="34" charset="0"/>
              </a:defRPr>
            </a:lvl1pPr>
            <a:lvl2pPr marL="838200" indent="-381000">
              <a:spcBef>
                <a:spcPct val="20000"/>
              </a:spcBef>
              <a:buChar char="–"/>
              <a:defRPr sz="2400">
                <a:solidFill>
                  <a:schemeClr val="tx1"/>
                </a:solidFill>
                <a:latin typeface="Arial" panose="020B0604020202020204" pitchFamily="34" charset="0"/>
              </a:defRPr>
            </a:lvl2pPr>
            <a:lvl3pPr marL="1257300" indent="-342900">
              <a:spcBef>
                <a:spcPct val="20000"/>
              </a:spcBef>
              <a:buChar char="•"/>
              <a:defRPr sz="2000">
                <a:solidFill>
                  <a:schemeClr val="accent2"/>
                </a:solidFill>
                <a:latin typeface="Arial" panose="020B0604020202020204" pitchFamily="34" charset="0"/>
              </a:defRPr>
            </a:lvl3pPr>
            <a:lvl4pPr marL="1676400" indent="-304800">
              <a:spcBef>
                <a:spcPct val="20000"/>
              </a:spcBef>
              <a:buChar char="–"/>
              <a:defRPr>
                <a:solidFill>
                  <a:schemeClr val="tx1"/>
                </a:solidFill>
                <a:latin typeface="Arial" panose="020B0604020202020204" pitchFamily="34" charset="0"/>
              </a:defRPr>
            </a:lvl4pPr>
            <a:lvl5pPr marL="2095500" indent="-266700">
              <a:spcBef>
                <a:spcPct val="20000"/>
              </a:spcBef>
              <a:buChar char="»"/>
              <a:defRPr sz="1600">
                <a:solidFill>
                  <a:schemeClr val="tx1"/>
                </a:solidFill>
                <a:latin typeface="Arial" panose="020B0604020202020204" pitchFamily="34" charset="0"/>
              </a:defRPr>
            </a:lvl5pPr>
            <a:lvl6pPr marL="2552700" indent="-266700" fontAlgn="base">
              <a:spcBef>
                <a:spcPct val="20000"/>
              </a:spcBef>
              <a:spcAft>
                <a:spcPct val="0"/>
              </a:spcAft>
              <a:buChar char="»"/>
              <a:defRPr sz="1600">
                <a:solidFill>
                  <a:schemeClr val="tx1"/>
                </a:solidFill>
                <a:latin typeface="Arial" panose="020B0604020202020204" pitchFamily="34" charset="0"/>
              </a:defRPr>
            </a:lvl6pPr>
            <a:lvl7pPr marL="3009900" indent="-266700" fontAlgn="base">
              <a:spcBef>
                <a:spcPct val="20000"/>
              </a:spcBef>
              <a:spcAft>
                <a:spcPct val="0"/>
              </a:spcAft>
              <a:buChar char="»"/>
              <a:defRPr sz="1600">
                <a:solidFill>
                  <a:schemeClr val="tx1"/>
                </a:solidFill>
                <a:latin typeface="Arial" panose="020B0604020202020204" pitchFamily="34" charset="0"/>
              </a:defRPr>
            </a:lvl7pPr>
            <a:lvl8pPr marL="3467100" indent="-266700" fontAlgn="base">
              <a:spcBef>
                <a:spcPct val="20000"/>
              </a:spcBef>
              <a:spcAft>
                <a:spcPct val="0"/>
              </a:spcAft>
              <a:buChar char="»"/>
              <a:defRPr sz="1600">
                <a:solidFill>
                  <a:schemeClr val="tx1"/>
                </a:solidFill>
                <a:latin typeface="Arial" panose="020B0604020202020204" pitchFamily="34" charset="0"/>
              </a:defRPr>
            </a:lvl8pPr>
            <a:lvl9pPr marL="3924300" indent="-266700" fontAlgn="base">
              <a:spcBef>
                <a:spcPct val="20000"/>
              </a:spcBef>
              <a:spcAft>
                <a:spcPct val="0"/>
              </a:spcAft>
              <a:buChar char="»"/>
              <a:defRPr sz="1600">
                <a:solidFill>
                  <a:schemeClr val="tx1"/>
                </a:solidFill>
                <a:latin typeface="Arial" panose="020B0604020202020204" pitchFamily="34" charset="0"/>
              </a:defRPr>
            </a:lvl9pPr>
          </a:lstStyle>
          <a:p>
            <a:pPr>
              <a:lnSpc>
                <a:spcPct val="80000"/>
              </a:lnSpc>
              <a:buFontTx/>
              <a:buNone/>
            </a:pPr>
            <a:endParaRPr lang="en-US" altLang="en-US" sz="2400"/>
          </a:p>
          <a:p>
            <a:pPr>
              <a:buFontTx/>
              <a:buNone/>
            </a:pPr>
            <a:r>
              <a:rPr lang="en-US" altLang="en-US" sz="2400">
                <a:solidFill>
                  <a:srgbClr val="DD0111"/>
                </a:solidFill>
                <a:latin typeface="Monotype Corsiva" panose="03010101010201010101" pitchFamily="66" charset="0"/>
              </a:rPr>
              <a:t>Alg:</a:t>
            </a:r>
            <a:r>
              <a:rPr lang="en-US" altLang="en-US" sz="2400"/>
              <a:t> </a:t>
            </a:r>
            <a:r>
              <a:rPr lang="en-US" altLang="en-US" sz="2400" u="sng"/>
              <a:t>MAX-HEAPIFY(</a:t>
            </a:r>
            <a:r>
              <a:rPr lang="en-US" altLang="en-US" sz="2400" u="sng">
                <a:latin typeface="Comic Sans MS" panose="030F0702030302020204" pitchFamily="66" charset="0"/>
              </a:rPr>
              <a:t>A, i, n</a:t>
            </a:r>
            <a:r>
              <a:rPr lang="en-US" altLang="en-US" sz="2400" u="sng"/>
              <a:t>)</a:t>
            </a:r>
          </a:p>
          <a:p>
            <a:pPr>
              <a:buFontTx/>
              <a:buAutoNum type="arabicPeriod"/>
            </a:pPr>
            <a:r>
              <a:rPr lang="en-US" altLang="en-US" sz="2400">
                <a:latin typeface="Comic Sans MS" panose="030F0702030302020204" pitchFamily="66" charset="0"/>
              </a:rPr>
              <a:t>l</a:t>
            </a:r>
            <a:r>
              <a:rPr lang="en-US" altLang="en-US" sz="2400"/>
              <a:t> ← LEFT(</a:t>
            </a:r>
            <a:r>
              <a:rPr lang="en-US" altLang="en-US" sz="2400">
                <a:latin typeface="Comic Sans MS" panose="030F0702030302020204" pitchFamily="66" charset="0"/>
              </a:rPr>
              <a:t>i</a:t>
            </a:r>
            <a:r>
              <a:rPr lang="en-US" altLang="en-US" sz="2400"/>
              <a:t>)</a:t>
            </a:r>
          </a:p>
          <a:p>
            <a:pPr>
              <a:buFontTx/>
              <a:buAutoNum type="arabicPeriod"/>
            </a:pPr>
            <a:r>
              <a:rPr lang="en-US" altLang="en-US" sz="2400">
                <a:latin typeface="Comic Sans MS" panose="030F0702030302020204" pitchFamily="66" charset="0"/>
              </a:rPr>
              <a:t>r</a:t>
            </a:r>
            <a:r>
              <a:rPr lang="en-US" altLang="en-US" sz="2400"/>
              <a:t> ← RIGHT(</a:t>
            </a:r>
            <a:r>
              <a:rPr lang="en-US" altLang="en-US" sz="2400">
                <a:latin typeface="Comic Sans MS" panose="030F0702030302020204" pitchFamily="66" charset="0"/>
              </a:rPr>
              <a:t>i</a:t>
            </a:r>
            <a:r>
              <a:rPr lang="en-US" altLang="en-US" sz="2400"/>
              <a:t>)</a:t>
            </a:r>
          </a:p>
          <a:p>
            <a:pPr>
              <a:buFontTx/>
              <a:buAutoNum type="arabicPeriod"/>
            </a:pPr>
            <a:r>
              <a:rPr lang="en-US" altLang="en-US" sz="2400" b="1"/>
              <a:t>if</a:t>
            </a:r>
            <a:r>
              <a:rPr lang="en-US" altLang="en-US" sz="2400"/>
              <a:t> </a:t>
            </a:r>
            <a:r>
              <a:rPr lang="en-US" altLang="en-US" sz="2400">
                <a:latin typeface="Comic Sans MS" panose="030F0702030302020204" pitchFamily="66" charset="0"/>
              </a:rPr>
              <a:t>l ≤ n</a:t>
            </a:r>
            <a:r>
              <a:rPr lang="en-US" altLang="en-US" sz="2400"/>
              <a:t> and </a:t>
            </a:r>
            <a:r>
              <a:rPr lang="en-US" altLang="en-US" sz="2400">
                <a:latin typeface="Comic Sans MS" panose="030F0702030302020204" pitchFamily="66" charset="0"/>
              </a:rPr>
              <a:t>A[l] &gt; A[i]</a:t>
            </a:r>
          </a:p>
          <a:p>
            <a:pPr>
              <a:buFontTx/>
              <a:buAutoNum type="arabicPeriod"/>
            </a:pPr>
            <a:r>
              <a:rPr lang="en-US" altLang="en-US" sz="2400"/>
              <a:t>   </a:t>
            </a:r>
            <a:r>
              <a:rPr lang="en-US" altLang="en-US" sz="2400" b="1"/>
              <a:t>then</a:t>
            </a:r>
            <a:r>
              <a:rPr lang="en-US" altLang="en-US" sz="2400"/>
              <a:t> </a:t>
            </a:r>
            <a:r>
              <a:rPr lang="en-US" altLang="en-US" sz="2400">
                <a:latin typeface="Comic Sans MS" panose="030F0702030302020204" pitchFamily="66" charset="0"/>
              </a:rPr>
              <a:t>largest ←l</a:t>
            </a:r>
          </a:p>
          <a:p>
            <a:pPr>
              <a:buFontTx/>
              <a:buAutoNum type="arabicPeriod"/>
            </a:pPr>
            <a:r>
              <a:rPr lang="en-US" altLang="en-US" sz="2400"/>
              <a:t>   </a:t>
            </a:r>
            <a:r>
              <a:rPr lang="en-US" altLang="en-US" sz="2400" b="1"/>
              <a:t>else</a:t>
            </a:r>
            <a:r>
              <a:rPr lang="en-US" altLang="en-US" sz="2400"/>
              <a:t> </a:t>
            </a:r>
            <a:r>
              <a:rPr lang="en-US" altLang="en-US" sz="2400">
                <a:latin typeface="Comic Sans MS" panose="030F0702030302020204" pitchFamily="66" charset="0"/>
              </a:rPr>
              <a:t>largest ←i</a:t>
            </a:r>
          </a:p>
          <a:p>
            <a:pPr>
              <a:buFontTx/>
              <a:buAutoNum type="arabicPeriod"/>
            </a:pPr>
            <a:r>
              <a:rPr lang="en-US" altLang="en-US" sz="2400" b="1"/>
              <a:t>if</a:t>
            </a:r>
            <a:r>
              <a:rPr lang="en-US" altLang="en-US" sz="2400"/>
              <a:t> </a:t>
            </a:r>
            <a:r>
              <a:rPr lang="en-US" altLang="en-US" sz="2400">
                <a:latin typeface="Comic Sans MS" panose="030F0702030302020204" pitchFamily="66" charset="0"/>
              </a:rPr>
              <a:t>r ≤ n</a:t>
            </a:r>
            <a:r>
              <a:rPr lang="en-US" altLang="en-US" sz="2400"/>
              <a:t> and </a:t>
            </a:r>
            <a:r>
              <a:rPr lang="en-US" altLang="en-US" sz="2400">
                <a:latin typeface="Comic Sans MS" panose="030F0702030302020204" pitchFamily="66" charset="0"/>
              </a:rPr>
              <a:t>A[r] &gt; A[largest]</a:t>
            </a:r>
          </a:p>
          <a:p>
            <a:pPr>
              <a:buFontTx/>
              <a:buAutoNum type="arabicPeriod"/>
            </a:pPr>
            <a:r>
              <a:rPr lang="en-US" altLang="en-US" sz="2400"/>
              <a:t>   </a:t>
            </a:r>
            <a:r>
              <a:rPr lang="en-US" altLang="en-US" sz="2400" b="1"/>
              <a:t>then</a:t>
            </a:r>
            <a:r>
              <a:rPr lang="en-US" altLang="en-US" sz="2400"/>
              <a:t> </a:t>
            </a:r>
            <a:r>
              <a:rPr lang="en-US" altLang="en-US" sz="2400">
                <a:latin typeface="Comic Sans MS" panose="030F0702030302020204" pitchFamily="66" charset="0"/>
              </a:rPr>
              <a:t>largest ←r</a:t>
            </a:r>
          </a:p>
          <a:p>
            <a:pPr>
              <a:buFontTx/>
              <a:buAutoNum type="arabicPeriod"/>
            </a:pPr>
            <a:r>
              <a:rPr lang="en-US" altLang="en-US" sz="2400" b="1"/>
              <a:t>if</a:t>
            </a:r>
            <a:r>
              <a:rPr lang="en-US" altLang="en-US" sz="2400"/>
              <a:t> </a:t>
            </a:r>
            <a:r>
              <a:rPr lang="en-US" altLang="en-US" sz="2400">
                <a:latin typeface="Comic Sans MS" panose="030F0702030302020204" pitchFamily="66" charset="0"/>
              </a:rPr>
              <a:t>largest </a:t>
            </a:r>
            <a:r>
              <a:rPr lang="en-US" altLang="en-US" sz="2400">
                <a:latin typeface="Comic Sans MS" panose="030F0702030302020204" pitchFamily="66" charset="0"/>
                <a:sym typeface="Symbol" panose="05050102010706020507" pitchFamily="18" charset="2"/>
              </a:rPr>
              <a:t></a:t>
            </a:r>
            <a:r>
              <a:rPr lang="en-US" altLang="en-US" sz="2400">
                <a:latin typeface="Comic Sans MS" panose="030F0702030302020204" pitchFamily="66" charset="0"/>
              </a:rPr>
              <a:t> i</a:t>
            </a:r>
          </a:p>
          <a:p>
            <a:pPr>
              <a:buFontTx/>
              <a:buAutoNum type="arabicPeriod"/>
            </a:pPr>
            <a:r>
              <a:rPr lang="en-US" altLang="en-US" sz="2400"/>
              <a:t>   </a:t>
            </a:r>
            <a:r>
              <a:rPr lang="en-US" altLang="en-US" sz="2400" b="1"/>
              <a:t>then</a:t>
            </a:r>
            <a:r>
              <a:rPr lang="en-US" altLang="en-US" sz="2400"/>
              <a:t> exchange </a:t>
            </a:r>
            <a:r>
              <a:rPr lang="en-US" altLang="en-US" sz="2400">
                <a:latin typeface="Comic Sans MS" panose="030F0702030302020204" pitchFamily="66" charset="0"/>
              </a:rPr>
              <a:t>A[i] ↔ A[largest]</a:t>
            </a:r>
          </a:p>
          <a:p>
            <a:pPr>
              <a:buFontTx/>
              <a:buAutoNum type="arabicPeriod"/>
            </a:pPr>
            <a:r>
              <a:rPr lang="en-US" altLang="en-US" sz="2400"/>
              <a:t>            MAX-HEAPIFY(</a:t>
            </a:r>
            <a:r>
              <a:rPr lang="en-US" altLang="en-US" sz="2400">
                <a:latin typeface="Comic Sans MS" panose="030F0702030302020204" pitchFamily="66" charset="0"/>
              </a:rPr>
              <a:t>A, largest, n</a:t>
            </a:r>
            <a:r>
              <a:rPr lang="en-US" altLang="en-US" sz="2400"/>
              <a:t>)</a:t>
            </a:r>
          </a:p>
        </p:txBody>
      </p:sp>
      <p:graphicFrame>
        <p:nvGraphicFramePr>
          <p:cNvPr id="409605" name="Object 5"/>
          <p:cNvGraphicFramePr>
            <a:graphicFrameLocks noGrp="1" noChangeAspect="1"/>
          </p:cNvGraphicFramePr>
          <p:nvPr>
            <p:ph sz="half" idx="2"/>
          </p:nvPr>
        </p:nvGraphicFramePr>
        <p:xfrm>
          <a:off x="541338" y="3962400"/>
          <a:ext cx="2514600" cy="2154238"/>
        </p:xfrm>
        <a:graphic>
          <a:graphicData uri="http://schemas.openxmlformats.org/presentationml/2006/ole">
            <mc:AlternateContent xmlns:mc="http://schemas.openxmlformats.org/markup-compatibility/2006">
              <mc:Choice xmlns:v="urn:schemas-microsoft-com:vml" Requires="v">
                <p:oleObj spid="_x0000_s7188" name="Paint Shop Pro Image" r:id="rId4" imgW="2790244" imgH="2390244" progId="PaintShopPro">
                  <p:embed/>
                </p:oleObj>
              </mc:Choice>
              <mc:Fallback>
                <p:oleObj name="Paint Shop Pro Image" r:id="rId4" imgW="2790244" imgH="2390244" progId="PaintShopPro">
                  <p:embed/>
                  <p:pic>
                    <p:nvPicPr>
                      <p:cNvPr id="40960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8" y="3962400"/>
                        <a:ext cx="2514600" cy="21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5604460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0" y="0"/>
            <a:ext cx="8570913" cy="828675"/>
          </a:xfrm>
        </p:spPr>
        <p:txBody>
          <a:bodyPr/>
          <a:lstStyle/>
          <a:p>
            <a:r>
              <a:rPr lang="en-US" altLang="en-US" dirty="0"/>
              <a:t>Example</a:t>
            </a:r>
          </a:p>
        </p:txBody>
      </p:sp>
      <p:sp>
        <p:nvSpPr>
          <p:cNvPr id="472067" name="Text Box 3"/>
          <p:cNvSpPr txBox="1">
            <a:spLocks noChangeArrowheads="1"/>
          </p:cNvSpPr>
          <p:nvPr/>
        </p:nvSpPr>
        <p:spPr bwMode="auto">
          <a:xfrm>
            <a:off x="65876" y="3643189"/>
            <a:ext cx="369389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ym typeface="Wingdings" panose="05000000000000000000" pitchFamily="2" charset="2"/>
              </a:rPr>
              <a:t></a:t>
            </a:r>
            <a:r>
              <a:rPr lang="en-US" altLang="en-US" sz="2000" dirty="0" smtClean="0"/>
              <a:t>CALL: </a:t>
            </a:r>
            <a:r>
              <a:rPr lang="en-US" altLang="en-US" sz="2000" b="1" dirty="0" smtClean="0">
                <a:solidFill>
                  <a:srgbClr val="FF0000"/>
                </a:solidFill>
              </a:rPr>
              <a:t>MAX-HEAPIFY(A</a:t>
            </a:r>
            <a:r>
              <a:rPr lang="en-US" altLang="en-US" sz="2000" b="1" dirty="0">
                <a:solidFill>
                  <a:srgbClr val="FF0000"/>
                </a:solidFill>
              </a:rPr>
              <a:t>, 2, 10</a:t>
            </a:r>
            <a:r>
              <a:rPr lang="en-US" altLang="en-US" sz="2000" b="1" dirty="0" smtClean="0">
                <a:solidFill>
                  <a:srgbClr val="FF0000"/>
                </a:solidFill>
              </a:rPr>
              <a:t>);</a:t>
            </a:r>
          </a:p>
          <a:p>
            <a:r>
              <a:rPr lang="en-US" altLang="en-US" sz="2000" dirty="0"/>
              <a:t>t</a:t>
            </a:r>
            <a:r>
              <a:rPr lang="en-US" altLang="en-US" sz="2000" dirty="0" smtClean="0"/>
              <a:t>o restore the max-heap property</a:t>
            </a:r>
            <a:endParaRPr lang="en-US" altLang="en-US" sz="2000" dirty="0"/>
          </a:p>
        </p:txBody>
      </p:sp>
      <p:graphicFrame>
        <p:nvGraphicFramePr>
          <p:cNvPr id="472069" name="Object 5"/>
          <p:cNvGraphicFramePr>
            <a:graphicFrameLocks noChangeAspect="1"/>
          </p:cNvGraphicFramePr>
          <p:nvPr>
            <p:extLst>
              <p:ext uri="{D42A27DB-BD31-4B8C-83A1-F6EECF244321}">
                <p14:modId xmlns:p14="http://schemas.microsoft.com/office/powerpoint/2010/main" val="1996045611"/>
              </p:ext>
            </p:extLst>
          </p:nvPr>
        </p:nvGraphicFramePr>
        <p:xfrm>
          <a:off x="136524" y="1159699"/>
          <a:ext cx="3095627" cy="1947863"/>
        </p:xfrm>
        <a:graphic>
          <a:graphicData uri="http://schemas.openxmlformats.org/presentationml/2006/ole">
            <mc:AlternateContent xmlns:mc="http://schemas.openxmlformats.org/markup-compatibility/2006">
              <mc:Choice xmlns:v="urn:schemas-microsoft-com:vml" Requires="v">
                <p:oleObj spid="_x0000_s8257" name="Paint Shop Pro Image" r:id="rId4" imgW="5160976" imgH="3248780" progId="PaintShopPro">
                  <p:embed/>
                </p:oleObj>
              </mc:Choice>
              <mc:Fallback>
                <p:oleObj name="Paint Shop Pro Image" r:id="rId4" imgW="5160976" imgH="3248780" progId="PaintShopPro">
                  <p:embed/>
                  <p:pic>
                    <p:nvPicPr>
                      <p:cNvPr id="47206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524" y="1159699"/>
                        <a:ext cx="3095627" cy="194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2070" name="Text Box 6"/>
          <p:cNvSpPr txBox="1">
            <a:spLocks noChangeArrowheads="1"/>
          </p:cNvSpPr>
          <p:nvPr/>
        </p:nvSpPr>
        <p:spPr bwMode="auto">
          <a:xfrm>
            <a:off x="76200" y="3222450"/>
            <a:ext cx="400685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A[2] violates </a:t>
            </a:r>
            <a:r>
              <a:rPr lang="en-US" altLang="en-US" sz="2000" dirty="0" smtClean="0"/>
              <a:t>the max-heap </a:t>
            </a:r>
            <a:r>
              <a:rPr lang="en-US" altLang="en-US" sz="2000" dirty="0"/>
              <a:t>property</a:t>
            </a:r>
          </a:p>
        </p:txBody>
      </p:sp>
      <p:sp>
        <p:nvSpPr>
          <p:cNvPr id="472071" name="Text Box 7"/>
          <p:cNvSpPr txBox="1">
            <a:spLocks noChangeArrowheads="1"/>
          </p:cNvSpPr>
          <p:nvPr/>
        </p:nvSpPr>
        <p:spPr bwMode="auto">
          <a:xfrm>
            <a:off x="3810000" y="2015214"/>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DD0111"/>
                </a:solidFill>
              </a:rPr>
              <a:t>A[2] </a:t>
            </a:r>
            <a:r>
              <a:rPr lang="en-US" altLang="en-US" sz="2000">
                <a:solidFill>
                  <a:srgbClr val="DD0111"/>
                </a:solidFill>
                <a:sym typeface="Symbol" panose="05050102010706020507" pitchFamily="18" charset="2"/>
              </a:rPr>
              <a:t> A[4]</a:t>
            </a:r>
          </a:p>
        </p:txBody>
      </p:sp>
      <p:grpSp>
        <p:nvGrpSpPr>
          <p:cNvPr id="472072" name="Group 8"/>
          <p:cNvGrpSpPr>
            <a:grpSpLocks/>
          </p:cNvGrpSpPr>
          <p:nvPr/>
        </p:nvGrpSpPr>
        <p:grpSpPr bwMode="auto">
          <a:xfrm>
            <a:off x="5105400" y="1167651"/>
            <a:ext cx="3949702" cy="2470150"/>
            <a:chOff x="3385" y="908"/>
            <a:chExt cx="2488" cy="1556"/>
          </a:xfrm>
        </p:grpSpPr>
        <p:graphicFrame>
          <p:nvGraphicFramePr>
            <p:cNvPr id="472073" name="Object 9"/>
            <p:cNvGraphicFramePr>
              <a:graphicFrameLocks noChangeAspect="1"/>
            </p:cNvGraphicFramePr>
            <p:nvPr>
              <p:extLst>
                <p:ext uri="{D42A27DB-BD31-4B8C-83A1-F6EECF244321}">
                  <p14:modId xmlns:p14="http://schemas.microsoft.com/office/powerpoint/2010/main" val="1698701530"/>
                </p:ext>
              </p:extLst>
            </p:nvPr>
          </p:nvGraphicFramePr>
          <p:xfrm>
            <a:off x="3577" y="908"/>
            <a:ext cx="1943" cy="1227"/>
          </p:xfrm>
          <a:graphic>
            <a:graphicData uri="http://schemas.openxmlformats.org/presentationml/2006/ole">
              <mc:AlternateContent xmlns:mc="http://schemas.openxmlformats.org/markup-compatibility/2006">
                <mc:Choice xmlns:v="urn:schemas-microsoft-com:vml" Requires="v">
                  <p:oleObj spid="_x0000_s8258" name="Paint Shop Pro Image" r:id="rId6" imgW="5141463" imgH="3248780" progId="PaintShopPro">
                    <p:embed/>
                  </p:oleObj>
                </mc:Choice>
                <mc:Fallback>
                  <p:oleObj name="Paint Shop Pro Image" r:id="rId6" imgW="5141463" imgH="3248780" progId="PaintShopPro">
                    <p:embed/>
                    <p:pic>
                      <p:nvPicPr>
                        <p:cNvPr id="47207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7" y="908"/>
                          <a:ext cx="1943" cy="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2074" name="Text Box 10"/>
            <p:cNvSpPr txBox="1">
              <a:spLocks noChangeArrowheads="1"/>
            </p:cNvSpPr>
            <p:nvPr/>
          </p:nvSpPr>
          <p:spPr bwMode="auto">
            <a:xfrm>
              <a:off x="3385" y="2212"/>
              <a:ext cx="24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A[4] violates the </a:t>
              </a:r>
              <a:r>
                <a:rPr lang="en-US" altLang="en-US" sz="2000" dirty="0" smtClean="0"/>
                <a:t>max-heap </a:t>
              </a:r>
              <a:r>
                <a:rPr lang="en-US" altLang="en-US" sz="2000" dirty="0"/>
                <a:t>property</a:t>
              </a:r>
            </a:p>
          </p:txBody>
        </p:sp>
      </p:grpSp>
      <p:sp>
        <p:nvSpPr>
          <p:cNvPr id="472075" name="Text Box 11"/>
          <p:cNvSpPr txBox="1">
            <a:spLocks noChangeArrowheads="1"/>
          </p:cNvSpPr>
          <p:nvPr/>
        </p:nvSpPr>
        <p:spPr bwMode="auto">
          <a:xfrm>
            <a:off x="1219200" y="5186364"/>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DD0111"/>
                </a:solidFill>
              </a:rPr>
              <a:t>A[4] </a:t>
            </a:r>
            <a:r>
              <a:rPr lang="en-US" altLang="en-US" sz="2000">
                <a:solidFill>
                  <a:srgbClr val="DD0111"/>
                </a:solidFill>
                <a:sym typeface="Symbol" panose="05050102010706020507" pitchFamily="18" charset="2"/>
              </a:rPr>
              <a:t> A[9]</a:t>
            </a:r>
          </a:p>
        </p:txBody>
      </p:sp>
      <p:grpSp>
        <p:nvGrpSpPr>
          <p:cNvPr id="472076" name="Group 12"/>
          <p:cNvGrpSpPr>
            <a:grpSpLocks/>
          </p:cNvGrpSpPr>
          <p:nvPr/>
        </p:nvGrpSpPr>
        <p:grpSpPr bwMode="auto">
          <a:xfrm>
            <a:off x="2754313" y="4400550"/>
            <a:ext cx="3025775" cy="2305050"/>
            <a:chOff x="1735" y="2544"/>
            <a:chExt cx="1906" cy="1452"/>
          </a:xfrm>
        </p:grpSpPr>
        <p:graphicFrame>
          <p:nvGraphicFramePr>
            <p:cNvPr id="472077" name="Object 13"/>
            <p:cNvGraphicFramePr>
              <a:graphicFrameLocks noChangeAspect="1"/>
            </p:cNvGraphicFramePr>
            <p:nvPr/>
          </p:nvGraphicFramePr>
          <p:xfrm>
            <a:off x="1735" y="2544"/>
            <a:ext cx="1906" cy="1220"/>
          </p:xfrm>
          <a:graphic>
            <a:graphicData uri="http://schemas.openxmlformats.org/presentationml/2006/ole">
              <mc:AlternateContent xmlns:mc="http://schemas.openxmlformats.org/markup-compatibility/2006">
                <mc:Choice xmlns:v="urn:schemas-microsoft-com:vml" Requires="v">
                  <p:oleObj spid="_x0000_s8259" name="Paint Shop Pro Image" r:id="rId8" imgW="5043902" imgH="3229268" progId="PaintShopPro">
                    <p:embed/>
                  </p:oleObj>
                </mc:Choice>
                <mc:Fallback>
                  <p:oleObj name="Paint Shop Pro Image" r:id="rId8" imgW="5043902" imgH="3229268" progId="PaintShopPro">
                    <p:embed/>
                    <p:pic>
                      <p:nvPicPr>
                        <p:cNvPr id="472077"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5" y="2544"/>
                          <a:ext cx="1906" cy="1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2078" name="Text Box 14"/>
            <p:cNvSpPr txBox="1">
              <a:spLocks noChangeArrowheads="1"/>
            </p:cNvSpPr>
            <p:nvPr/>
          </p:nvSpPr>
          <p:spPr bwMode="auto">
            <a:xfrm>
              <a:off x="1890" y="3744"/>
              <a:ext cx="16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Heap property restored</a:t>
              </a:r>
            </a:p>
          </p:txBody>
        </p:sp>
      </p:grpSp>
      <p:sp>
        <p:nvSpPr>
          <p:cNvPr id="17" name="TextBox 16"/>
          <p:cNvSpPr txBox="1"/>
          <p:nvPr/>
        </p:nvSpPr>
        <p:spPr>
          <a:xfrm>
            <a:off x="5925902" y="5078642"/>
            <a:ext cx="3200400" cy="1015663"/>
          </a:xfrm>
          <a:prstGeom prst="rect">
            <a:avLst/>
          </a:prstGeom>
          <a:noFill/>
        </p:spPr>
        <p:txBody>
          <a:bodyPr wrap="square" rtlCol="0">
            <a:spAutoFit/>
          </a:bodyPr>
          <a:lstStyle/>
          <a:p>
            <a:r>
              <a:rPr lang="en-US" sz="2000" i="1" dirty="0" smtClean="0">
                <a:latin typeface="Times" panose="02020603050405020304" pitchFamily="18" charset="0"/>
                <a:cs typeface="Times" panose="02020603050405020304" pitchFamily="18" charset="0"/>
              </a:rPr>
              <a:t>MAX-HEAPIFY(A,2,10) is terminated; and we get a Max heap</a:t>
            </a:r>
            <a:endParaRPr lang="en-US" sz="2000" i="1" dirty="0">
              <a:latin typeface="Times" panose="02020603050405020304" pitchFamily="18" charset="0"/>
              <a:cs typeface="Times" panose="02020603050405020304" pitchFamily="18" charset="0"/>
            </a:endParaRPr>
          </a:p>
        </p:txBody>
      </p:sp>
      <p:pic>
        <p:nvPicPr>
          <p:cNvPr id="4" name="Picture 3"/>
          <p:cNvPicPr>
            <a:picLocks noChangeAspect="1"/>
          </p:cNvPicPr>
          <p:nvPr/>
        </p:nvPicPr>
        <p:blipFill>
          <a:blip r:embed="rId10"/>
          <a:stretch>
            <a:fillRect/>
          </a:stretch>
        </p:blipFill>
        <p:spPr>
          <a:xfrm>
            <a:off x="4830804" y="0"/>
            <a:ext cx="4319587" cy="1071577"/>
          </a:xfrm>
          <a:prstGeom prst="rect">
            <a:avLst/>
          </a:prstGeom>
        </p:spPr>
      </p:pic>
    </p:spTree>
    <p:extLst>
      <p:ext uri="{BB962C8B-B14F-4D97-AF65-F5344CB8AC3E}">
        <p14:creationId xmlns:p14="http://schemas.microsoft.com/office/powerpoint/2010/main" val="2032119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20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20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207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20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71" grpId="0"/>
      <p:bldP spid="472075" grpId="0"/>
      <p:bldP spid="1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0" y="0"/>
            <a:ext cx="9144000" cy="838200"/>
          </a:xfrm>
        </p:spPr>
        <p:txBody>
          <a:bodyPr/>
          <a:lstStyle/>
          <a:p>
            <a:r>
              <a:rPr lang="en-US" altLang="en-US"/>
              <a:t>Operations on Heaps</a:t>
            </a:r>
          </a:p>
        </p:txBody>
      </p:sp>
      <p:sp>
        <p:nvSpPr>
          <p:cNvPr id="320515" name="Rectangle 3"/>
          <p:cNvSpPr>
            <a:spLocks noGrp="1" noChangeArrowheads="1"/>
          </p:cNvSpPr>
          <p:nvPr>
            <p:ph type="body" idx="1"/>
          </p:nvPr>
        </p:nvSpPr>
        <p:spPr>
          <a:xfrm>
            <a:off x="0" y="838200"/>
            <a:ext cx="8580438" cy="5715000"/>
          </a:xfrm>
        </p:spPr>
        <p:txBody>
          <a:bodyPr/>
          <a:lstStyle/>
          <a:p>
            <a:pPr>
              <a:lnSpc>
                <a:spcPct val="120000"/>
              </a:lnSpc>
            </a:pPr>
            <a:r>
              <a:rPr lang="en-US" altLang="en-US" dirty="0">
                <a:solidFill>
                  <a:schemeClr val="bg1">
                    <a:lumMod val="50000"/>
                  </a:schemeClr>
                </a:solidFill>
              </a:rPr>
              <a:t>Maintain/Restore the max-heap property</a:t>
            </a:r>
          </a:p>
          <a:p>
            <a:pPr lvl="1">
              <a:lnSpc>
                <a:spcPct val="120000"/>
              </a:lnSpc>
            </a:pPr>
            <a:r>
              <a:rPr lang="en-US" altLang="en-US" dirty="0">
                <a:solidFill>
                  <a:schemeClr val="bg1">
                    <a:lumMod val="50000"/>
                  </a:schemeClr>
                </a:solidFill>
              </a:rPr>
              <a:t>MAX-HEAPIFY</a:t>
            </a:r>
          </a:p>
          <a:p>
            <a:pPr>
              <a:lnSpc>
                <a:spcPct val="120000"/>
              </a:lnSpc>
            </a:pPr>
            <a:r>
              <a:rPr lang="en-US" altLang="en-US" b="1" dirty="0">
                <a:solidFill>
                  <a:srgbClr val="FF0000"/>
                </a:solidFill>
              </a:rPr>
              <a:t>Create a max-heap from an unordered array</a:t>
            </a:r>
          </a:p>
          <a:p>
            <a:pPr lvl="1">
              <a:lnSpc>
                <a:spcPct val="120000"/>
              </a:lnSpc>
            </a:pPr>
            <a:r>
              <a:rPr lang="en-US" altLang="en-US" b="1" dirty="0">
                <a:solidFill>
                  <a:srgbClr val="FF0000"/>
                </a:solidFill>
              </a:rPr>
              <a:t>BUILD-MAX-HEAP</a:t>
            </a:r>
          </a:p>
          <a:p>
            <a:pPr>
              <a:lnSpc>
                <a:spcPct val="120000"/>
              </a:lnSpc>
            </a:pPr>
            <a:r>
              <a:rPr lang="en-US" altLang="en-US" dirty="0">
                <a:solidFill>
                  <a:schemeClr val="tx1"/>
                </a:solidFill>
              </a:rPr>
              <a:t>Sort an array in place</a:t>
            </a:r>
          </a:p>
          <a:p>
            <a:pPr lvl="1">
              <a:lnSpc>
                <a:spcPct val="120000"/>
              </a:lnSpc>
            </a:pPr>
            <a:r>
              <a:rPr lang="en-US" altLang="en-US" dirty="0" smtClean="0">
                <a:solidFill>
                  <a:srgbClr val="336699"/>
                </a:solidFill>
              </a:rPr>
              <a:t>HEAPSORT</a:t>
            </a:r>
            <a:endParaRPr lang="en-US" altLang="en-US" dirty="0">
              <a:solidFill>
                <a:srgbClr val="336699"/>
              </a:solidFill>
            </a:endParaRPr>
          </a:p>
        </p:txBody>
      </p:sp>
    </p:spTree>
    <p:extLst>
      <p:ext uri="{BB962C8B-B14F-4D97-AF65-F5344CB8AC3E}">
        <p14:creationId xmlns:p14="http://schemas.microsoft.com/office/powerpoint/2010/main" val="312916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0"/>
            <a:ext cx="9144000" cy="838200"/>
          </a:xfrm>
        </p:spPr>
        <p:txBody>
          <a:bodyPr/>
          <a:lstStyle/>
          <a:p>
            <a:r>
              <a:rPr lang="en-US" altLang="en-US" dirty="0" smtClean="0"/>
              <a:t>Implementation: Insertion </a:t>
            </a:r>
            <a:r>
              <a:rPr lang="en-US" altLang="en-US" dirty="0"/>
              <a:t>Sort Algorithm</a:t>
            </a:r>
          </a:p>
        </p:txBody>
      </p:sp>
      <p:sp>
        <p:nvSpPr>
          <p:cNvPr id="57347" name="Rectangle 3"/>
          <p:cNvSpPr>
            <a:spLocks noGrp="1" noChangeArrowheads="1"/>
          </p:cNvSpPr>
          <p:nvPr>
            <p:ph type="body" idx="1"/>
          </p:nvPr>
        </p:nvSpPr>
        <p:spPr>
          <a:xfrm>
            <a:off x="0" y="838200"/>
            <a:ext cx="9144000" cy="6019800"/>
          </a:xfrm>
        </p:spPr>
        <p:txBody>
          <a:bodyPr/>
          <a:lstStyle/>
          <a:p>
            <a:pPr marL="0" indent="0" defTabSz="517525">
              <a:lnSpc>
                <a:spcPct val="80000"/>
              </a:lnSpc>
              <a:buFont typeface="Wingdings" panose="05000000000000000000" pitchFamily="2" charset="2"/>
              <a:buNone/>
            </a:pPr>
            <a:r>
              <a:rPr lang="en-US" altLang="en-US" sz="1600" b="1" dirty="0" smtClean="0">
                <a:solidFill>
                  <a:srgbClr val="A50021"/>
                </a:solidFill>
                <a:latin typeface="Courier New" panose="02070309020205020404" pitchFamily="49" charset="0"/>
              </a:rPr>
              <a:t>void</a:t>
            </a:r>
            <a:r>
              <a:rPr lang="en-US" altLang="en-US" sz="1600" b="1" dirty="0" smtClean="0">
                <a:latin typeface="Courier New" panose="02070309020205020404" pitchFamily="49" charset="0"/>
              </a:rPr>
              <a:t> </a:t>
            </a:r>
            <a:r>
              <a:rPr lang="en-US" altLang="en-US" sz="1600" b="1" dirty="0" err="1" smtClean="0">
                <a:latin typeface="Courier New" panose="02070309020205020404" pitchFamily="49" charset="0"/>
              </a:rPr>
              <a:t>insertionSort</a:t>
            </a:r>
            <a:r>
              <a:rPr lang="en-US" altLang="en-US" sz="1600" b="1" dirty="0" smtClean="0">
                <a:latin typeface="Courier New" panose="02070309020205020404" pitchFamily="49" charset="0"/>
              </a:rPr>
              <a:t>(</a:t>
            </a:r>
            <a:r>
              <a:rPr lang="en-US" altLang="en-US" sz="1600" b="1" dirty="0" err="1" smtClean="0">
                <a:latin typeface="Courier New" panose="02070309020205020404" pitchFamily="49" charset="0"/>
              </a:rPr>
              <a:t>int</a:t>
            </a:r>
            <a:r>
              <a:rPr lang="en-US" altLang="en-US" sz="1600" b="1" dirty="0" smtClean="0">
                <a:latin typeface="Courier New" panose="02070309020205020404" pitchFamily="49" charset="0"/>
              </a:rPr>
              <a:t> a[], </a:t>
            </a:r>
            <a:r>
              <a:rPr lang="en-US" altLang="en-US" sz="1600" b="1" dirty="0" err="1" smtClean="0">
                <a:latin typeface="Courier New" panose="02070309020205020404" pitchFamily="49" charset="0"/>
              </a:rPr>
              <a:t>int</a:t>
            </a:r>
            <a:r>
              <a:rPr lang="en-US" altLang="en-US" sz="1600" b="1" dirty="0" smtClean="0">
                <a:latin typeface="Courier New" panose="02070309020205020404" pitchFamily="49" charset="0"/>
              </a:rPr>
              <a:t> size);</a:t>
            </a:r>
            <a:endParaRPr lang="en-US" altLang="en-US" sz="1600" b="1" dirty="0">
              <a:latin typeface="Courier New" panose="02070309020205020404" pitchFamily="49" charset="0"/>
            </a:endParaRPr>
          </a:p>
        </p:txBody>
      </p:sp>
      <p:sp>
        <p:nvSpPr>
          <p:cNvPr id="3" name="Rectangle 2"/>
          <p:cNvSpPr/>
          <p:nvPr/>
        </p:nvSpPr>
        <p:spPr>
          <a:xfrm>
            <a:off x="0" y="4495800"/>
            <a:ext cx="9144000" cy="2308324"/>
          </a:xfrm>
          <a:prstGeom prst="rect">
            <a:avLst/>
          </a:prstGeom>
        </p:spPr>
        <p:txBody>
          <a:bodyPr wrap="square">
            <a:spAutoFit/>
          </a:bodyPr>
          <a:lstStyle/>
          <a:p>
            <a:pPr marL="0" indent="0" defTabSz="517525">
              <a:lnSpc>
                <a:spcPct val="80000"/>
              </a:lnSpc>
              <a:buFont typeface="Wingdings" panose="05000000000000000000" pitchFamily="2" charset="2"/>
              <a:buNone/>
            </a:pPr>
            <a:r>
              <a:rPr lang="en-US" altLang="en-US" sz="1500" b="1" dirty="0">
                <a:solidFill>
                  <a:srgbClr val="A50021"/>
                </a:solidFill>
                <a:latin typeface="Courier New" panose="02070309020205020404" pitchFamily="49" charset="0"/>
              </a:rPr>
              <a:t>for </a:t>
            </a:r>
            <a:r>
              <a:rPr lang="en-US" altLang="en-US" sz="1500" b="1" dirty="0">
                <a:latin typeface="Courier New" panose="02070309020205020404" pitchFamily="49" charset="0"/>
              </a:rPr>
              <a:t>(</a:t>
            </a:r>
            <a:r>
              <a:rPr lang="en-US" altLang="en-US" sz="1500" b="1" dirty="0" err="1">
                <a:solidFill>
                  <a:srgbClr val="A50021"/>
                </a:solidFill>
                <a:latin typeface="Courier New" panose="02070309020205020404" pitchFamily="49" charset="0"/>
              </a:rPr>
              <a:t>int</a:t>
            </a:r>
            <a:r>
              <a:rPr lang="en-US" altLang="en-US" sz="1500" b="1" dirty="0">
                <a:latin typeface="Courier New" panose="02070309020205020404" pitchFamily="49" charset="0"/>
              </a:rPr>
              <a:t> </a:t>
            </a:r>
            <a:r>
              <a:rPr lang="en-US" altLang="en-US" sz="1500" b="1" dirty="0" smtClean="0">
                <a:latin typeface="Courier New" panose="02070309020205020404" pitchFamily="49" charset="0"/>
              </a:rPr>
              <a:t>k </a:t>
            </a:r>
            <a:r>
              <a:rPr lang="en-US" altLang="en-US" sz="1500" b="1" dirty="0">
                <a:latin typeface="Courier New" panose="02070309020205020404" pitchFamily="49" charset="0"/>
              </a:rPr>
              <a:t>= 1; </a:t>
            </a:r>
            <a:r>
              <a:rPr lang="en-US" altLang="en-US" sz="1500" b="1" dirty="0" smtClean="0">
                <a:latin typeface="Courier New" panose="02070309020205020404" pitchFamily="49" charset="0"/>
              </a:rPr>
              <a:t>k </a:t>
            </a:r>
            <a:r>
              <a:rPr lang="en-US" altLang="en-US" sz="1500" b="1" dirty="0">
                <a:latin typeface="Courier New" panose="02070309020205020404" pitchFamily="49" charset="0"/>
              </a:rPr>
              <a:t>&lt; </a:t>
            </a:r>
            <a:r>
              <a:rPr lang="en-US" altLang="en-US" sz="1500" b="1" dirty="0" smtClean="0">
                <a:latin typeface="Courier New" panose="02070309020205020404" pitchFamily="49" charset="0"/>
              </a:rPr>
              <a:t>size; k++) </a:t>
            </a:r>
            <a:r>
              <a:rPr lang="en-US" altLang="en-US" sz="1500" b="1" dirty="0">
                <a:latin typeface="Courier New" panose="02070309020205020404" pitchFamily="49" charset="0"/>
              </a:rPr>
              <a:t>{</a:t>
            </a: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a:t>
            </a:r>
            <a:r>
              <a:rPr lang="en-US" altLang="en-US" sz="1500" b="1" dirty="0" err="1" smtClean="0">
                <a:latin typeface="Courier New" panose="02070309020205020404" pitchFamily="49" charset="0"/>
              </a:rPr>
              <a:t>int</a:t>
            </a:r>
            <a:r>
              <a:rPr lang="en-US" altLang="en-US" sz="1500" b="1" dirty="0" smtClean="0">
                <a:latin typeface="Courier New" panose="02070309020205020404" pitchFamily="49" charset="0"/>
              </a:rPr>
              <a:t> </a:t>
            </a:r>
            <a:r>
              <a:rPr lang="en-US" altLang="en-US" sz="1500" b="1" dirty="0">
                <a:latin typeface="Courier New" panose="02070309020205020404" pitchFamily="49" charset="0"/>
              </a:rPr>
              <a:t>temp = </a:t>
            </a:r>
            <a:r>
              <a:rPr lang="en-US" altLang="en-US" sz="1500" b="1" dirty="0" smtClean="0">
                <a:latin typeface="Courier New" panose="02070309020205020404" pitchFamily="49" charset="0"/>
              </a:rPr>
              <a:t>a[k];</a:t>
            </a:r>
            <a:endParaRPr lang="en-US" altLang="en-US" sz="1500" b="1" dirty="0">
              <a:latin typeface="Courier New" panose="02070309020205020404" pitchFamily="49" charset="0"/>
            </a:endParaRP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a:t>
            </a:r>
            <a:r>
              <a:rPr lang="en-US" altLang="en-US" sz="1500" b="1" dirty="0" err="1">
                <a:solidFill>
                  <a:srgbClr val="A50021"/>
                </a:solidFill>
                <a:latin typeface="Courier New" panose="02070309020205020404" pitchFamily="49" charset="0"/>
              </a:rPr>
              <a:t>int</a:t>
            </a:r>
            <a:r>
              <a:rPr lang="en-US" altLang="en-US" sz="1500" b="1" dirty="0">
                <a:latin typeface="Courier New" panose="02070309020205020404" pitchFamily="49" charset="0"/>
              </a:rPr>
              <a:t> </a:t>
            </a:r>
            <a:r>
              <a:rPr lang="en-US" altLang="en-US" sz="1500" b="1" dirty="0" err="1">
                <a:latin typeface="Courier New" panose="02070309020205020404" pitchFamily="49" charset="0"/>
              </a:rPr>
              <a:t>pos</a:t>
            </a:r>
            <a:r>
              <a:rPr lang="en-US" altLang="en-US" sz="1500" b="1" dirty="0">
                <a:latin typeface="Courier New" panose="02070309020205020404" pitchFamily="49" charset="0"/>
              </a:rPr>
              <a:t> = </a:t>
            </a:r>
            <a:r>
              <a:rPr lang="en-US" altLang="en-US" sz="1500" b="1" dirty="0" smtClean="0">
                <a:latin typeface="Courier New" panose="02070309020205020404" pitchFamily="49" charset="0"/>
              </a:rPr>
              <a:t>k;</a:t>
            </a:r>
            <a:endParaRPr lang="en-US" altLang="en-US" sz="1500" b="1" dirty="0">
              <a:latin typeface="Courier New" panose="02070309020205020404" pitchFamily="49" charset="0"/>
            </a:endParaRP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a:t>
            </a:r>
            <a:r>
              <a:rPr lang="en-US" altLang="en-US" sz="1500" b="1" dirty="0">
                <a:solidFill>
                  <a:srgbClr val="008000"/>
                </a:solidFill>
                <a:latin typeface="Courier New" panose="02070309020205020404" pitchFamily="49" charset="0"/>
              </a:rPr>
              <a:t>/* Iteration k: repeatedly swap element kth with the one to its </a:t>
            </a:r>
            <a:r>
              <a:rPr lang="en-US" altLang="en-US" sz="1500" b="1" dirty="0" smtClean="0">
                <a:solidFill>
                  <a:srgbClr val="008000"/>
                </a:solidFill>
                <a:latin typeface="Courier New" panose="02070309020205020404" pitchFamily="49" charset="0"/>
              </a:rPr>
              <a:t>left</a:t>
            </a:r>
          </a:p>
          <a:p>
            <a:pPr marL="0" indent="0" defTabSz="517525">
              <a:lnSpc>
                <a:spcPct val="80000"/>
              </a:lnSpc>
              <a:buFont typeface="Wingdings" panose="05000000000000000000" pitchFamily="2" charset="2"/>
              <a:buNone/>
            </a:pPr>
            <a:r>
              <a:rPr lang="en-US" altLang="en-US" sz="1500" b="1" dirty="0">
                <a:solidFill>
                  <a:srgbClr val="008000"/>
                </a:solidFill>
                <a:latin typeface="Courier New" panose="02070309020205020404" pitchFamily="49" charset="0"/>
              </a:rPr>
              <a:t> </a:t>
            </a:r>
            <a:r>
              <a:rPr lang="en-US" altLang="en-US" sz="1500" b="1" dirty="0" smtClean="0">
                <a:solidFill>
                  <a:srgbClr val="008000"/>
                </a:solidFill>
                <a:latin typeface="Courier New" panose="02070309020205020404" pitchFamily="49" charset="0"/>
              </a:rPr>
              <a:t>                        if </a:t>
            </a:r>
            <a:r>
              <a:rPr lang="en-US" altLang="en-US" sz="1500" b="1" dirty="0">
                <a:solidFill>
                  <a:srgbClr val="008000"/>
                </a:solidFill>
                <a:latin typeface="Courier New" panose="02070309020205020404" pitchFamily="49" charset="0"/>
              </a:rPr>
              <a:t>smaller*/ </a:t>
            </a:r>
            <a:r>
              <a:rPr lang="en-US" altLang="en-US" sz="1500" b="1" dirty="0">
                <a:latin typeface="Courier New" panose="02070309020205020404" pitchFamily="49" charset="0"/>
              </a:rPr>
              <a:t>	</a:t>
            </a:r>
          </a:p>
          <a:p>
            <a:pPr marL="0" indent="0" defTabSz="517525">
              <a:lnSpc>
                <a:spcPct val="80000"/>
              </a:lnSpc>
              <a:buFont typeface="Wingdings" panose="05000000000000000000" pitchFamily="2" charset="2"/>
              <a:buNone/>
            </a:pPr>
            <a:r>
              <a:rPr lang="en-US" altLang="en-US" sz="1500" b="1" dirty="0" smtClean="0">
                <a:solidFill>
                  <a:srgbClr val="A50021"/>
                </a:solidFill>
                <a:latin typeface="Courier New" panose="02070309020205020404" pitchFamily="49" charset="0"/>
              </a:rPr>
              <a:t>         while </a:t>
            </a:r>
            <a:r>
              <a:rPr lang="en-US" altLang="en-US" sz="1500" b="1" dirty="0">
                <a:latin typeface="Courier New" panose="02070309020205020404" pitchFamily="49" charset="0"/>
              </a:rPr>
              <a:t>(</a:t>
            </a:r>
            <a:r>
              <a:rPr lang="en-US" altLang="en-US" sz="1500" b="1" dirty="0" err="1">
                <a:latin typeface="Courier New" panose="02070309020205020404" pitchFamily="49" charset="0"/>
              </a:rPr>
              <a:t>pos</a:t>
            </a:r>
            <a:r>
              <a:rPr lang="en-US" altLang="en-US" sz="1500" b="1" dirty="0">
                <a:latin typeface="Courier New" panose="02070309020205020404" pitchFamily="49" charset="0"/>
              </a:rPr>
              <a:t> &gt; 0 &amp;&amp; </a:t>
            </a:r>
            <a:r>
              <a:rPr lang="en-US" altLang="en-US" sz="1500" b="1" dirty="0" smtClean="0">
                <a:latin typeface="Courier New" panose="02070309020205020404" pitchFamily="49" charset="0"/>
              </a:rPr>
              <a:t>a[pos-1] &gt; temp) </a:t>
            </a:r>
            <a:r>
              <a:rPr lang="en-US" altLang="en-US" sz="1500" b="1" dirty="0">
                <a:latin typeface="Courier New" panose="02070309020205020404" pitchFamily="49" charset="0"/>
              </a:rPr>
              <a:t>{</a:t>
            </a: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a:t>
            </a:r>
            <a:r>
              <a:rPr lang="en-US" altLang="en-US" sz="1500" b="1" dirty="0" smtClean="0">
                <a:latin typeface="Courier New" panose="02070309020205020404" pitchFamily="49" charset="0"/>
              </a:rPr>
              <a:t>a[</a:t>
            </a:r>
            <a:r>
              <a:rPr lang="en-US" altLang="en-US" sz="1500" b="1" dirty="0" err="1" smtClean="0">
                <a:latin typeface="Courier New" panose="02070309020205020404" pitchFamily="49" charset="0"/>
              </a:rPr>
              <a:t>pos</a:t>
            </a:r>
            <a:r>
              <a:rPr lang="en-US" altLang="en-US" sz="1500" b="1" dirty="0">
                <a:latin typeface="Courier New" panose="02070309020205020404" pitchFamily="49" charset="0"/>
              </a:rPr>
              <a:t>] = </a:t>
            </a:r>
            <a:r>
              <a:rPr lang="en-US" altLang="en-US" sz="1500" b="1" dirty="0" smtClean="0">
                <a:latin typeface="Courier New" panose="02070309020205020404" pitchFamily="49" charset="0"/>
              </a:rPr>
              <a:t>a[</a:t>
            </a:r>
            <a:r>
              <a:rPr lang="en-US" altLang="en-US" sz="1500" b="1" dirty="0" err="1" smtClean="0">
                <a:latin typeface="Courier New" panose="02070309020205020404" pitchFamily="49" charset="0"/>
              </a:rPr>
              <a:t>pos</a:t>
            </a:r>
            <a:r>
              <a:rPr lang="en-US" altLang="en-US" sz="1500" b="1" dirty="0" smtClean="0">
                <a:latin typeface="Courier New" panose="02070309020205020404" pitchFamily="49" charset="0"/>
              </a:rPr>
              <a:t>–1</a:t>
            </a:r>
            <a:r>
              <a:rPr lang="en-US" altLang="en-US" sz="1500" b="1" dirty="0">
                <a:latin typeface="Courier New" panose="02070309020205020404" pitchFamily="49" charset="0"/>
              </a:rPr>
              <a:t>];</a:t>
            </a: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a:t>
            </a:r>
            <a:r>
              <a:rPr lang="en-US" altLang="en-US" sz="1500" b="1" dirty="0" err="1">
                <a:latin typeface="Courier New" panose="02070309020205020404" pitchFamily="49" charset="0"/>
              </a:rPr>
              <a:t>pos</a:t>
            </a:r>
            <a:r>
              <a:rPr lang="en-US" altLang="en-US" sz="1500" b="1" dirty="0">
                <a:latin typeface="Courier New" panose="02070309020205020404" pitchFamily="49" charset="0"/>
              </a:rPr>
              <a:t>--;</a:t>
            </a: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 </a:t>
            </a:r>
            <a:r>
              <a:rPr lang="en-US" altLang="en-US" sz="1500" b="1" dirty="0">
                <a:solidFill>
                  <a:srgbClr val="008000"/>
                </a:solidFill>
                <a:latin typeface="Courier New" panose="02070309020205020404" pitchFamily="49" charset="0"/>
              </a:rPr>
              <a:t>// end while</a:t>
            </a:r>
          </a:p>
          <a:p>
            <a:pPr marL="0" indent="0" defTabSz="517525">
              <a:lnSpc>
                <a:spcPct val="80000"/>
              </a:lnSpc>
              <a:buFont typeface="Wingdings" panose="05000000000000000000" pitchFamily="2" charset="2"/>
              <a:buNone/>
            </a:pPr>
            <a:r>
              <a:rPr lang="en-US" altLang="en-US" sz="1500" b="1" dirty="0">
                <a:solidFill>
                  <a:srgbClr val="008000"/>
                </a:solidFill>
                <a:latin typeface="Courier New" panose="02070309020205020404" pitchFamily="49" charset="0"/>
              </a:rPr>
              <a:t>		// </a:t>
            </a:r>
            <a:r>
              <a:rPr lang="en-US" altLang="en-US" sz="1500" b="1" dirty="0" smtClean="0">
                <a:solidFill>
                  <a:srgbClr val="008000"/>
                </a:solidFill>
                <a:latin typeface="Courier New" panose="02070309020205020404" pitchFamily="49" charset="0"/>
              </a:rPr>
              <a:t>Insert the value temp (=a[k]) into correct place</a:t>
            </a:r>
            <a:endParaRPr lang="en-US" altLang="en-US" sz="1500" b="1" dirty="0">
              <a:solidFill>
                <a:srgbClr val="008000"/>
              </a:solidFill>
              <a:latin typeface="Courier New" panose="02070309020205020404" pitchFamily="49" charset="0"/>
            </a:endParaRPr>
          </a:p>
          <a:p>
            <a:pPr marL="0" indent="0" defTabSz="517525">
              <a:lnSpc>
                <a:spcPct val="80000"/>
              </a:lnSpc>
              <a:buFont typeface="Wingdings" panose="05000000000000000000" pitchFamily="2" charset="2"/>
              <a:buNone/>
            </a:pPr>
            <a:r>
              <a:rPr lang="en-US" altLang="en-US" sz="1500" b="1" dirty="0">
                <a:latin typeface="Courier New" panose="02070309020205020404" pitchFamily="49" charset="0"/>
              </a:rPr>
              <a:t>		</a:t>
            </a:r>
            <a:r>
              <a:rPr lang="en-US" altLang="en-US" sz="1500" b="1" dirty="0" smtClean="0">
                <a:latin typeface="Courier New" panose="02070309020205020404" pitchFamily="49" charset="0"/>
              </a:rPr>
              <a:t>a[</a:t>
            </a:r>
            <a:r>
              <a:rPr lang="en-US" altLang="en-US" sz="1500" b="1" dirty="0" err="1" smtClean="0">
                <a:latin typeface="Courier New" panose="02070309020205020404" pitchFamily="49" charset="0"/>
              </a:rPr>
              <a:t>pos</a:t>
            </a:r>
            <a:r>
              <a:rPr lang="en-US" altLang="en-US" sz="1500" b="1" dirty="0">
                <a:latin typeface="Courier New" panose="02070309020205020404" pitchFamily="49" charset="0"/>
              </a:rPr>
              <a:t>] = temp;</a:t>
            </a:r>
          </a:p>
          <a:p>
            <a:pPr marL="0" indent="0" defTabSz="517525">
              <a:lnSpc>
                <a:spcPct val="80000"/>
              </a:lnSpc>
              <a:buFont typeface="Wingdings" panose="05000000000000000000" pitchFamily="2" charset="2"/>
              <a:buNone/>
            </a:pPr>
            <a:r>
              <a:rPr lang="en-US" altLang="en-US" sz="1500" b="1" dirty="0" smtClean="0">
                <a:latin typeface="Courier New" panose="02070309020205020404" pitchFamily="49" charset="0"/>
              </a:rPr>
              <a:t>}</a:t>
            </a:r>
            <a:endParaRPr lang="en-US" sz="1500" dirty="0"/>
          </a:p>
        </p:txBody>
      </p:sp>
      <p:graphicFrame>
        <p:nvGraphicFramePr>
          <p:cNvPr id="4" name="Table 3"/>
          <p:cNvGraphicFramePr>
            <a:graphicFrameLocks noGrp="1"/>
          </p:cNvGraphicFramePr>
          <p:nvPr>
            <p:extLst/>
          </p:nvPr>
        </p:nvGraphicFramePr>
        <p:xfrm>
          <a:off x="5791200" y="1102316"/>
          <a:ext cx="3324016" cy="518160"/>
        </p:xfrm>
        <a:graphic>
          <a:graphicData uri="http://schemas.openxmlformats.org/drawingml/2006/table">
            <a:tbl>
              <a:tblPr firstRow="1" bandRow="1">
                <a:tableStyleId>{5C22544A-7EE6-4342-B048-85BDC9FD1C3A}</a:tableStyleId>
              </a:tblPr>
              <a:tblGrid>
                <a:gridCol w="415502">
                  <a:extLst>
                    <a:ext uri="{9D8B030D-6E8A-4147-A177-3AD203B41FA5}">
                      <a16:colId xmlns:a16="http://schemas.microsoft.com/office/drawing/2014/main" val="1523899385"/>
                    </a:ext>
                  </a:extLst>
                </a:gridCol>
                <a:gridCol w="415502">
                  <a:extLst>
                    <a:ext uri="{9D8B030D-6E8A-4147-A177-3AD203B41FA5}">
                      <a16:colId xmlns:a16="http://schemas.microsoft.com/office/drawing/2014/main" val="2455312859"/>
                    </a:ext>
                  </a:extLst>
                </a:gridCol>
                <a:gridCol w="415502">
                  <a:extLst>
                    <a:ext uri="{9D8B030D-6E8A-4147-A177-3AD203B41FA5}">
                      <a16:colId xmlns:a16="http://schemas.microsoft.com/office/drawing/2014/main" val="433220725"/>
                    </a:ext>
                  </a:extLst>
                </a:gridCol>
                <a:gridCol w="415502">
                  <a:extLst>
                    <a:ext uri="{9D8B030D-6E8A-4147-A177-3AD203B41FA5}">
                      <a16:colId xmlns:a16="http://schemas.microsoft.com/office/drawing/2014/main" val="597064116"/>
                    </a:ext>
                  </a:extLst>
                </a:gridCol>
                <a:gridCol w="415502">
                  <a:extLst>
                    <a:ext uri="{9D8B030D-6E8A-4147-A177-3AD203B41FA5}">
                      <a16:colId xmlns:a16="http://schemas.microsoft.com/office/drawing/2014/main" val="902599394"/>
                    </a:ext>
                  </a:extLst>
                </a:gridCol>
                <a:gridCol w="415502">
                  <a:extLst>
                    <a:ext uri="{9D8B030D-6E8A-4147-A177-3AD203B41FA5}">
                      <a16:colId xmlns:a16="http://schemas.microsoft.com/office/drawing/2014/main" val="3201724705"/>
                    </a:ext>
                  </a:extLst>
                </a:gridCol>
                <a:gridCol w="415502">
                  <a:extLst>
                    <a:ext uri="{9D8B030D-6E8A-4147-A177-3AD203B41FA5}">
                      <a16:colId xmlns:a16="http://schemas.microsoft.com/office/drawing/2014/main" val="1697000096"/>
                    </a:ext>
                  </a:extLst>
                </a:gridCol>
                <a:gridCol w="415502">
                  <a:extLst>
                    <a:ext uri="{9D8B030D-6E8A-4147-A177-3AD203B41FA5}">
                      <a16:colId xmlns:a16="http://schemas.microsoft.com/office/drawing/2014/main" val="1558031131"/>
                    </a:ext>
                  </a:extLst>
                </a:gridCol>
              </a:tblGrid>
              <a:tr h="211621">
                <a:tc>
                  <a:txBody>
                    <a:bodyPr/>
                    <a:lstStyle/>
                    <a:p>
                      <a:r>
                        <a:rPr lang="en-US" sz="1100" dirty="0" smtClean="0"/>
                        <a:t>a[0]</a:t>
                      </a:r>
                      <a:endParaRPr lang="en-US" sz="1100" dirty="0"/>
                    </a:p>
                  </a:txBody>
                  <a:tcPr/>
                </a:tc>
                <a:tc>
                  <a:txBody>
                    <a:bodyPr/>
                    <a:lstStyle/>
                    <a:p>
                      <a:r>
                        <a:rPr lang="en-US" sz="1100" dirty="0" smtClean="0"/>
                        <a:t>a[1]</a:t>
                      </a:r>
                      <a:endParaRPr lang="en-US" sz="1100" dirty="0"/>
                    </a:p>
                  </a:txBody>
                  <a:tcPr/>
                </a:tc>
                <a:tc>
                  <a:txBody>
                    <a:bodyPr/>
                    <a:lstStyle/>
                    <a:p>
                      <a:r>
                        <a:rPr lang="en-US" sz="1100" dirty="0" smtClean="0"/>
                        <a:t>a[2]</a:t>
                      </a:r>
                      <a:endParaRPr lang="en-US" sz="1100" dirty="0"/>
                    </a:p>
                  </a:txBody>
                  <a:tcPr/>
                </a:tc>
                <a:tc>
                  <a:txBody>
                    <a:bodyPr/>
                    <a:lstStyle/>
                    <a:p>
                      <a:r>
                        <a:rPr lang="en-US" sz="1100" dirty="0" smtClean="0"/>
                        <a:t>a[3]</a:t>
                      </a:r>
                      <a:endParaRPr lang="en-US" sz="1100" dirty="0"/>
                    </a:p>
                  </a:txBody>
                  <a:tcPr/>
                </a:tc>
                <a:tc>
                  <a:txBody>
                    <a:bodyPr/>
                    <a:lstStyle/>
                    <a:p>
                      <a:r>
                        <a:rPr lang="en-US" sz="1100" dirty="0" smtClean="0"/>
                        <a:t>a[4]</a:t>
                      </a:r>
                      <a:endParaRPr lang="en-US" sz="1100" dirty="0"/>
                    </a:p>
                  </a:txBody>
                  <a:tcPr/>
                </a:tc>
                <a:tc>
                  <a:txBody>
                    <a:bodyPr/>
                    <a:lstStyle/>
                    <a:p>
                      <a:r>
                        <a:rPr lang="en-US" sz="1100" dirty="0" smtClean="0"/>
                        <a:t>a[5]</a:t>
                      </a:r>
                      <a:endParaRPr lang="en-US" sz="1100" dirty="0"/>
                    </a:p>
                  </a:txBody>
                  <a:tcPr/>
                </a:tc>
                <a:tc>
                  <a:txBody>
                    <a:bodyPr/>
                    <a:lstStyle/>
                    <a:p>
                      <a:r>
                        <a:rPr lang="en-US" sz="1100" dirty="0" smtClean="0"/>
                        <a:t>a[6]</a:t>
                      </a:r>
                      <a:endParaRPr lang="en-US" sz="1100" dirty="0"/>
                    </a:p>
                  </a:txBody>
                  <a:tcPr/>
                </a:tc>
                <a:tc>
                  <a:txBody>
                    <a:bodyPr/>
                    <a:lstStyle/>
                    <a:p>
                      <a:r>
                        <a:rPr lang="en-US" sz="1100" dirty="0" smtClean="0"/>
                        <a:t>a[7]</a:t>
                      </a:r>
                      <a:endParaRPr lang="en-US" sz="1100" dirty="0"/>
                    </a:p>
                  </a:txBody>
                  <a:tcPr/>
                </a:tc>
                <a:extLst>
                  <a:ext uri="{0D108BD9-81ED-4DB2-BD59-A6C34878D82A}">
                    <a16:rowId xmlns:a16="http://schemas.microsoft.com/office/drawing/2014/main" val="341825192"/>
                  </a:ext>
                </a:extLst>
              </a:tr>
              <a:tr h="245579">
                <a:tc>
                  <a:txBody>
                    <a:bodyPr/>
                    <a:lstStyle/>
                    <a:p>
                      <a:r>
                        <a:rPr lang="en-US" sz="1100" dirty="0" smtClean="0"/>
                        <a:t>13</a:t>
                      </a:r>
                      <a:endParaRPr lang="en-US" sz="1100" dirty="0"/>
                    </a:p>
                  </a:txBody>
                  <a:tcPr/>
                </a:tc>
                <a:tc>
                  <a:txBody>
                    <a:bodyPr/>
                    <a:lstStyle/>
                    <a:p>
                      <a:r>
                        <a:rPr lang="en-US" sz="1100" dirty="0" smtClean="0"/>
                        <a:t>17</a:t>
                      </a:r>
                      <a:endParaRPr lang="en-US" sz="1100" dirty="0"/>
                    </a:p>
                  </a:txBody>
                  <a:tcPr/>
                </a:tc>
                <a:tc>
                  <a:txBody>
                    <a:bodyPr/>
                    <a:lstStyle/>
                    <a:p>
                      <a:r>
                        <a:rPr lang="en-US" sz="1100" dirty="0" smtClean="0"/>
                        <a:t>20</a:t>
                      </a:r>
                      <a:endParaRPr lang="en-US" sz="1100" dirty="0"/>
                    </a:p>
                  </a:txBody>
                  <a:tcPr/>
                </a:tc>
                <a:tc>
                  <a:txBody>
                    <a:bodyPr/>
                    <a:lstStyle/>
                    <a:p>
                      <a:r>
                        <a:rPr lang="en-US" sz="1100" dirty="0" smtClean="0"/>
                        <a:t>28</a:t>
                      </a:r>
                      <a:endParaRPr lang="en-US" sz="1100" dirty="0"/>
                    </a:p>
                  </a:txBody>
                  <a:tcPr/>
                </a:tc>
                <a:tc>
                  <a:txBody>
                    <a:bodyPr/>
                    <a:lstStyle/>
                    <a:p>
                      <a:r>
                        <a:rPr lang="en-US" sz="1100" dirty="0" smtClean="0"/>
                        <a:t>42</a:t>
                      </a:r>
                      <a:endParaRPr lang="en-US" sz="1100" dirty="0"/>
                    </a:p>
                  </a:txBody>
                  <a:tcPr/>
                </a:tc>
                <a:tc>
                  <a:txBody>
                    <a:bodyPr/>
                    <a:lstStyle/>
                    <a:p>
                      <a:r>
                        <a:rPr lang="en-US" sz="1100" dirty="0" smtClean="0"/>
                        <a:t>14</a:t>
                      </a:r>
                      <a:endParaRPr lang="en-US" sz="1100" dirty="0"/>
                    </a:p>
                  </a:txBody>
                  <a:tcPr/>
                </a:tc>
                <a:tc>
                  <a:txBody>
                    <a:bodyPr/>
                    <a:lstStyle/>
                    <a:p>
                      <a:r>
                        <a:rPr lang="en-US" sz="1100" dirty="0" smtClean="0"/>
                        <a:t>23</a:t>
                      </a:r>
                      <a:endParaRPr lang="en-US" sz="1100" dirty="0"/>
                    </a:p>
                  </a:txBody>
                  <a:tcPr/>
                </a:tc>
                <a:tc>
                  <a:txBody>
                    <a:bodyPr/>
                    <a:lstStyle/>
                    <a:p>
                      <a:r>
                        <a:rPr lang="en-US" sz="1100" dirty="0" smtClean="0"/>
                        <a:t>15</a:t>
                      </a:r>
                      <a:endParaRPr lang="en-US" sz="1100" dirty="0"/>
                    </a:p>
                  </a:txBody>
                  <a:tcPr/>
                </a:tc>
                <a:extLst>
                  <a:ext uri="{0D108BD9-81ED-4DB2-BD59-A6C34878D82A}">
                    <a16:rowId xmlns:a16="http://schemas.microsoft.com/office/drawing/2014/main" val="599618240"/>
                  </a:ext>
                </a:extLst>
              </a:tr>
            </a:tbl>
          </a:graphicData>
        </a:graphic>
      </p:graphicFrame>
      <p:sp>
        <p:nvSpPr>
          <p:cNvPr id="5" name="Right Arrow 4"/>
          <p:cNvSpPr/>
          <p:nvPr/>
        </p:nvSpPr>
        <p:spPr>
          <a:xfrm rot="5400000">
            <a:off x="8030526" y="908320"/>
            <a:ext cx="188175"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95600" y="533400"/>
            <a:ext cx="6219614" cy="323165"/>
          </a:xfrm>
          <a:prstGeom prst="rect">
            <a:avLst/>
          </a:prstGeom>
          <a:noFill/>
        </p:spPr>
        <p:txBody>
          <a:bodyPr wrap="square" rtlCol="0">
            <a:spAutoFit/>
          </a:bodyPr>
          <a:lstStyle/>
          <a:p>
            <a:r>
              <a:rPr lang="en-US" sz="1500" i="1" dirty="0" smtClean="0">
                <a:solidFill>
                  <a:schemeClr val="bg1"/>
                </a:solidFill>
              </a:rPr>
              <a:t>k</a:t>
            </a:r>
            <a:r>
              <a:rPr lang="en-US" sz="1500" dirty="0" smtClean="0">
                <a:solidFill>
                  <a:schemeClr val="bg1"/>
                </a:solidFill>
              </a:rPr>
              <a:t>=5: find place to put a[5]=14 so that elements from a[0] to a[5] are sorted</a:t>
            </a:r>
            <a:endParaRPr lang="en-US" sz="1500" dirty="0">
              <a:solidFill>
                <a:schemeClr val="bg1"/>
              </a:solidFill>
            </a:endParaRPr>
          </a:p>
        </p:txBody>
      </p:sp>
      <p:graphicFrame>
        <p:nvGraphicFramePr>
          <p:cNvPr id="7" name="Table 6"/>
          <p:cNvGraphicFramePr>
            <a:graphicFrameLocks noGrp="1"/>
          </p:cNvGraphicFramePr>
          <p:nvPr>
            <p:extLst/>
          </p:nvPr>
        </p:nvGraphicFramePr>
        <p:xfrm>
          <a:off x="5791202" y="1794029"/>
          <a:ext cx="3324016" cy="259080"/>
        </p:xfrm>
        <a:graphic>
          <a:graphicData uri="http://schemas.openxmlformats.org/drawingml/2006/table">
            <a:tbl>
              <a:tblPr firstRow="1" bandRow="1">
                <a:tableStyleId>{5C22544A-7EE6-4342-B048-85BDC9FD1C3A}</a:tableStyleId>
              </a:tblPr>
              <a:tblGrid>
                <a:gridCol w="415502">
                  <a:extLst>
                    <a:ext uri="{9D8B030D-6E8A-4147-A177-3AD203B41FA5}">
                      <a16:colId xmlns:a16="http://schemas.microsoft.com/office/drawing/2014/main" val="2943347291"/>
                    </a:ext>
                  </a:extLst>
                </a:gridCol>
                <a:gridCol w="415502">
                  <a:extLst>
                    <a:ext uri="{9D8B030D-6E8A-4147-A177-3AD203B41FA5}">
                      <a16:colId xmlns:a16="http://schemas.microsoft.com/office/drawing/2014/main" val="2213419827"/>
                    </a:ext>
                  </a:extLst>
                </a:gridCol>
                <a:gridCol w="415502">
                  <a:extLst>
                    <a:ext uri="{9D8B030D-6E8A-4147-A177-3AD203B41FA5}">
                      <a16:colId xmlns:a16="http://schemas.microsoft.com/office/drawing/2014/main" val="735634728"/>
                    </a:ext>
                  </a:extLst>
                </a:gridCol>
                <a:gridCol w="415502">
                  <a:extLst>
                    <a:ext uri="{9D8B030D-6E8A-4147-A177-3AD203B41FA5}">
                      <a16:colId xmlns:a16="http://schemas.microsoft.com/office/drawing/2014/main" val="3433283950"/>
                    </a:ext>
                  </a:extLst>
                </a:gridCol>
                <a:gridCol w="415502">
                  <a:extLst>
                    <a:ext uri="{9D8B030D-6E8A-4147-A177-3AD203B41FA5}">
                      <a16:colId xmlns:a16="http://schemas.microsoft.com/office/drawing/2014/main" val="307809700"/>
                    </a:ext>
                  </a:extLst>
                </a:gridCol>
                <a:gridCol w="415502">
                  <a:extLst>
                    <a:ext uri="{9D8B030D-6E8A-4147-A177-3AD203B41FA5}">
                      <a16:colId xmlns:a16="http://schemas.microsoft.com/office/drawing/2014/main" val="3992952309"/>
                    </a:ext>
                  </a:extLst>
                </a:gridCol>
                <a:gridCol w="415502">
                  <a:extLst>
                    <a:ext uri="{9D8B030D-6E8A-4147-A177-3AD203B41FA5}">
                      <a16:colId xmlns:a16="http://schemas.microsoft.com/office/drawing/2014/main" val="10942461"/>
                    </a:ext>
                  </a:extLst>
                </a:gridCol>
                <a:gridCol w="415502">
                  <a:extLst>
                    <a:ext uri="{9D8B030D-6E8A-4147-A177-3AD203B41FA5}">
                      <a16:colId xmlns:a16="http://schemas.microsoft.com/office/drawing/2014/main" val="732716436"/>
                    </a:ext>
                  </a:extLst>
                </a:gridCol>
              </a:tblGrid>
              <a:tr h="245579">
                <a:tc>
                  <a:txBody>
                    <a:bodyPr/>
                    <a:lstStyle/>
                    <a:p>
                      <a:r>
                        <a:rPr lang="en-US" sz="1100" dirty="0" smtClean="0"/>
                        <a:t>13</a:t>
                      </a:r>
                      <a:endParaRPr lang="en-US" sz="1100" dirty="0"/>
                    </a:p>
                  </a:txBody>
                  <a:tcPr/>
                </a:tc>
                <a:tc>
                  <a:txBody>
                    <a:bodyPr/>
                    <a:lstStyle/>
                    <a:p>
                      <a:r>
                        <a:rPr lang="en-US" sz="1100" dirty="0" smtClean="0"/>
                        <a:t>17</a:t>
                      </a:r>
                      <a:endParaRPr lang="en-US" sz="1100" dirty="0"/>
                    </a:p>
                  </a:txBody>
                  <a:tcPr/>
                </a:tc>
                <a:tc>
                  <a:txBody>
                    <a:bodyPr/>
                    <a:lstStyle/>
                    <a:p>
                      <a:r>
                        <a:rPr lang="en-US" sz="1100" dirty="0" smtClean="0"/>
                        <a:t>20</a:t>
                      </a:r>
                      <a:endParaRPr lang="en-US" sz="1100" dirty="0"/>
                    </a:p>
                  </a:txBody>
                  <a:tcPr/>
                </a:tc>
                <a:tc>
                  <a:txBody>
                    <a:bodyPr/>
                    <a:lstStyle/>
                    <a:p>
                      <a:r>
                        <a:rPr lang="en-US" sz="1100" dirty="0" smtClean="0"/>
                        <a:t>28</a:t>
                      </a:r>
                      <a:endParaRPr lang="en-US" sz="1100" dirty="0"/>
                    </a:p>
                  </a:txBody>
                  <a:tcPr/>
                </a:tc>
                <a:tc>
                  <a:txBody>
                    <a:bodyPr/>
                    <a:lstStyle/>
                    <a:p>
                      <a:r>
                        <a:rPr lang="en-US" sz="1100" dirty="0" smtClean="0"/>
                        <a:t>42</a:t>
                      </a:r>
                      <a:endParaRPr lang="en-US" sz="1100" dirty="0"/>
                    </a:p>
                  </a:txBody>
                  <a:tcPr/>
                </a:tc>
                <a:tc>
                  <a:txBody>
                    <a:bodyPr/>
                    <a:lstStyle/>
                    <a:p>
                      <a:r>
                        <a:rPr lang="en-US" sz="1100" dirty="0" smtClean="0"/>
                        <a:t>42</a:t>
                      </a:r>
                      <a:endParaRPr lang="en-US" sz="1100" dirty="0"/>
                    </a:p>
                  </a:txBody>
                  <a:tcPr/>
                </a:tc>
                <a:tc>
                  <a:txBody>
                    <a:bodyPr/>
                    <a:lstStyle/>
                    <a:p>
                      <a:r>
                        <a:rPr lang="en-US" sz="1100" dirty="0" smtClean="0"/>
                        <a:t>23</a:t>
                      </a:r>
                      <a:endParaRPr lang="en-US" sz="1100" dirty="0"/>
                    </a:p>
                  </a:txBody>
                  <a:tcPr/>
                </a:tc>
                <a:tc>
                  <a:txBody>
                    <a:bodyPr/>
                    <a:lstStyle/>
                    <a:p>
                      <a:r>
                        <a:rPr lang="en-US" sz="1100" dirty="0" smtClean="0"/>
                        <a:t>15</a:t>
                      </a:r>
                      <a:endParaRPr lang="en-US" sz="1100" dirty="0"/>
                    </a:p>
                  </a:txBody>
                  <a:tcPr/>
                </a:tc>
                <a:extLst>
                  <a:ext uri="{0D108BD9-81ED-4DB2-BD59-A6C34878D82A}">
                    <a16:rowId xmlns:a16="http://schemas.microsoft.com/office/drawing/2014/main" val="23903985"/>
                  </a:ext>
                </a:extLst>
              </a:tr>
            </a:tbl>
          </a:graphicData>
        </a:graphic>
      </p:graphicFrame>
      <p:graphicFrame>
        <p:nvGraphicFramePr>
          <p:cNvPr id="10" name="Table 9"/>
          <p:cNvGraphicFramePr>
            <a:graphicFrameLocks noGrp="1"/>
          </p:cNvGraphicFramePr>
          <p:nvPr>
            <p:extLst/>
          </p:nvPr>
        </p:nvGraphicFramePr>
        <p:xfrm>
          <a:off x="5806441" y="2190482"/>
          <a:ext cx="3324016" cy="259080"/>
        </p:xfrm>
        <a:graphic>
          <a:graphicData uri="http://schemas.openxmlformats.org/drawingml/2006/table">
            <a:tbl>
              <a:tblPr firstRow="1" bandRow="1">
                <a:tableStyleId>{5C22544A-7EE6-4342-B048-85BDC9FD1C3A}</a:tableStyleId>
              </a:tblPr>
              <a:tblGrid>
                <a:gridCol w="415502">
                  <a:extLst>
                    <a:ext uri="{9D8B030D-6E8A-4147-A177-3AD203B41FA5}">
                      <a16:colId xmlns:a16="http://schemas.microsoft.com/office/drawing/2014/main" val="2943347291"/>
                    </a:ext>
                  </a:extLst>
                </a:gridCol>
                <a:gridCol w="415502">
                  <a:extLst>
                    <a:ext uri="{9D8B030D-6E8A-4147-A177-3AD203B41FA5}">
                      <a16:colId xmlns:a16="http://schemas.microsoft.com/office/drawing/2014/main" val="2213419827"/>
                    </a:ext>
                  </a:extLst>
                </a:gridCol>
                <a:gridCol w="415502">
                  <a:extLst>
                    <a:ext uri="{9D8B030D-6E8A-4147-A177-3AD203B41FA5}">
                      <a16:colId xmlns:a16="http://schemas.microsoft.com/office/drawing/2014/main" val="735634728"/>
                    </a:ext>
                  </a:extLst>
                </a:gridCol>
                <a:gridCol w="415502">
                  <a:extLst>
                    <a:ext uri="{9D8B030D-6E8A-4147-A177-3AD203B41FA5}">
                      <a16:colId xmlns:a16="http://schemas.microsoft.com/office/drawing/2014/main" val="3433283950"/>
                    </a:ext>
                  </a:extLst>
                </a:gridCol>
                <a:gridCol w="415502">
                  <a:extLst>
                    <a:ext uri="{9D8B030D-6E8A-4147-A177-3AD203B41FA5}">
                      <a16:colId xmlns:a16="http://schemas.microsoft.com/office/drawing/2014/main" val="307809700"/>
                    </a:ext>
                  </a:extLst>
                </a:gridCol>
                <a:gridCol w="415502">
                  <a:extLst>
                    <a:ext uri="{9D8B030D-6E8A-4147-A177-3AD203B41FA5}">
                      <a16:colId xmlns:a16="http://schemas.microsoft.com/office/drawing/2014/main" val="3992952309"/>
                    </a:ext>
                  </a:extLst>
                </a:gridCol>
                <a:gridCol w="415502">
                  <a:extLst>
                    <a:ext uri="{9D8B030D-6E8A-4147-A177-3AD203B41FA5}">
                      <a16:colId xmlns:a16="http://schemas.microsoft.com/office/drawing/2014/main" val="10942461"/>
                    </a:ext>
                  </a:extLst>
                </a:gridCol>
                <a:gridCol w="415502">
                  <a:extLst>
                    <a:ext uri="{9D8B030D-6E8A-4147-A177-3AD203B41FA5}">
                      <a16:colId xmlns:a16="http://schemas.microsoft.com/office/drawing/2014/main" val="732716436"/>
                    </a:ext>
                  </a:extLst>
                </a:gridCol>
              </a:tblGrid>
              <a:tr h="245579">
                <a:tc>
                  <a:txBody>
                    <a:bodyPr/>
                    <a:lstStyle/>
                    <a:p>
                      <a:r>
                        <a:rPr lang="en-US" sz="1100" dirty="0" smtClean="0"/>
                        <a:t>13</a:t>
                      </a:r>
                      <a:endParaRPr lang="en-US" sz="1100" dirty="0"/>
                    </a:p>
                  </a:txBody>
                  <a:tcPr/>
                </a:tc>
                <a:tc>
                  <a:txBody>
                    <a:bodyPr/>
                    <a:lstStyle/>
                    <a:p>
                      <a:r>
                        <a:rPr lang="en-US" sz="1100" dirty="0" smtClean="0"/>
                        <a:t>17</a:t>
                      </a:r>
                      <a:endParaRPr lang="en-US" sz="1100" dirty="0"/>
                    </a:p>
                  </a:txBody>
                  <a:tcPr/>
                </a:tc>
                <a:tc>
                  <a:txBody>
                    <a:bodyPr/>
                    <a:lstStyle/>
                    <a:p>
                      <a:r>
                        <a:rPr lang="en-US" sz="1100" dirty="0" smtClean="0"/>
                        <a:t>20</a:t>
                      </a:r>
                      <a:endParaRPr lang="en-US" sz="1100" dirty="0"/>
                    </a:p>
                  </a:txBody>
                  <a:tcPr/>
                </a:tc>
                <a:tc>
                  <a:txBody>
                    <a:bodyPr/>
                    <a:lstStyle/>
                    <a:p>
                      <a:r>
                        <a:rPr lang="en-US" sz="1100" dirty="0" smtClean="0"/>
                        <a:t>28</a:t>
                      </a:r>
                      <a:endParaRPr lang="en-US" sz="1100" dirty="0"/>
                    </a:p>
                  </a:txBody>
                  <a:tcPr/>
                </a:tc>
                <a:tc>
                  <a:txBody>
                    <a:bodyPr/>
                    <a:lstStyle/>
                    <a:p>
                      <a:r>
                        <a:rPr lang="en-US" sz="1100" dirty="0" smtClean="0"/>
                        <a:t>28</a:t>
                      </a:r>
                      <a:endParaRPr lang="en-US" sz="1100" dirty="0"/>
                    </a:p>
                  </a:txBody>
                  <a:tcPr/>
                </a:tc>
                <a:tc>
                  <a:txBody>
                    <a:bodyPr/>
                    <a:lstStyle/>
                    <a:p>
                      <a:r>
                        <a:rPr lang="en-US" sz="1100" dirty="0" smtClean="0"/>
                        <a:t>42</a:t>
                      </a:r>
                      <a:endParaRPr lang="en-US" sz="1100" dirty="0"/>
                    </a:p>
                  </a:txBody>
                  <a:tcPr/>
                </a:tc>
                <a:tc>
                  <a:txBody>
                    <a:bodyPr/>
                    <a:lstStyle/>
                    <a:p>
                      <a:r>
                        <a:rPr lang="en-US" sz="1100" dirty="0" smtClean="0"/>
                        <a:t>23</a:t>
                      </a:r>
                      <a:endParaRPr lang="en-US" sz="1100" dirty="0"/>
                    </a:p>
                  </a:txBody>
                  <a:tcPr/>
                </a:tc>
                <a:tc>
                  <a:txBody>
                    <a:bodyPr/>
                    <a:lstStyle/>
                    <a:p>
                      <a:r>
                        <a:rPr lang="en-US" sz="1100" dirty="0" smtClean="0"/>
                        <a:t>15</a:t>
                      </a:r>
                      <a:endParaRPr lang="en-US" sz="1100" dirty="0"/>
                    </a:p>
                  </a:txBody>
                  <a:tcPr/>
                </a:tc>
                <a:extLst>
                  <a:ext uri="{0D108BD9-81ED-4DB2-BD59-A6C34878D82A}">
                    <a16:rowId xmlns:a16="http://schemas.microsoft.com/office/drawing/2014/main" val="23903985"/>
                  </a:ext>
                </a:extLst>
              </a:tr>
            </a:tbl>
          </a:graphicData>
        </a:graphic>
      </p:graphicFrame>
      <p:graphicFrame>
        <p:nvGraphicFramePr>
          <p:cNvPr id="11" name="Table 10"/>
          <p:cNvGraphicFramePr>
            <a:graphicFrameLocks noGrp="1"/>
          </p:cNvGraphicFramePr>
          <p:nvPr>
            <p:extLst/>
          </p:nvPr>
        </p:nvGraphicFramePr>
        <p:xfrm>
          <a:off x="5806441" y="2570635"/>
          <a:ext cx="3324016" cy="259080"/>
        </p:xfrm>
        <a:graphic>
          <a:graphicData uri="http://schemas.openxmlformats.org/drawingml/2006/table">
            <a:tbl>
              <a:tblPr firstRow="1" bandRow="1">
                <a:tableStyleId>{5C22544A-7EE6-4342-B048-85BDC9FD1C3A}</a:tableStyleId>
              </a:tblPr>
              <a:tblGrid>
                <a:gridCol w="415502">
                  <a:extLst>
                    <a:ext uri="{9D8B030D-6E8A-4147-A177-3AD203B41FA5}">
                      <a16:colId xmlns:a16="http://schemas.microsoft.com/office/drawing/2014/main" val="2943347291"/>
                    </a:ext>
                  </a:extLst>
                </a:gridCol>
                <a:gridCol w="415502">
                  <a:extLst>
                    <a:ext uri="{9D8B030D-6E8A-4147-A177-3AD203B41FA5}">
                      <a16:colId xmlns:a16="http://schemas.microsoft.com/office/drawing/2014/main" val="2213419827"/>
                    </a:ext>
                  </a:extLst>
                </a:gridCol>
                <a:gridCol w="415502">
                  <a:extLst>
                    <a:ext uri="{9D8B030D-6E8A-4147-A177-3AD203B41FA5}">
                      <a16:colId xmlns:a16="http://schemas.microsoft.com/office/drawing/2014/main" val="735634728"/>
                    </a:ext>
                  </a:extLst>
                </a:gridCol>
                <a:gridCol w="415502">
                  <a:extLst>
                    <a:ext uri="{9D8B030D-6E8A-4147-A177-3AD203B41FA5}">
                      <a16:colId xmlns:a16="http://schemas.microsoft.com/office/drawing/2014/main" val="3433283950"/>
                    </a:ext>
                  </a:extLst>
                </a:gridCol>
                <a:gridCol w="415502">
                  <a:extLst>
                    <a:ext uri="{9D8B030D-6E8A-4147-A177-3AD203B41FA5}">
                      <a16:colId xmlns:a16="http://schemas.microsoft.com/office/drawing/2014/main" val="307809700"/>
                    </a:ext>
                  </a:extLst>
                </a:gridCol>
                <a:gridCol w="415502">
                  <a:extLst>
                    <a:ext uri="{9D8B030D-6E8A-4147-A177-3AD203B41FA5}">
                      <a16:colId xmlns:a16="http://schemas.microsoft.com/office/drawing/2014/main" val="3992952309"/>
                    </a:ext>
                  </a:extLst>
                </a:gridCol>
                <a:gridCol w="415502">
                  <a:extLst>
                    <a:ext uri="{9D8B030D-6E8A-4147-A177-3AD203B41FA5}">
                      <a16:colId xmlns:a16="http://schemas.microsoft.com/office/drawing/2014/main" val="10942461"/>
                    </a:ext>
                  </a:extLst>
                </a:gridCol>
                <a:gridCol w="415502">
                  <a:extLst>
                    <a:ext uri="{9D8B030D-6E8A-4147-A177-3AD203B41FA5}">
                      <a16:colId xmlns:a16="http://schemas.microsoft.com/office/drawing/2014/main" val="732716436"/>
                    </a:ext>
                  </a:extLst>
                </a:gridCol>
              </a:tblGrid>
              <a:tr h="245579">
                <a:tc>
                  <a:txBody>
                    <a:bodyPr/>
                    <a:lstStyle/>
                    <a:p>
                      <a:r>
                        <a:rPr lang="en-US" sz="1100" dirty="0" smtClean="0"/>
                        <a:t>13</a:t>
                      </a:r>
                      <a:endParaRPr lang="en-US" sz="1100" dirty="0"/>
                    </a:p>
                  </a:txBody>
                  <a:tcPr/>
                </a:tc>
                <a:tc>
                  <a:txBody>
                    <a:bodyPr/>
                    <a:lstStyle/>
                    <a:p>
                      <a:r>
                        <a:rPr lang="en-US" sz="1100" dirty="0" smtClean="0"/>
                        <a:t>17</a:t>
                      </a:r>
                      <a:endParaRPr lang="en-US" sz="1100" dirty="0"/>
                    </a:p>
                  </a:txBody>
                  <a:tcPr/>
                </a:tc>
                <a:tc>
                  <a:txBody>
                    <a:bodyPr/>
                    <a:lstStyle/>
                    <a:p>
                      <a:r>
                        <a:rPr lang="en-US" sz="1100" dirty="0" smtClean="0"/>
                        <a:t>20</a:t>
                      </a:r>
                      <a:endParaRPr lang="en-US" sz="1100" dirty="0"/>
                    </a:p>
                  </a:txBody>
                  <a:tcPr/>
                </a:tc>
                <a:tc>
                  <a:txBody>
                    <a:bodyPr/>
                    <a:lstStyle/>
                    <a:p>
                      <a:r>
                        <a:rPr lang="en-US" sz="1100" dirty="0" smtClean="0"/>
                        <a:t>20</a:t>
                      </a:r>
                      <a:endParaRPr lang="en-US" sz="1100" dirty="0"/>
                    </a:p>
                  </a:txBody>
                  <a:tcPr/>
                </a:tc>
                <a:tc>
                  <a:txBody>
                    <a:bodyPr/>
                    <a:lstStyle/>
                    <a:p>
                      <a:r>
                        <a:rPr lang="en-US" sz="1100" dirty="0" smtClean="0"/>
                        <a:t>28</a:t>
                      </a:r>
                      <a:endParaRPr lang="en-US" sz="1100" dirty="0"/>
                    </a:p>
                  </a:txBody>
                  <a:tcPr/>
                </a:tc>
                <a:tc>
                  <a:txBody>
                    <a:bodyPr/>
                    <a:lstStyle/>
                    <a:p>
                      <a:r>
                        <a:rPr lang="en-US" sz="1100" dirty="0" smtClean="0"/>
                        <a:t>42</a:t>
                      </a:r>
                      <a:endParaRPr lang="en-US" sz="1100" dirty="0"/>
                    </a:p>
                  </a:txBody>
                  <a:tcPr/>
                </a:tc>
                <a:tc>
                  <a:txBody>
                    <a:bodyPr/>
                    <a:lstStyle/>
                    <a:p>
                      <a:r>
                        <a:rPr lang="en-US" sz="1100" dirty="0" smtClean="0"/>
                        <a:t>23</a:t>
                      </a:r>
                      <a:endParaRPr lang="en-US" sz="1100" dirty="0"/>
                    </a:p>
                  </a:txBody>
                  <a:tcPr/>
                </a:tc>
                <a:tc>
                  <a:txBody>
                    <a:bodyPr/>
                    <a:lstStyle/>
                    <a:p>
                      <a:r>
                        <a:rPr lang="en-US" sz="1100" dirty="0" smtClean="0"/>
                        <a:t>15</a:t>
                      </a:r>
                      <a:endParaRPr lang="en-US" sz="1100" dirty="0"/>
                    </a:p>
                  </a:txBody>
                  <a:tcPr/>
                </a:tc>
                <a:extLst>
                  <a:ext uri="{0D108BD9-81ED-4DB2-BD59-A6C34878D82A}">
                    <a16:rowId xmlns:a16="http://schemas.microsoft.com/office/drawing/2014/main" val="23903985"/>
                  </a:ext>
                </a:extLst>
              </a:tr>
            </a:tbl>
          </a:graphicData>
        </a:graphic>
      </p:graphicFrame>
      <p:graphicFrame>
        <p:nvGraphicFramePr>
          <p:cNvPr id="12" name="Table 11"/>
          <p:cNvGraphicFramePr>
            <a:graphicFrameLocks noGrp="1"/>
          </p:cNvGraphicFramePr>
          <p:nvPr>
            <p:extLst/>
          </p:nvPr>
        </p:nvGraphicFramePr>
        <p:xfrm>
          <a:off x="5791200" y="2971800"/>
          <a:ext cx="3324016" cy="259080"/>
        </p:xfrm>
        <a:graphic>
          <a:graphicData uri="http://schemas.openxmlformats.org/drawingml/2006/table">
            <a:tbl>
              <a:tblPr firstRow="1" bandRow="1">
                <a:tableStyleId>{5C22544A-7EE6-4342-B048-85BDC9FD1C3A}</a:tableStyleId>
              </a:tblPr>
              <a:tblGrid>
                <a:gridCol w="415502">
                  <a:extLst>
                    <a:ext uri="{9D8B030D-6E8A-4147-A177-3AD203B41FA5}">
                      <a16:colId xmlns:a16="http://schemas.microsoft.com/office/drawing/2014/main" val="2943347291"/>
                    </a:ext>
                  </a:extLst>
                </a:gridCol>
                <a:gridCol w="415502">
                  <a:extLst>
                    <a:ext uri="{9D8B030D-6E8A-4147-A177-3AD203B41FA5}">
                      <a16:colId xmlns:a16="http://schemas.microsoft.com/office/drawing/2014/main" val="2213419827"/>
                    </a:ext>
                  </a:extLst>
                </a:gridCol>
                <a:gridCol w="415502">
                  <a:extLst>
                    <a:ext uri="{9D8B030D-6E8A-4147-A177-3AD203B41FA5}">
                      <a16:colId xmlns:a16="http://schemas.microsoft.com/office/drawing/2014/main" val="735634728"/>
                    </a:ext>
                  </a:extLst>
                </a:gridCol>
                <a:gridCol w="415502">
                  <a:extLst>
                    <a:ext uri="{9D8B030D-6E8A-4147-A177-3AD203B41FA5}">
                      <a16:colId xmlns:a16="http://schemas.microsoft.com/office/drawing/2014/main" val="3433283950"/>
                    </a:ext>
                  </a:extLst>
                </a:gridCol>
                <a:gridCol w="415502">
                  <a:extLst>
                    <a:ext uri="{9D8B030D-6E8A-4147-A177-3AD203B41FA5}">
                      <a16:colId xmlns:a16="http://schemas.microsoft.com/office/drawing/2014/main" val="307809700"/>
                    </a:ext>
                  </a:extLst>
                </a:gridCol>
                <a:gridCol w="415502">
                  <a:extLst>
                    <a:ext uri="{9D8B030D-6E8A-4147-A177-3AD203B41FA5}">
                      <a16:colId xmlns:a16="http://schemas.microsoft.com/office/drawing/2014/main" val="3992952309"/>
                    </a:ext>
                  </a:extLst>
                </a:gridCol>
                <a:gridCol w="415502">
                  <a:extLst>
                    <a:ext uri="{9D8B030D-6E8A-4147-A177-3AD203B41FA5}">
                      <a16:colId xmlns:a16="http://schemas.microsoft.com/office/drawing/2014/main" val="10942461"/>
                    </a:ext>
                  </a:extLst>
                </a:gridCol>
                <a:gridCol w="415502">
                  <a:extLst>
                    <a:ext uri="{9D8B030D-6E8A-4147-A177-3AD203B41FA5}">
                      <a16:colId xmlns:a16="http://schemas.microsoft.com/office/drawing/2014/main" val="732716436"/>
                    </a:ext>
                  </a:extLst>
                </a:gridCol>
              </a:tblGrid>
              <a:tr h="245579">
                <a:tc>
                  <a:txBody>
                    <a:bodyPr/>
                    <a:lstStyle/>
                    <a:p>
                      <a:r>
                        <a:rPr lang="en-US" sz="1100" dirty="0" smtClean="0"/>
                        <a:t>13</a:t>
                      </a:r>
                      <a:endParaRPr lang="en-US" sz="1100" dirty="0"/>
                    </a:p>
                  </a:txBody>
                  <a:tcPr/>
                </a:tc>
                <a:tc>
                  <a:txBody>
                    <a:bodyPr/>
                    <a:lstStyle/>
                    <a:p>
                      <a:r>
                        <a:rPr lang="en-US" sz="1100" dirty="0" smtClean="0"/>
                        <a:t>17</a:t>
                      </a:r>
                      <a:endParaRPr lang="en-US" sz="1100" dirty="0"/>
                    </a:p>
                  </a:txBody>
                  <a:tcPr/>
                </a:tc>
                <a:tc>
                  <a:txBody>
                    <a:bodyPr/>
                    <a:lstStyle/>
                    <a:p>
                      <a:r>
                        <a:rPr lang="en-US" sz="1100" dirty="0" smtClean="0"/>
                        <a:t>17</a:t>
                      </a:r>
                      <a:endParaRPr lang="en-US" sz="1100" dirty="0"/>
                    </a:p>
                  </a:txBody>
                  <a:tcPr/>
                </a:tc>
                <a:tc>
                  <a:txBody>
                    <a:bodyPr/>
                    <a:lstStyle/>
                    <a:p>
                      <a:r>
                        <a:rPr lang="en-US" sz="1100" dirty="0" smtClean="0"/>
                        <a:t>20</a:t>
                      </a:r>
                      <a:endParaRPr lang="en-US" sz="1100" dirty="0"/>
                    </a:p>
                  </a:txBody>
                  <a:tcPr/>
                </a:tc>
                <a:tc>
                  <a:txBody>
                    <a:bodyPr/>
                    <a:lstStyle/>
                    <a:p>
                      <a:r>
                        <a:rPr lang="en-US" sz="1100" dirty="0" smtClean="0"/>
                        <a:t>28</a:t>
                      </a:r>
                      <a:endParaRPr lang="en-US" sz="1100" dirty="0"/>
                    </a:p>
                  </a:txBody>
                  <a:tcPr/>
                </a:tc>
                <a:tc>
                  <a:txBody>
                    <a:bodyPr/>
                    <a:lstStyle/>
                    <a:p>
                      <a:r>
                        <a:rPr lang="en-US" sz="1100" dirty="0" smtClean="0"/>
                        <a:t>42</a:t>
                      </a:r>
                      <a:endParaRPr lang="en-US" sz="1100" dirty="0"/>
                    </a:p>
                  </a:txBody>
                  <a:tcPr/>
                </a:tc>
                <a:tc>
                  <a:txBody>
                    <a:bodyPr/>
                    <a:lstStyle/>
                    <a:p>
                      <a:r>
                        <a:rPr lang="en-US" sz="1100" dirty="0" smtClean="0"/>
                        <a:t>23</a:t>
                      </a:r>
                      <a:endParaRPr lang="en-US" sz="1100" dirty="0"/>
                    </a:p>
                  </a:txBody>
                  <a:tcPr/>
                </a:tc>
                <a:tc>
                  <a:txBody>
                    <a:bodyPr/>
                    <a:lstStyle/>
                    <a:p>
                      <a:r>
                        <a:rPr lang="en-US" sz="1100" dirty="0" smtClean="0"/>
                        <a:t>15</a:t>
                      </a:r>
                      <a:endParaRPr lang="en-US" sz="1100" dirty="0"/>
                    </a:p>
                  </a:txBody>
                  <a:tcPr/>
                </a:tc>
                <a:extLst>
                  <a:ext uri="{0D108BD9-81ED-4DB2-BD59-A6C34878D82A}">
                    <a16:rowId xmlns:a16="http://schemas.microsoft.com/office/drawing/2014/main" val="23903985"/>
                  </a:ext>
                </a:extLst>
              </a:tr>
            </a:tbl>
          </a:graphicData>
        </a:graphic>
      </p:graphicFrame>
      <p:graphicFrame>
        <p:nvGraphicFramePr>
          <p:cNvPr id="13" name="Table 12"/>
          <p:cNvGraphicFramePr>
            <a:graphicFrameLocks noGrp="1"/>
          </p:cNvGraphicFramePr>
          <p:nvPr>
            <p:extLst/>
          </p:nvPr>
        </p:nvGraphicFramePr>
        <p:xfrm>
          <a:off x="5805592" y="3493287"/>
          <a:ext cx="3324016" cy="259080"/>
        </p:xfrm>
        <a:graphic>
          <a:graphicData uri="http://schemas.openxmlformats.org/drawingml/2006/table">
            <a:tbl>
              <a:tblPr firstRow="1" bandRow="1">
                <a:tableStyleId>{5C22544A-7EE6-4342-B048-85BDC9FD1C3A}</a:tableStyleId>
              </a:tblPr>
              <a:tblGrid>
                <a:gridCol w="415502">
                  <a:extLst>
                    <a:ext uri="{9D8B030D-6E8A-4147-A177-3AD203B41FA5}">
                      <a16:colId xmlns:a16="http://schemas.microsoft.com/office/drawing/2014/main" val="2943347291"/>
                    </a:ext>
                  </a:extLst>
                </a:gridCol>
                <a:gridCol w="415502">
                  <a:extLst>
                    <a:ext uri="{9D8B030D-6E8A-4147-A177-3AD203B41FA5}">
                      <a16:colId xmlns:a16="http://schemas.microsoft.com/office/drawing/2014/main" val="2213419827"/>
                    </a:ext>
                  </a:extLst>
                </a:gridCol>
                <a:gridCol w="415502">
                  <a:extLst>
                    <a:ext uri="{9D8B030D-6E8A-4147-A177-3AD203B41FA5}">
                      <a16:colId xmlns:a16="http://schemas.microsoft.com/office/drawing/2014/main" val="735634728"/>
                    </a:ext>
                  </a:extLst>
                </a:gridCol>
                <a:gridCol w="415502">
                  <a:extLst>
                    <a:ext uri="{9D8B030D-6E8A-4147-A177-3AD203B41FA5}">
                      <a16:colId xmlns:a16="http://schemas.microsoft.com/office/drawing/2014/main" val="3433283950"/>
                    </a:ext>
                  </a:extLst>
                </a:gridCol>
                <a:gridCol w="415502">
                  <a:extLst>
                    <a:ext uri="{9D8B030D-6E8A-4147-A177-3AD203B41FA5}">
                      <a16:colId xmlns:a16="http://schemas.microsoft.com/office/drawing/2014/main" val="307809700"/>
                    </a:ext>
                  </a:extLst>
                </a:gridCol>
                <a:gridCol w="415502">
                  <a:extLst>
                    <a:ext uri="{9D8B030D-6E8A-4147-A177-3AD203B41FA5}">
                      <a16:colId xmlns:a16="http://schemas.microsoft.com/office/drawing/2014/main" val="3992952309"/>
                    </a:ext>
                  </a:extLst>
                </a:gridCol>
                <a:gridCol w="415502">
                  <a:extLst>
                    <a:ext uri="{9D8B030D-6E8A-4147-A177-3AD203B41FA5}">
                      <a16:colId xmlns:a16="http://schemas.microsoft.com/office/drawing/2014/main" val="10942461"/>
                    </a:ext>
                  </a:extLst>
                </a:gridCol>
                <a:gridCol w="415502">
                  <a:extLst>
                    <a:ext uri="{9D8B030D-6E8A-4147-A177-3AD203B41FA5}">
                      <a16:colId xmlns:a16="http://schemas.microsoft.com/office/drawing/2014/main" val="732716436"/>
                    </a:ext>
                  </a:extLst>
                </a:gridCol>
              </a:tblGrid>
              <a:tr h="245579">
                <a:tc>
                  <a:txBody>
                    <a:bodyPr/>
                    <a:lstStyle/>
                    <a:p>
                      <a:r>
                        <a:rPr lang="en-US" sz="1100" dirty="0" smtClean="0"/>
                        <a:t>13</a:t>
                      </a:r>
                      <a:endParaRPr lang="en-US" sz="1100" dirty="0"/>
                    </a:p>
                  </a:txBody>
                  <a:tcPr/>
                </a:tc>
                <a:tc>
                  <a:txBody>
                    <a:bodyPr/>
                    <a:lstStyle/>
                    <a:p>
                      <a:r>
                        <a:rPr lang="en-US" sz="1100" dirty="0" smtClean="0"/>
                        <a:t>14</a:t>
                      </a:r>
                      <a:endParaRPr lang="en-US" sz="1100" dirty="0"/>
                    </a:p>
                  </a:txBody>
                  <a:tcPr/>
                </a:tc>
                <a:tc>
                  <a:txBody>
                    <a:bodyPr/>
                    <a:lstStyle/>
                    <a:p>
                      <a:r>
                        <a:rPr lang="en-US" sz="1100" dirty="0" smtClean="0"/>
                        <a:t>17</a:t>
                      </a:r>
                      <a:endParaRPr lang="en-US" sz="1100" dirty="0"/>
                    </a:p>
                  </a:txBody>
                  <a:tcPr/>
                </a:tc>
                <a:tc>
                  <a:txBody>
                    <a:bodyPr/>
                    <a:lstStyle/>
                    <a:p>
                      <a:r>
                        <a:rPr lang="en-US" sz="1100" dirty="0" smtClean="0"/>
                        <a:t>20</a:t>
                      </a:r>
                      <a:endParaRPr lang="en-US" sz="1100" dirty="0"/>
                    </a:p>
                  </a:txBody>
                  <a:tcPr/>
                </a:tc>
                <a:tc>
                  <a:txBody>
                    <a:bodyPr/>
                    <a:lstStyle/>
                    <a:p>
                      <a:r>
                        <a:rPr lang="en-US" sz="1100" dirty="0" smtClean="0"/>
                        <a:t>28</a:t>
                      </a:r>
                      <a:endParaRPr lang="en-US" sz="1100" dirty="0"/>
                    </a:p>
                  </a:txBody>
                  <a:tcPr/>
                </a:tc>
                <a:tc>
                  <a:txBody>
                    <a:bodyPr/>
                    <a:lstStyle/>
                    <a:p>
                      <a:r>
                        <a:rPr lang="en-US" sz="1100" dirty="0" smtClean="0"/>
                        <a:t>42</a:t>
                      </a:r>
                      <a:endParaRPr lang="en-US" sz="1100" dirty="0"/>
                    </a:p>
                  </a:txBody>
                  <a:tcPr/>
                </a:tc>
                <a:tc>
                  <a:txBody>
                    <a:bodyPr/>
                    <a:lstStyle/>
                    <a:p>
                      <a:r>
                        <a:rPr lang="en-US" sz="1100" dirty="0" smtClean="0"/>
                        <a:t>23</a:t>
                      </a:r>
                      <a:endParaRPr lang="en-US" sz="1100" dirty="0"/>
                    </a:p>
                  </a:txBody>
                  <a:tcPr/>
                </a:tc>
                <a:tc>
                  <a:txBody>
                    <a:bodyPr/>
                    <a:lstStyle/>
                    <a:p>
                      <a:r>
                        <a:rPr lang="en-US" sz="1100" dirty="0" smtClean="0"/>
                        <a:t>15</a:t>
                      </a:r>
                      <a:endParaRPr lang="en-US" sz="1100" dirty="0"/>
                    </a:p>
                  </a:txBody>
                  <a:tcPr/>
                </a:tc>
                <a:extLst>
                  <a:ext uri="{0D108BD9-81ED-4DB2-BD59-A6C34878D82A}">
                    <a16:rowId xmlns:a16="http://schemas.microsoft.com/office/drawing/2014/main" val="23903985"/>
                  </a:ext>
                </a:extLst>
              </a:tr>
            </a:tbl>
          </a:graphicData>
        </a:graphic>
      </p:graphicFrame>
      <p:sp>
        <p:nvSpPr>
          <p:cNvPr id="9" name="Oval 8"/>
          <p:cNvSpPr/>
          <p:nvPr/>
        </p:nvSpPr>
        <p:spPr>
          <a:xfrm>
            <a:off x="7924799" y="1324358"/>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96383" y="1313686"/>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p:cNvCxnSpPr/>
          <p:nvPr/>
        </p:nvCxnSpPr>
        <p:spPr>
          <a:xfrm>
            <a:off x="7696200" y="1622619"/>
            <a:ext cx="304800" cy="160737"/>
          </a:xfrm>
          <a:prstGeom prst="curvedConnector3">
            <a:avLst>
              <a:gd name="adj1" fmla="val 9777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272619" y="1540876"/>
            <a:ext cx="1431709" cy="307777"/>
          </a:xfrm>
          <a:prstGeom prst="rect">
            <a:avLst/>
          </a:prstGeom>
          <a:noFill/>
        </p:spPr>
        <p:txBody>
          <a:bodyPr wrap="square" rtlCol="0">
            <a:spAutoFit/>
          </a:bodyPr>
          <a:lstStyle/>
          <a:p>
            <a:r>
              <a:rPr lang="en-US" sz="1400" dirty="0" smtClean="0"/>
              <a:t>temp = 14</a:t>
            </a:r>
            <a:endParaRPr lang="en-US" sz="1400" dirty="0"/>
          </a:p>
        </p:txBody>
      </p:sp>
      <p:sp>
        <p:nvSpPr>
          <p:cNvPr id="27" name="Oval 26"/>
          <p:cNvSpPr/>
          <p:nvPr/>
        </p:nvSpPr>
        <p:spPr>
          <a:xfrm>
            <a:off x="7060561" y="1741824"/>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urved Connector 27"/>
          <p:cNvCxnSpPr/>
          <p:nvPr/>
        </p:nvCxnSpPr>
        <p:spPr>
          <a:xfrm>
            <a:off x="7315200" y="2049063"/>
            <a:ext cx="304800" cy="160737"/>
          </a:xfrm>
          <a:prstGeom prst="curvedConnector3">
            <a:avLst>
              <a:gd name="adj1" fmla="val 977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a:off x="6858000" y="2438400"/>
            <a:ext cx="304800" cy="160737"/>
          </a:xfrm>
          <a:prstGeom prst="curvedConnector3">
            <a:avLst>
              <a:gd name="adj1" fmla="val 977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p:nvPr/>
        </p:nvCxnSpPr>
        <p:spPr>
          <a:xfrm>
            <a:off x="6477000" y="2819400"/>
            <a:ext cx="304800" cy="160737"/>
          </a:xfrm>
          <a:prstGeom prst="curvedConnector3">
            <a:avLst>
              <a:gd name="adj1" fmla="val 9777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658185" y="2133600"/>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248400" y="2514600"/>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819985" y="2949015"/>
            <a:ext cx="276015" cy="32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stretch>
            <a:fillRect/>
          </a:stretch>
        </p:blipFill>
        <p:spPr>
          <a:xfrm>
            <a:off x="162544" y="1221360"/>
            <a:ext cx="4923228" cy="1445640"/>
          </a:xfrm>
          <a:prstGeom prst="rect">
            <a:avLst/>
          </a:prstGeom>
        </p:spPr>
      </p:pic>
      <p:sp>
        <p:nvSpPr>
          <p:cNvPr id="8" name="Right Brace 7"/>
          <p:cNvSpPr/>
          <p:nvPr/>
        </p:nvSpPr>
        <p:spPr>
          <a:xfrm rot="5400000">
            <a:off x="6935661" y="2615640"/>
            <a:ext cx="225677" cy="251460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4" name="TextBox 13"/>
          <p:cNvSpPr txBox="1"/>
          <p:nvPr/>
        </p:nvSpPr>
        <p:spPr>
          <a:xfrm>
            <a:off x="6036622" y="4003558"/>
            <a:ext cx="1888177" cy="331259"/>
          </a:xfrm>
          <a:prstGeom prst="rect">
            <a:avLst/>
          </a:prstGeom>
          <a:noFill/>
        </p:spPr>
        <p:txBody>
          <a:bodyPr wrap="square" rtlCol="0">
            <a:spAutoFit/>
          </a:bodyPr>
          <a:lstStyle/>
          <a:p>
            <a:r>
              <a:rPr lang="en-US" sz="1500" dirty="0" smtClean="0"/>
              <a:t>a[0]…a[5] are sorted</a:t>
            </a:r>
            <a:endParaRPr lang="en-US" sz="1500" dirty="0"/>
          </a:p>
        </p:txBody>
      </p:sp>
      <p:sp>
        <p:nvSpPr>
          <p:cNvPr id="34" name="TextBox 33"/>
          <p:cNvSpPr txBox="1"/>
          <p:nvPr/>
        </p:nvSpPr>
        <p:spPr>
          <a:xfrm>
            <a:off x="3498522" y="3981365"/>
            <a:ext cx="2538100" cy="400110"/>
          </a:xfrm>
          <a:prstGeom prst="rect">
            <a:avLst/>
          </a:prstGeom>
          <a:noFill/>
        </p:spPr>
        <p:txBody>
          <a:bodyPr wrap="square" rtlCol="0">
            <a:spAutoFit/>
          </a:bodyPr>
          <a:lstStyle/>
          <a:p>
            <a:r>
              <a:rPr lang="en-US" sz="2000" dirty="0" smtClean="0"/>
              <a:t>After iteration </a:t>
            </a:r>
            <a:r>
              <a:rPr lang="en-US" sz="2000" i="1" dirty="0" smtClean="0"/>
              <a:t>k</a:t>
            </a:r>
            <a:r>
              <a:rPr lang="en-US" sz="2000" dirty="0" smtClean="0"/>
              <a:t> = 5: </a:t>
            </a:r>
          </a:p>
        </p:txBody>
      </p:sp>
      <p:pic>
        <p:nvPicPr>
          <p:cNvPr id="35" name="Picture 34"/>
          <p:cNvPicPr>
            <a:picLocks noChangeAspect="1"/>
          </p:cNvPicPr>
          <p:nvPr/>
        </p:nvPicPr>
        <p:blipFill>
          <a:blip r:embed="rId4"/>
          <a:stretch>
            <a:fillRect/>
          </a:stretch>
        </p:blipFill>
        <p:spPr>
          <a:xfrm>
            <a:off x="971969" y="2732120"/>
            <a:ext cx="3657600" cy="1088959"/>
          </a:xfrm>
          <a:prstGeom prst="rect">
            <a:avLst/>
          </a:prstGeom>
        </p:spPr>
      </p:pic>
      <p:sp>
        <p:nvSpPr>
          <p:cNvPr id="36" name="Right Brace 35"/>
          <p:cNvSpPr/>
          <p:nvPr/>
        </p:nvSpPr>
        <p:spPr>
          <a:xfrm rot="5400000">
            <a:off x="8629080" y="3468526"/>
            <a:ext cx="211046" cy="79001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7" name="TextBox 36"/>
          <p:cNvSpPr txBox="1"/>
          <p:nvPr/>
        </p:nvSpPr>
        <p:spPr>
          <a:xfrm>
            <a:off x="8221899" y="3976788"/>
            <a:ext cx="958481" cy="323165"/>
          </a:xfrm>
          <a:prstGeom prst="rect">
            <a:avLst/>
          </a:prstGeom>
          <a:noFill/>
        </p:spPr>
        <p:txBody>
          <a:bodyPr wrap="square" rtlCol="0">
            <a:spAutoFit/>
          </a:bodyPr>
          <a:lstStyle/>
          <a:p>
            <a:r>
              <a:rPr lang="en-US" sz="1500" dirty="0" smtClean="0"/>
              <a:t>unsorted</a:t>
            </a:r>
            <a:endParaRPr lang="en-US" sz="1500" dirty="0"/>
          </a:p>
        </p:txBody>
      </p:sp>
    </p:spTree>
    <p:extLst>
      <p:ext uri="{BB962C8B-B14F-4D97-AF65-F5344CB8AC3E}">
        <p14:creationId xmlns:p14="http://schemas.microsoft.com/office/powerpoint/2010/main" val="408918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 calcmode="lin" valueType="num">
                                      <p:cBhvr additive="base">
                                        <p:cTn id="1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0" presetClass="path" presetSubtype="0" accel="50000" decel="50000" fill="hold" grpId="0" nodeType="afterEffect">
                                  <p:stCondLst>
                                    <p:cond delay="0"/>
                                  </p:stCondLst>
                                  <p:childTnLst>
                                    <p:animMotion origin="layout" path="M 1.66667E-6 -2.22222E-6 L 0.02899 -2.22222E-6 C 0.04201 -2.22222E-6 0.05816 0.06667 0.05816 0.12107 L 0.05816 0.24213 " pathEditMode="relative" rAng="0" ptsTypes="AAAA">
                                      <p:cBhvr>
                                        <p:cTn id="16" dur="2000" fill="hold"/>
                                        <p:tgtEl>
                                          <p:spTgt spid="24"/>
                                        </p:tgtEl>
                                        <p:attrNameLst>
                                          <p:attrName>ppt_x</p:attrName>
                                          <p:attrName>ppt_y</p:attrName>
                                        </p:attrNameLst>
                                      </p:cBhvr>
                                      <p:rCtr x="2899" y="12106"/>
                                    </p:animMotion>
                                  </p:childTnLst>
                                </p:cTn>
                              </p:par>
                            </p:childTnLst>
                          </p:cTn>
                        </p:par>
                        <p:par>
                          <p:cTn id="17" fill="hold">
                            <p:stCondLst>
                              <p:cond delay="3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down)">
                                      <p:cBhvr>
                                        <p:cTn id="28" dur="500"/>
                                        <p:tgtEl>
                                          <p:spTgt spid="3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down)">
                                      <p:cBhvr>
                                        <p:cTn id="34" dur="500"/>
                                        <p:tgtEl>
                                          <p:spTgt spid="36"/>
                                        </p:tgtEl>
                                      </p:cBhvr>
                                    </p:animEffect>
                                  </p:childTnLst>
                                </p:cTn>
                              </p:par>
                            </p:childTnLst>
                          </p:cTn>
                        </p:par>
                        <p:par>
                          <p:cTn id="35" fill="hold">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animBg="1"/>
      <p:bldP spid="14" grpId="0"/>
      <p:bldP spid="34" grpId="0"/>
      <p:bldP spid="36" grpId="0" animBg="1"/>
      <p:bldP spid="3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0" y="0"/>
            <a:ext cx="9144000" cy="838200"/>
          </a:xfrm>
        </p:spPr>
        <p:txBody>
          <a:bodyPr>
            <a:noAutofit/>
          </a:bodyPr>
          <a:lstStyle/>
          <a:p>
            <a:r>
              <a:rPr lang="en-US" altLang="en-US" sz="2200" dirty="0">
                <a:solidFill>
                  <a:schemeClr val="tx1"/>
                </a:solidFill>
              </a:rPr>
              <a:t>Create a max-heap from an unordered array: </a:t>
            </a:r>
            <a:r>
              <a:rPr lang="en-US" altLang="en-US" sz="2200" dirty="0"/>
              <a:t>BUILD-MAX-HEAP</a:t>
            </a:r>
          </a:p>
        </p:txBody>
      </p:sp>
      <p:sp>
        <p:nvSpPr>
          <p:cNvPr id="412675" name="Rectangle 3"/>
          <p:cNvSpPr>
            <a:spLocks noGrp="1" noChangeArrowheads="1"/>
          </p:cNvSpPr>
          <p:nvPr>
            <p:ph type="body" sz="half" idx="1"/>
          </p:nvPr>
        </p:nvSpPr>
        <p:spPr>
          <a:xfrm>
            <a:off x="228600" y="2365329"/>
            <a:ext cx="5334000" cy="2212975"/>
          </a:xfrm>
        </p:spPr>
        <p:txBody>
          <a:bodyPr/>
          <a:lstStyle/>
          <a:p>
            <a:pPr marL="533400" indent="-533400">
              <a:lnSpc>
                <a:spcPct val="120000"/>
              </a:lnSpc>
              <a:buFontTx/>
              <a:buNone/>
            </a:pPr>
            <a:r>
              <a:rPr lang="en-US" altLang="en-US" sz="2400" dirty="0" err="1">
                <a:solidFill>
                  <a:srgbClr val="DD0111"/>
                </a:solidFill>
                <a:latin typeface="Monotype Corsiva" panose="03010101010201010101" pitchFamily="66" charset="0"/>
              </a:rPr>
              <a:t>Alg</a:t>
            </a:r>
            <a:r>
              <a:rPr lang="en-US" altLang="en-US" sz="2400" dirty="0">
                <a:solidFill>
                  <a:srgbClr val="DD0111"/>
                </a:solidFill>
                <a:latin typeface="Monotype Corsiva" panose="03010101010201010101" pitchFamily="66" charset="0"/>
              </a:rPr>
              <a:t>:</a:t>
            </a:r>
            <a:r>
              <a:rPr lang="en-US" altLang="en-US" sz="2400" dirty="0">
                <a:latin typeface="Monotype Corsiva" panose="03010101010201010101" pitchFamily="66" charset="0"/>
              </a:rPr>
              <a:t> </a:t>
            </a:r>
            <a:r>
              <a:rPr lang="en-US" altLang="en-US" sz="2400" u="sng" dirty="0"/>
              <a:t>BUILD-MAX-HEAP</a:t>
            </a:r>
            <a:r>
              <a:rPr lang="en-US" altLang="en-US" sz="2400" u="sng" dirty="0">
                <a:latin typeface="Comic Sans MS" panose="030F0702030302020204" pitchFamily="66" charset="0"/>
              </a:rPr>
              <a:t>(A)</a:t>
            </a:r>
          </a:p>
          <a:p>
            <a:pPr marL="533400" indent="-533400">
              <a:lnSpc>
                <a:spcPct val="120000"/>
              </a:lnSpc>
              <a:buFontTx/>
              <a:buAutoNum type="arabicPeriod"/>
            </a:pPr>
            <a:r>
              <a:rPr lang="en-US" altLang="en-US" sz="2400" dirty="0">
                <a:latin typeface="Comic Sans MS" panose="030F0702030302020204" pitchFamily="66" charset="0"/>
              </a:rPr>
              <a:t>n</a:t>
            </a:r>
            <a:r>
              <a:rPr lang="en-US" altLang="en-US" sz="2400" dirty="0"/>
              <a:t> = length[A]</a:t>
            </a:r>
          </a:p>
          <a:p>
            <a:pPr marL="533400" indent="-533400">
              <a:lnSpc>
                <a:spcPct val="120000"/>
              </a:lnSpc>
              <a:buFontTx/>
              <a:buAutoNum type="arabicPeriod"/>
            </a:pPr>
            <a:r>
              <a:rPr lang="en-US" altLang="en-US" sz="2400" dirty="0"/>
              <a:t> </a:t>
            </a:r>
            <a:r>
              <a:rPr lang="en-US" altLang="en-US" sz="2400" b="1" dirty="0"/>
              <a:t>for</a:t>
            </a:r>
            <a:r>
              <a:rPr lang="en-US" altLang="en-US" sz="2400" dirty="0"/>
              <a:t> </a:t>
            </a:r>
            <a:r>
              <a:rPr lang="en-US" altLang="en-US" sz="2400" dirty="0" err="1">
                <a:latin typeface="Comic Sans MS" panose="030F0702030302020204" pitchFamily="66" charset="0"/>
              </a:rPr>
              <a:t>i</a:t>
            </a:r>
            <a:r>
              <a:rPr lang="en-US" altLang="en-US" sz="2400" dirty="0">
                <a:latin typeface="Comic Sans MS" panose="030F0702030302020204" pitchFamily="66" charset="0"/>
              </a:rPr>
              <a:t> ← </a:t>
            </a:r>
            <a:r>
              <a:rPr lang="en-US" altLang="en-US" sz="2400" dirty="0">
                <a:latin typeface="Comic Sans MS" panose="030F0702030302020204" pitchFamily="66" charset="0"/>
                <a:sym typeface="Symbol" panose="05050102010706020507" pitchFamily="18" charset="2"/>
              </a:rPr>
              <a:t></a:t>
            </a:r>
            <a:r>
              <a:rPr lang="en-US" altLang="en-US" sz="2400" dirty="0">
                <a:latin typeface="Comic Sans MS" panose="030F0702030302020204" pitchFamily="66" charset="0"/>
              </a:rPr>
              <a:t>n/2</a:t>
            </a:r>
            <a:r>
              <a:rPr lang="en-US" altLang="en-US" sz="2400" dirty="0">
                <a:latin typeface="Comic Sans MS" panose="030F0702030302020204" pitchFamily="66" charset="0"/>
                <a:sym typeface="Symbol" panose="05050102010706020507" pitchFamily="18" charset="2"/>
              </a:rPr>
              <a:t></a:t>
            </a:r>
            <a:r>
              <a:rPr lang="en-US" altLang="en-US" sz="2400" dirty="0">
                <a:latin typeface="Monotype Corsiva" panose="03010101010201010101" pitchFamily="66" charset="0"/>
              </a:rPr>
              <a:t> </a:t>
            </a:r>
            <a:r>
              <a:rPr lang="en-US" altLang="en-US" sz="2400" b="1" dirty="0" err="1"/>
              <a:t>downto</a:t>
            </a:r>
            <a:r>
              <a:rPr lang="en-US" altLang="en-US" sz="2400" dirty="0"/>
              <a:t> </a:t>
            </a:r>
            <a:r>
              <a:rPr lang="en-US" altLang="en-US" sz="2400" dirty="0">
                <a:latin typeface="Comic Sans MS" panose="030F0702030302020204" pitchFamily="66" charset="0"/>
              </a:rPr>
              <a:t>1</a:t>
            </a:r>
          </a:p>
          <a:p>
            <a:pPr marL="533400" indent="-533400">
              <a:lnSpc>
                <a:spcPct val="120000"/>
              </a:lnSpc>
              <a:buFontTx/>
              <a:buAutoNum type="arabicPeriod"/>
            </a:pPr>
            <a:r>
              <a:rPr lang="en-US" altLang="en-US" sz="2400" dirty="0"/>
              <a:t>       </a:t>
            </a:r>
            <a:r>
              <a:rPr lang="en-US" altLang="en-US" sz="2400" b="1" dirty="0"/>
              <a:t>do</a:t>
            </a:r>
            <a:r>
              <a:rPr lang="en-US" altLang="en-US" sz="2400" dirty="0"/>
              <a:t> MAX-HEAPIFY</a:t>
            </a:r>
            <a:r>
              <a:rPr lang="en-US" altLang="en-US" sz="2400" dirty="0">
                <a:latin typeface="Comic Sans MS" panose="030F0702030302020204" pitchFamily="66" charset="0"/>
              </a:rPr>
              <a:t>(A, </a:t>
            </a:r>
            <a:r>
              <a:rPr lang="en-US" altLang="en-US" sz="2400" dirty="0" err="1">
                <a:latin typeface="Comic Sans MS" panose="030F0702030302020204" pitchFamily="66" charset="0"/>
              </a:rPr>
              <a:t>i</a:t>
            </a:r>
            <a:r>
              <a:rPr lang="en-US" altLang="en-US" sz="2400" dirty="0">
                <a:latin typeface="Comic Sans MS" panose="030F0702030302020204" pitchFamily="66" charset="0"/>
              </a:rPr>
              <a:t>, n)</a:t>
            </a:r>
          </a:p>
        </p:txBody>
      </p:sp>
      <p:sp>
        <p:nvSpPr>
          <p:cNvPr id="412676" name="Rectangle 4"/>
          <p:cNvSpPr>
            <a:spLocks noGrp="1" noChangeArrowheads="1"/>
          </p:cNvSpPr>
          <p:nvPr>
            <p:ph type="body" sz="half" idx="2"/>
          </p:nvPr>
        </p:nvSpPr>
        <p:spPr>
          <a:xfrm>
            <a:off x="0" y="838200"/>
            <a:ext cx="9144000" cy="3124200"/>
          </a:xfrm>
        </p:spPr>
        <p:txBody>
          <a:bodyPr/>
          <a:lstStyle/>
          <a:p>
            <a:pPr marL="0" indent="0">
              <a:lnSpc>
                <a:spcPct val="120000"/>
              </a:lnSpc>
              <a:buNone/>
            </a:pPr>
            <a:r>
              <a:rPr lang="en-US" altLang="en-US" sz="2200" dirty="0" smtClean="0"/>
              <a:t>We want to convert </a:t>
            </a:r>
            <a:r>
              <a:rPr lang="en-US" altLang="en-US" sz="2200" dirty="0"/>
              <a:t>an array </a:t>
            </a:r>
            <a:r>
              <a:rPr lang="en-US" altLang="en-US" sz="2200" dirty="0">
                <a:latin typeface="Comic Sans MS" panose="030F0702030302020204" pitchFamily="66" charset="0"/>
              </a:rPr>
              <a:t>A[1 … n]</a:t>
            </a:r>
            <a:r>
              <a:rPr lang="en-US" altLang="en-US" sz="2200" dirty="0"/>
              <a:t> into a max-heap (</a:t>
            </a:r>
            <a:r>
              <a:rPr lang="en-US" altLang="en-US" sz="2200" dirty="0">
                <a:latin typeface="Comic Sans MS" panose="030F0702030302020204" pitchFamily="66" charset="0"/>
              </a:rPr>
              <a:t>n = length[A</a:t>
            </a:r>
            <a:r>
              <a:rPr lang="en-US" altLang="en-US" sz="2200" dirty="0" smtClean="0">
                <a:latin typeface="Comic Sans MS" panose="030F0702030302020204" pitchFamily="66" charset="0"/>
              </a:rPr>
              <a:t>]</a:t>
            </a:r>
            <a:r>
              <a:rPr lang="en-US" altLang="en-US" sz="2200" dirty="0" smtClean="0"/>
              <a:t>) in which the </a:t>
            </a:r>
            <a:r>
              <a:rPr lang="en-US" altLang="en-US" sz="2200" dirty="0"/>
              <a:t>elements in the subarray </a:t>
            </a:r>
            <a:r>
              <a:rPr lang="en-US" altLang="en-US" sz="2200" dirty="0">
                <a:latin typeface="Comic Sans MS" panose="030F0702030302020204" pitchFamily="66" charset="0"/>
              </a:rPr>
              <a:t>A[(</a:t>
            </a:r>
            <a:r>
              <a:rPr lang="en-US" altLang="en-US" sz="2200" dirty="0">
                <a:latin typeface="Comic Sans MS" panose="030F0702030302020204" pitchFamily="66" charset="0"/>
                <a:sym typeface="Symbol" panose="05050102010706020507" pitchFamily="18" charset="2"/>
              </a:rPr>
              <a:t>n/2+1</a:t>
            </a:r>
            <a:r>
              <a:rPr lang="en-US" altLang="en-US" sz="2200" dirty="0">
                <a:latin typeface="Comic Sans MS" panose="030F0702030302020204" pitchFamily="66" charset="0"/>
              </a:rPr>
              <a:t>) .. n]</a:t>
            </a:r>
            <a:r>
              <a:rPr lang="en-US" altLang="en-US" sz="2200" dirty="0"/>
              <a:t> are </a:t>
            </a:r>
            <a:r>
              <a:rPr lang="en-US" altLang="en-US" sz="2200" dirty="0" smtClean="0"/>
              <a:t>leaves:</a:t>
            </a:r>
            <a:endParaRPr lang="en-US" altLang="en-US" sz="2200" dirty="0"/>
          </a:p>
          <a:p>
            <a:pPr>
              <a:lnSpc>
                <a:spcPct val="120000"/>
              </a:lnSpc>
            </a:pPr>
            <a:r>
              <a:rPr lang="en-US" altLang="en-US" sz="2200" dirty="0"/>
              <a:t>Apply MAX-HEAPIFY on elements between </a:t>
            </a:r>
            <a:r>
              <a:rPr lang="en-US" altLang="en-US" sz="2200" dirty="0">
                <a:latin typeface="Comic Sans MS" panose="030F0702030302020204" pitchFamily="66" charset="0"/>
              </a:rPr>
              <a:t>1</a:t>
            </a:r>
            <a:r>
              <a:rPr lang="en-US" altLang="en-US" sz="2200" dirty="0"/>
              <a:t> and </a:t>
            </a:r>
            <a:r>
              <a:rPr lang="en-US" altLang="en-US" sz="2200" dirty="0">
                <a:latin typeface="Comic Sans MS" panose="030F0702030302020204" pitchFamily="66" charset="0"/>
                <a:sym typeface="Symbol" panose="05050102010706020507" pitchFamily="18" charset="2"/>
              </a:rPr>
              <a:t>n/2</a:t>
            </a:r>
            <a:endParaRPr lang="en-US" altLang="en-US" sz="2200" dirty="0">
              <a:latin typeface="Comic Sans MS" panose="030F0702030302020204" pitchFamily="66" charset="0"/>
            </a:endParaRPr>
          </a:p>
        </p:txBody>
      </p:sp>
      <p:grpSp>
        <p:nvGrpSpPr>
          <p:cNvPr id="412677" name="Group 5"/>
          <p:cNvGrpSpPr>
            <a:grpSpLocks/>
          </p:cNvGrpSpPr>
          <p:nvPr/>
        </p:nvGrpSpPr>
        <p:grpSpPr bwMode="auto">
          <a:xfrm>
            <a:off x="5562600" y="4584700"/>
            <a:ext cx="2943225" cy="2044700"/>
            <a:chOff x="137" y="715"/>
            <a:chExt cx="1854" cy="1288"/>
          </a:xfrm>
        </p:grpSpPr>
        <p:sp>
          <p:nvSpPr>
            <p:cNvPr id="412678" name="Line 6"/>
            <p:cNvSpPr>
              <a:spLocks noChangeAspect="1" noChangeShapeType="1"/>
            </p:cNvSpPr>
            <p:nvPr/>
          </p:nvSpPr>
          <p:spPr bwMode="auto">
            <a:xfrm flipV="1">
              <a:off x="851" y="1653"/>
              <a:ext cx="259"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00"/>
            </a:p>
          </p:txBody>
        </p:sp>
        <p:sp>
          <p:nvSpPr>
            <p:cNvPr id="412679" name="Line 7"/>
            <p:cNvSpPr>
              <a:spLocks noChangeAspect="1" noChangeShapeType="1"/>
            </p:cNvSpPr>
            <p:nvPr/>
          </p:nvSpPr>
          <p:spPr bwMode="auto">
            <a:xfrm flipV="1">
              <a:off x="1318" y="1366"/>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00"/>
            </a:p>
          </p:txBody>
        </p:sp>
        <p:sp>
          <p:nvSpPr>
            <p:cNvPr id="412680" name="Line 8"/>
            <p:cNvSpPr>
              <a:spLocks noChangeAspect="1" noChangeShapeType="1"/>
            </p:cNvSpPr>
            <p:nvPr/>
          </p:nvSpPr>
          <p:spPr bwMode="auto">
            <a:xfrm rot="16200000" flipV="1">
              <a:off x="417" y="1611"/>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00"/>
            </a:p>
          </p:txBody>
        </p:sp>
        <p:sp>
          <p:nvSpPr>
            <p:cNvPr id="412681" name="Line 9"/>
            <p:cNvSpPr>
              <a:spLocks noChangeAspect="1" noChangeShapeType="1"/>
            </p:cNvSpPr>
            <p:nvPr/>
          </p:nvSpPr>
          <p:spPr bwMode="auto">
            <a:xfrm rot="16200000" flipV="1">
              <a:off x="758" y="1361"/>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00"/>
            </a:p>
          </p:txBody>
        </p:sp>
        <p:sp>
          <p:nvSpPr>
            <p:cNvPr id="412682" name="Line 10"/>
            <p:cNvSpPr>
              <a:spLocks noChangeAspect="1" noChangeShapeType="1"/>
            </p:cNvSpPr>
            <p:nvPr/>
          </p:nvSpPr>
          <p:spPr bwMode="auto">
            <a:xfrm rot="16200000" flipV="1">
              <a:off x="1154" y="909"/>
              <a:ext cx="80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00"/>
            </a:p>
          </p:txBody>
        </p:sp>
        <p:sp>
          <p:nvSpPr>
            <p:cNvPr id="412683" name="Line 11"/>
            <p:cNvSpPr>
              <a:spLocks noChangeShapeType="1"/>
            </p:cNvSpPr>
            <p:nvPr/>
          </p:nvSpPr>
          <p:spPr bwMode="auto">
            <a:xfrm flipV="1">
              <a:off x="243" y="937"/>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00"/>
            </a:p>
          </p:txBody>
        </p:sp>
        <p:sp>
          <p:nvSpPr>
            <p:cNvPr id="412684" name="Oval 12"/>
            <p:cNvSpPr>
              <a:spLocks noChangeArrowheads="1"/>
            </p:cNvSpPr>
            <p:nvPr/>
          </p:nvSpPr>
          <p:spPr bwMode="auto">
            <a:xfrm>
              <a:off x="387"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a:t>2</a:t>
              </a:r>
            </a:p>
          </p:txBody>
        </p:sp>
        <p:sp>
          <p:nvSpPr>
            <p:cNvPr id="412685" name="Oval 13"/>
            <p:cNvSpPr>
              <a:spLocks noChangeArrowheads="1"/>
            </p:cNvSpPr>
            <p:nvPr/>
          </p:nvSpPr>
          <p:spPr bwMode="auto">
            <a:xfrm>
              <a:off x="137"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a:t>14</a:t>
              </a:r>
            </a:p>
          </p:txBody>
        </p:sp>
        <p:sp>
          <p:nvSpPr>
            <p:cNvPr id="412686" name="Oval 14"/>
            <p:cNvSpPr>
              <a:spLocks noChangeArrowheads="1"/>
            </p:cNvSpPr>
            <p:nvPr/>
          </p:nvSpPr>
          <p:spPr bwMode="auto">
            <a:xfrm>
              <a:off x="579"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a:t>8</a:t>
              </a:r>
            </a:p>
          </p:txBody>
        </p:sp>
        <p:sp>
          <p:nvSpPr>
            <p:cNvPr id="412687" name="Oval 15"/>
            <p:cNvSpPr>
              <a:spLocks noChangeArrowheads="1"/>
            </p:cNvSpPr>
            <p:nvPr/>
          </p:nvSpPr>
          <p:spPr bwMode="auto">
            <a:xfrm>
              <a:off x="675" y="1273"/>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a:t>1</a:t>
              </a:r>
            </a:p>
          </p:txBody>
        </p:sp>
        <p:sp>
          <p:nvSpPr>
            <p:cNvPr id="412688" name="Oval 16"/>
            <p:cNvSpPr>
              <a:spLocks noChangeArrowheads="1"/>
            </p:cNvSpPr>
            <p:nvPr/>
          </p:nvSpPr>
          <p:spPr bwMode="auto">
            <a:xfrm>
              <a:off x="963" y="1551"/>
              <a:ext cx="202" cy="202"/>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a:t>16</a:t>
              </a:r>
            </a:p>
          </p:txBody>
        </p:sp>
        <p:sp>
          <p:nvSpPr>
            <p:cNvPr id="412689" name="Oval 17"/>
            <p:cNvSpPr>
              <a:spLocks noChangeArrowheads="1"/>
            </p:cNvSpPr>
            <p:nvPr/>
          </p:nvSpPr>
          <p:spPr bwMode="auto">
            <a:xfrm>
              <a:off x="819"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a:t>7</a:t>
              </a:r>
            </a:p>
          </p:txBody>
        </p:sp>
        <p:sp>
          <p:nvSpPr>
            <p:cNvPr id="412690" name="Oval 18"/>
            <p:cNvSpPr>
              <a:spLocks noChangeArrowheads="1"/>
            </p:cNvSpPr>
            <p:nvPr/>
          </p:nvSpPr>
          <p:spPr bwMode="auto">
            <a:xfrm>
              <a:off x="1131" y="84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a:t>4</a:t>
              </a:r>
            </a:p>
          </p:txBody>
        </p:sp>
        <p:sp>
          <p:nvSpPr>
            <p:cNvPr id="412691" name="Oval 19"/>
            <p:cNvSpPr>
              <a:spLocks noChangeArrowheads="1"/>
            </p:cNvSpPr>
            <p:nvPr/>
          </p:nvSpPr>
          <p:spPr bwMode="auto">
            <a:xfrm>
              <a:off x="1537" y="1273"/>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a:t>3</a:t>
              </a:r>
            </a:p>
          </p:txBody>
        </p:sp>
        <p:sp>
          <p:nvSpPr>
            <p:cNvPr id="412692" name="Oval 20"/>
            <p:cNvSpPr>
              <a:spLocks noChangeArrowheads="1"/>
            </p:cNvSpPr>
            <p:nvPr/>
          </p:nvSpPr>
          <p:spPr bwMode="auto">
            <a:xfrm>
              <a:off x="1213"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a:t>9</a:t>
              </a:r>
            </a:p>
          </p:txBody>
        </p:sp>
        <p:sp>
          <p:nvSpPr>
            <p:cNvPr id="412693" name="Oval 21"/>
            <p:cNvSpPr>
              <a:spLocks noChangeArrowheads="1"/>
            </p:cNvSpPr>
            <p:nvPr/>
          </p:nvSpPr>
          <p:spPr bwMode="auto">
            <a:xfrm>
              <a:off x="1789"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a:t>10</a:t>
              </a:r>
            </a:p>
          </p:txBody>
        </p:sp>
        <p:sp>
          <p:nvSpPr>
            <p:cNvPr id="412694" name="Text Box 22"/>
            <p:cNvSpPr txBox="1">
              <a:spLocks noChangeArrowheads="1"/>
            </p:cNvSpPr>
            <p:nvPr/>
          </p:nvSpPr>
          <p:spPr bwMode="auto">
            <a:xfrm>
              <a:off x="1152" y="715"/>
              <a:ext cx="16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1</a:t>
              </a:r>
            </a:p>
          </p:txBody>
        </p:sp>
        <p:sp>
          <p:nvSpPr>
            <p:cNvPr id="412695" name="Text Box 23"/>
            <p:cNvSpPr txBox="1">
              <a:spLocks noChangeArrowheads="1"/>
            </p:cNvSpPr>
            <p:nvPr/>
          </p:nvSpPr>
          <p:spPr bwMode="auto">
            <a:xfrm>
              <a:off x="699" y="1148"/>
              <a:ext cx="16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2</a:t>
              </a:r>
            </a:p>
          </p:txBody>
        </p:sp>
        <p:sp>
          <p:nvSpPr>
            <p:cNvPr id="412696" name="Text Box 24"/>
            <p:cNvSpPr txBox="1">
              <a:spLocks noChangeArrowheads="1"/>
            </p:cNvSpPr>
            <p:nvPr/>
          </p:nvSpPr>
          <p:spPr bwMode="auto">
            <a:xfrm>
              <a:off x="1552" y="1148"/>
              <a:ext cx="16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3</a:t>
              </a:r>
            </a:p>
          </p:txBody>
        </p:sp>
        <p:sp>
          <p:nvSpPr>
            <p:cNvPr id="412697" name="Text Box 25"/>
            <p:cNvSpPr txBox="1">
              <a:spLocks noChangeArrowheads="1"/>
            </p:cNvSpPr>
            <p:nvPr/>
          </p:nvSpPr>
          <p:spPr bwMode="auto">
            <a:xfrm>
              <a:off x="406" y="1423"/>
              <a:ext cx="16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4</a:t>
              </a:r>
            </a:p>
          </p:txBody>
        </p:sp>
        <p:sp>
          <p:nvSpPr>
            <p:cNvPr id="412698" name="Text Box 26"/>
            <p:cNvSpPr txBox="1">
              <a:spLocks noChangeArrowheads="1"/>
            </p:cNvSpPr>
            <p:nvPr/>
          </p:nvSpPr>
          <p:spPr bwMode="auto">
            <a:xfrm>
              <a:off x="992" y="1423"/>
              <a:ext cx="16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5</a:t>
              </a:r>
            </a:p>
          </p:txBody>
        </p:sp>
        <p:sp>
          <p:nvSpPr>
            <p:cNvPr id="412699" name="Text Box 27"/>
            <p:cNvSpPr txBox="1">
              <a:spLocks noChangeArrowheads="1"/>
            </p:cNvSpPr>
            <p:nvPr/>
          </p:nvSpPr>
          <p:spPr bwMode="auto">
            <a:xfrm>
              <a:off x="1237" y="1423"/>
              <a:ext cx="16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6</a:t>
              </a:r>
            </a:p>
          </p:txBody>
        </p:sp>
        <p:sp>
          <p:nvSpPr>
            <p:cNvPr id="412700" name="Text Box 28"/>
            <p:cNvSpPr txBox="1">
              <a:spLocks noChangeArrowheads="1"/>
            </p:cNvSpPr>
            <p:nvPr/>
          </p:nvSpPr>
          <p:spPr bwMode="auto">
            <a:xfrm>
              <a:off x="1824" y="1423"/>
              <a:ext cx="16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7</a:t>
              </a:r>
            </a:p>
          </p:txBody>
        </p:sp>
        <p:sp>
          <p:nvSpPr>
            <p:cNvPr id="412701" name="Text Box 29"/>
            <p:cNvSpPr txBox="1">
              <a:spLocks noChangeArrowheads="1"/>
            </p:cNvSpPr>
            <p:nvPr/>
          </p:nvSpPr>
          <p:spPr bwMode="auto">
            <a:xfrm>
              <a:off x="150" y="1664"/>
              <a:ext cx="16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8</a:t>
              </a:r>
            </a:p>
          </p:txBody>
        </p:sp>
        <p:sp>
          <p:nvSpPr>
            <p:cNvPr id="412702" name="Text Box 30"/>
            <p:cNvSpPr txBox="1">
              <a:spLocks noChangeArrowheads="1"/>
            </p:cNvSpPr>
            <p:nvPr/>
          </p:nvSpPr>
          <p:spPr bwMode="auto">
            <a:xfrm>
              <a:off x="603" y="1664"/>
              <a:ext cx="16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9</a:t>
              </a:r>
            </a:p>
          </p:txBody>
        </p:sp>
        <p:sp>
          <p:nvSpPr>
            <p:cNvPr id="412703" name="Text Box 31"/>
            <p:cNvSpPr txBox="1">
              <a:spLocks noChangeArrowheads="1"/>
            </p:cNvSpPr>
            <p:nvPr/>
          </p:nvSpPr>
          <p:spPr bwMode="auto">
            <a:xfrm>
              <a:off x="808" y="1664"/>
              <a:ext cx="20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10</a:t>
              </a:r>
            </a:p>
          </p:txBody>
        </p:sp>
      </p:grpSp>
      <p:graphicFrame>
        <p:nvGraphicFramePr>
          <p:cNvPr id="412704" name="Group 32"/>
          <p:cNvGraphicFramePr>
            <a:graphicFrameLocks noGrp="1"/>
          </p:cNvGraphicFramePr>
          <p:nvPr>
            <p:extLst>
              <p:ext uri="{D42A27DB-BD31-4B8C-83A1-F6EECF244321}">
                <p14:modId xmlns:p14="http://schemas.microsoft.com/office/powerpoint/2010/main" val="1508882918"/>
              </p:ext>
            </p:extLst>
          </p:nvPr>
        </p:nvGraphicFramePr>
        <p:xfrm>
          <a:off x="790575" y="5791200"/>
          <a:ext cx="4141788" cy="335280"/>
        </p:xfrm>
        <a:graphic>
          <a:graphicData uri="http://schemas.openxmlformats.org/drawingml/2006/table">
            <a:tbl>
              <a:tblPr/>
              <a:tblGrid>
                <a:gridCol w="414338">
                  <a:extLst>
                    <a:ext uri="{9D8B030D-6E8A-4147-A177-3AD203B41FA5}">
                      <a16:colId xmlns:a16="http://schemas.microsoft.com/office/drawing/2014/main" val="1173672191"/>
                    </a:ext>
                  </a:extLst>
                </a:gridCol>
                <a:gridCol w="415925">
                  <a:extLst>
                    <a:ext uri="{9D8B030D-6E8A-4147-A177-3AD203B41FA5}">
                      <a16:colId xmlns:a16="http://schemas.microsoft.com/office/drawing/2014/main" val="591030430"/>
                    </a:ext>
                  </a:extLst>
                </a:gridCol>
                <a:gridCol w="412750">
                  <a:extLst>
                    <a:ext uri="{9D8B030D-6E8A-4147-A177-3AD203B41FA5}">
                      <a16:colId xmlns:a16="http://schemas.microsoft.com/office/drawing/2014/main" val="1730768697"/>
                    </a:ext>
                  </a:extLst>
                </a:gridCol>
                <a:gridCol w="414337">
                  <a:extLst>
                    <a:ext uri="{9D8B030D-6E8A-4147-A177-3AD203B41FA5}">
                      <a16:colId xmlns:a16="http://schemas.microsoft.com/office/drawing/2014/main" val="4248236615"/>
                    </a:ext>
                  </a:extLst>
                </a:gridCol>
                <a:gridCol w="414338">
                  <a:extLst>
                    <a:ext uri="{9D8B030D-6E8A-4147-A177-3AD203B41FA5}">
                      <a16:colId xmlns:a16="http://schemas.microsoft.com/office/drawing/2014/main" val="4118443693"/>
                    </a:ext>
                  </a:extLst>
                </a:gridCol>
                <a:gridCol w="412750">
                  <a:extLst>
                    <a:ext uri="{9D8B030D-6E8A-4147-A177-3AD203B41FA5}">
                      <a16:colId xmlns:a16="http://schemas.microsoft.com/office/drawing/2014/main" val="1422166461"/>
                    </a:ext>
                  </a:extLst>
                </a:gridCol>
                <a:gridCol w="414337">
                  <a:extLst>
                    <a:ext uri="{9D8B030D-6E8A-4147-A177-3AD203B41FA5}">
                      <a16:colId xmlns:a16="http://schemas.microsoft.com/office/drawing/2014/main" val="760398222"/>
                    </a:ext>
                  </a:extLst>
                </a:gridCol>
                <a:gridCol w="412750">
                  <a:extLst>
                    <a:ext uri="{9D8B030D-6E8A-4147-A177-3AD203B41FA5}">
                      <a16:colId xmlns:a16="http://schemas.microsoft.com/office/drawing/2014/main" val="1748396649"/>
                    </a:ext>
                  </a:extLst>
                </a:gridCol>
                <a:gridCol w="415925">
                  <a:extLst>
                    <a:ext uri="{9D8B030D-6E8A-4147-A177-3AD203B41FA5}">
                      <a16:colId xmlns:a16="http://schemas.microsoft.com/office/drawing/2014/main" val="3746290207"/>
                    </a:ext>
                  </a:extLst>
                </a:gridCol>
                <a:gridCol w="414338">
                  <a:extLst>
                    <a:ext uri="{9D8B030D-6E8A-4147-A177-3AD203B41FA5}">
                      <a16:colId xmlns:a16="http://schemas.microsoft.com/office/drawing/2014/main" val="1626279729"/>
                    </a:ext>
                  </a:extLst>
                </a:gridCol>
              </a:tblGrid>
              <a:tr h="157163">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852888"/>
                  </a:ext>
                </a:extLst>
              </a:tr>
            </a:tbl>
          </a:graphicData>
        </a:graphic>
      </p:graphicFrame>
      <p:sp>
        <p:nvSpPr>
          <p:cNvPr id="412728" name="Text Box 56"/>
          <p:cNvSpPr txBox="1">
            <a:spLocks noChangeArrowheads="1"/>
          </p:cNvSpPr>
          <p:nvPr/>
        </p:nvSpPr>
        <p:spPr bwMode="auto">
          <a:xfrm>
            <a:off x="228600" y="5741988"/>
            <a:ext cx="5100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dirty="0"/>
              <a:t>A:</a:t>
            </a:r>
          </a:p>
        </p:txBody>
      </p:sp>
      <p:sp>
        <p:nvSpPr>
          <p:cNvPr id="412729" name="Freeform 57"/>
          <p:cNvSpPr>
            <a:spLocks/>
          </p:cNvSpPr>
          <p:nvPr/>
        </p:nvSpPr>
        <p:spPr bwMode="auto">
          <a:xfrm>
            <a:off x="5715793" y="4525416"/>
            <a:ext cx="2636838" cy="1811338"/>
          </a:xfrm>
          <a:custGeom>
            <a:avLst/>
            <a:gdLst>
              <a:gd name="T0" fmla="*/ 300 w 1661"/>
              <a:gd name="T1" fmla="*/ 593 h 1141"/>
              <a:gd name="T2" fmla="*/ 260 w 1661"/>
              <a:gd name="T3" fmla="*/ 638 h 1141"/>
              <a:gd name="T4" fmla="*/ 158 w 1661"/>
              <a:gd name="T5" fmla="*/ 666 h 1141"/>
              <a:gd name="T6" fmla="*/ 85 w 1661"/>
              <a:gd name="T7" fmla="*/ 694 h 1141"/>
              <a:gd name="T8" fmla="*/ 57 w 1661"/>
              <a:gd name="T9" fmla="*/ 711 h 1141"/>
              <a:gd name="T10" fmla="*/ 12 w 1661"/>
              <a:gd name="T11" fmla="*/ 768 h 1141"/>
              <a:gd name="T12" fmla="*/ 0 w 1661"/>
              <a:gd name="T13" fmla="*/ 802 h 1141"/>
              <a:gd name="T14" fmla="*/ 40 w 1661"/>
              <a:gd name="T15" fmla="*/ 966 h 1141"/>
              <a:gd name="T16" fmla="*/ 62 w 1661"/>
              <a:gd name="T17" fmla="*/ 1011 h 1141"/>
              <a:gd name="T18" fmla="*/ 91 w 1661"/>
              <a:gd name="T19" fmla="*/ 1056 h 1141"/>
              <a:gd name="T20" fmla="*/ 125 w 1661"/>
              <a:gd name="T21" fmla="*/ 1078 h 1141"/>
              <a:gd name="T22" fmla="*/ 108 w 1661"/>
              <a:gd name="T23" fmla="*/ 1084 h 1141"/>
              <a:gd name="T24" fmla="*/ 147 w 1661"/>
              <a:gd name="T25" fmla="*/ 1095 h 1141"/>
              <a:gd name="T26" fmla="*/ 277 w 1661"/>
              <a:gd name="T27" fmla="*/ 1129 h 1141"/>
              <a:gd name="T28" fmla="*/ 322 w 1661"/>
              <a:gd name="T29" fmla="*/ 1124 h 1141"/>
              <a:gd name="T30" fmla="*/ 334 w 1661"/>
              <a:gd name="T31" fmla="*/ 1135 h 1141"/>
              <a:gd name="T32" fmla="*/ 350 w 1661"/>
              <a:gd name="T33" fmla="*/ 1124 h 1141"/>
              <a:gd name="T34" fmla="*/ 418 w 1661"/>
              <a:gd name="T35" fmla="*/ 1101 h 1141"/>
              <a:gd name="T36" fmla="*/ 475 w 1661"/>
              <a:gd name="T37" fmla="*/ 1078 h 1141"/>
              <a:gd name="T38" fmla="*/ 514 w 1661"/>
              <a:gd name="T39" fmla="*/ 1067 h 1141"/>
              <a:gd name="T40" fmla="*/ 791 w 1661"/>
              <a:gd name="T41" fmla="*/ 1095 h 1141"/>
              <a:gd name="T42" fmla="*/ 910 w 1661"/>
              <a:gd name="T43" fmla="*/ 1141 h 1141"/>
              <a:gd name="T44" fmla="*/ 972 w 1661"/>
              <a:gd name="T45" fmla="*/ 1101 h 1141"/>
              <a:gd name="T46" fmla="*/ 977 w 1661"/>
              <a:gd name="T47" fmla="*/ 920 h 1141"/>
              <a:gd name="T48" fmla="*/ 989 w 1661"/>
              <a:gd name="T49" fmla="*/ 909 h 1141"/>
              <a:gd name="T50" fmla="*/ 1147 w 1661"/>
              <a:gd name="T51" fmla="*/ 824 h 1141"/>
              <a:gd name="T52" fmla="*/ 1373 w 1661"/>
              <a:gd name="T53" fmla="*/ 847 h 1141"/>
              <a:gd name="T54" fmla="*/ 1587 w 1661"/>
              <a:gd name="T55" fmla="*/ 819 h 1141"/>
              <a:gd name="T56" fmla="*/ 1610 w 1661"/>
              <a:gd name="T57" fmla="*/ 796 h 1141"/>
              <a:gd name="T58" fmla="*/ 1638 w 1661"/>
              <a:gd name="T59" fmla="*/ 751 h 1141"/>
              <a:gd name="T60" fmla="*/ 1644 w 1661"/>
              <a:gd name="T61" fmla="*/ 734 h 1141"/>
              <a:gd name="T62" fmla="*/ 1649 w 1661"/>
              <a:gd name="T63" fmla="*/ 717 h 1141"/>
              <a:gd name="T64" fmla="*/ 1661 w 1661"/>
              <a:gd name="T65" fmla="*/ 683 h 1141"/>
              <a:gd name="T66" fmla="*/ 1632 w 1661"/>
              <a:gd name="T67" fmla="*/ 570 h 1141"/>
              <a:gd name="T68" fmla="*/ 1615 w 1661"/>
              <a:gd name="T69" fmla="*/ 519 h 1141"/>
              <a:gd name="T70" fmla="*/ 1610 w 1661"/>
              <a:gd name="T71" fmla="*/ 469 h 1141"/>
              <a:gd name="T72" fmla="*/ 1598 w 1661"/>
              <a:gd name="T73" fmla="*/ 423 h 1141"/>
              <a:gd name="T74" fmla="*/ 1587 w 1661"/>
              <a:gd name="T75" fmla="*/ 367 h 1141"/>
              <a:gd name="T76" fmla="*/ 1553 w 1661"/>
              <a:gd name="T77" fmla="*/ 299 h 1141"/>
              <a:gd name="T78" fmla="*/ 1519 w 1661"/>
              <a:gd name="T79" fmla="*/ 226 h 1141"/>
              <a:gd name="T80" fmla="*/ 1491 w 1661"/>
              <a:gd name="T81" fmla="*/ 186 h 1141"/>
              <a:gd name="T82" fmla="*/ 1378 w 1661"/>
              <a:gd name="T83" fmla="*/ 102 h 1141"/>
              <a:gd name="T84" fmla="*/ 1265 w 1661"/>
              <a:gd name="T85" fmla="*/ 51 h 1141"/>
              <a:gd name="T86" fmla="*/ 1130 w 1661"/>
              <a:gd name="T87" fmla="*/ 0 h 1141"/>
              <a:gd name="T88" fmla="*/ 983 w 1661"/>
              <a:gd name="T89" fmla="*/ 11 h 1141"/>
              <a:gd name="T90" fmla="*/ 926 w 1661"/>
              <a:gd name="T91" fmla="*/ 22 h 1141"/>
              <a:gd name="T92" fmla="*/ 893 w 1661"/>
              <a:gd name="T93" fmla="*/ 34 h 1141"/>
              <a:gd name="T94" fmla="*/ 814 w 1661"/>
              <a:gd name="T95" fmla="*/ 73 h 1141"/>
              <a:gd name="T96" fmla="*/ 734 w 1661"/>
              <a:gd name="T97" fmla="*/ 113 h 1141"/>
              <a:gd name="T98" fmla="*/ 661 w 1661"/>
              <a:gd name="T99" fmla="*/ 164 h 1141"/>
              <a:gd name="T100" fmla="*/ 616 w 1661"/>
              <a:gd name="T101" fmla="*/ 198 h 1141"/>
              <a:gd name="T102" fmla="*/ 582 w 1661"/>
              <a:gd name="T103" fmla="*/ 220 h 1141"/>
              <a:gd name="T104" fmla="*/ 571 w 1661"/>
              <a:gd name="T105" fmla="*/ 237 h 1141"/>
              <a:gd name="T106" fmla="*/ 554 w 1661"/>
              <a:gd name="T107" fmla="*/ 243 h 1141"/>
              <a:gd name="T108" fmla="*/ 531 w 1661"/>
              <a:gd name="T109" fmla="*/ 265 h 1141"/>
              <a:gd name="T110" fmla="*/ 486 w 1661"/>
              <a:gd name="T111" fmla="*/ 294 h 1141"/>
              <a:gd name="T112" fmla="*/ 418 w 1661"/>
              <a:gd name="T113" fmla="*/ 350 h 1141"/>
              <a:gd name="T114" fmla="*/ 384 w 1661"/>
              <a:gd name="T115" fmla="*/ 384 h 1141"/>
              <a:gd name="T116" fmla="*/ 350 w 1661"/>
              <a:gd name="T117" fmla="*/ 440 h 1141"/>
              <a:gd name="T118" fmla="*/ 328 w 1661"/>
              <a:gd name="T119" fmla="*/ 486 h 1141"/>
              <a:gd name="T120" fmla="*/ 300 w 1661"/>
              <a:gd name="T121" fmla="*/ 576 h 1141"/>
              <a:gd name="T122" fmla="*/ 300 w 1661"/>
              <a:gd name="T123" fmla="*/ 593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61" h="1141">
                <a:moveTo>
                  <a:pt x="300" y="593"/>
                </a:moveTo>
                <a:cubicBezTo>
                  <a:pt x="286" y="607"/>
                  <a:pt x="276" y="625"/>
                  <a:pt x="260" y="638"/>
                </a:cubicBezTo>
                <a:cubicBezTo>
                  <a:pt x="241" y="654"/>
                  <a:pt x="183" y="662"/>
                  <a:pt x="158" y="666"/>
                </a:cubicBezTo>
                <a:cubicBezTo>
                  <a:pt x="130" y="676"/>
                  <a:pt x="113" y="689"/>
                  <a:pt x="85" y="694"/>
                </a:cubicBezTo>
                <a:cubicBezTo>
                  <a:pt x="57" y="725"/>
                  <a:pt x="94" y="689"/>
                  <a:pt x="57" y="711"/>
                </a:cubicBezTo>
                <a:cubicBezTo>
                  <a:pt x="39" y="722"/>
                  <a:pt x="22" y="753"/>
                  <a:pt x="12" y="768"/>
                </a:cubicBezTo>
                <a:cubicBezTo>
                  <a:pt x="5" y="778"/>
                  <a:pt x="0" y="802"/>
                  <a:pt x="0" y="802"/>
                </a:cubicBezTo>
                <a:cubicBezTo>
                  <a:pt x="5" y="868"/>
                  <a:pt x="11" y="910"/>
                  <a:pt x="40" y="966"/>
                </a:cubicBezTo>
                <a:cubicBezTo>
                  <a:pt x="49" y="983"/>
                  <a:pt x="48" y="996"/>
                  <a:pt x="62" y="1011"/>
                </a:cubicBezTo>
                <a:cubicBezTo>
                  <a:pt x="68" y="1029"/>
                  <a:pt x="75" y="1045"/>
                  <a:pt x="91" y="1056"/>
                </a:cubicBezTo>
                <a:cubicBezTo>
                  <a:pt x="102" y="1064"/>
                  <a:pt x="125" y="1078"/>
                  <a:pt x="125" y="1078"/>
                </a:cubicBezTo>
                <a:cubicBezTo>
                  <a:pt x="119" y="1080"/>
                  <a:pt x="103" y="1080"/>
                  <a:pt x="108" y="1084"/>
                </a:cubicBezTo>
                <a:cubicBezTo>
                  <a:pt x="119" y="1092"/>
                  <a:pt x="134" y="1091"/>
                  <a:pt x="147" y="1095"/>
                </a:cubicBezTo>
                <a:cubicBezTo>
                  <a:pt x="191" y="1108"/>
                  <a:pt x="231" y="1122"/>
                  <a:pt x="277" y="1129"/>
                </a:cubicBezTo>
                <a:cubicBezTo>
                  <a:pt x="292" y="1127"/>
                  <a:pt x="307" y="1122"/>
                  <a:pt x="322" y="1124"/>
                </a:cubicBezTo>
                <a:cubicBezTo>
                  <a:pt x="327" y="1125"/>
                  <a:pt x="329" y="1135"/>
                  <a:pt x="334" y="1135"/>
                </a:cubicBezTo>
                <a:cubicBezTo>
                  <a:pt x="340" y="1135"/>
                  <a:pt x="344" y="1127"/>
                  <a:pt x="350" y="1124"/>
                </a:cubicBezTo>
                <a:cubicBezTo>
                  <a:pt x="371" y="1114"/>
                  <a:pt x="396" y="1109"/>
                  <a:pt x="418" y="1101"/>
                </a:cubicBezTo>
                <a:cubicBezTo>
                  <a:pt x="434" y="1086"/>
                  <a:pt x="454" y="1084"/>
                  <a:pt x="475" y="1078"/>
                </a:cubicBezTo>
                <a:cubicBezTo>
                  <a:pt x="488" y="1074"/>
                  <a:pt x="514" y="1067"/>
                  <a:pt x="514" y="1067"/>
                </a:cubicBezTo>
                <a:cubicBezTo>
                  <a:pt x="676" y="1072"/>
                  <a:pt x="684" y="1063"/>
                  <a:pt x="791" y="1095"/>
                </a:cubicBezTo>
                <a:cubicBezTo>
                  <a:pt x="816" y="1122"/>
                  <a:pt x="874" y="1132"/>
                  <a:pt x="910" y="1141"/>
                </a:cubicBezTo>
                <a:cubicBezTo>
                  <a:pt x="953" y="1129"/>
                  <a:pt x="942" y="1129"/>
                  <a:pt x="972" y="1101"/>
                </a:cubicBezTo>
                <a:cubicBezTo>
                  <a:pt x="974" y="1041"/>
                  <a:pt x="972" y="980"/>
                  <a:pt x="977" y="920"/>
                </a:cubicBezTo>
                <a:cubicBezTo>
                  <a:pt x="977" y="915"/>
                  <a:pt x="986" y="914"/>
                  <a:pt x="989" y="909"/>
                </a:cubicBezTo>
                <a:cubicBezTo>
                  <a:pt x="1031" y="839"/>
                  <a:pt x="1068" y="836"/>
                  <a:pt x="1147" y="824"/>
                </a:cubicBezTo>
                <a:cubicBezTo>
                  <a:pt x="1224" y="829"/>
                  <a:pt x="1297" y="836"/>
                  <a:pt x="1373" y="847"/>
                </a:cubicBezTo>
                <a:cubicBezTo>
                  <a:pt x="1473" y="843"/>
                  <a:pt x="1507" y="843"/>
                  <a:pt x="1587" y="819"/>
                </a:cubicBezTo>
                <a:cubicBezTo>
                  <a:pt x="1594" y="811"/>
                  <a:pt x="1604" y="805"/>
                  <a:pt x="1610" y="796"/>
                </a:cubicBezTo>
                <a:cubicBezTo>
                  <a:pt x="1625" y="772"/>
                  <a:pt x="1609" y="770"/>
                  <a:pt x="1638" y="751"/>
                </a:cubicBezTo>
                <a:cubicBezTo>
                  <a:pt x="1640" y="745"/>
                  <a:pt x="1642" y="740"/>
                  <a:pt x="1644" y="734"/>
                </a:cubicBezTo>
                <a:cubicBezTo>
                  <a:pt x="1646" y="728"/>
                  <a:pt x="1647" y="723"/>
                  <a:pt x="1649" y="717"/>
                </a:cubicBezTo>
                <a:cubicBezTo>
                  <a:pt x="1653" y="706"/>
                  <a:pt x="1661" y="683"/>
                  <a:pt x="1661" y="683"/>
                </a:cubicBezTo>
                <a:cubicBezTo>
                  <a:pt x="1655" y="640"/>
                  <a:pt x="1644" y="611"/>
                  <a:pt x="1632" y="570"/>
                </a:cubicBezTo>
                <a:cubicBezTo>
                  <a:pt x="1627" y="553"/>
                  <a:pt x="1615" y="519"/>
                  <a:pt x="1615" y="519"/>
                </a:cubicBezTo>
                <a:cubicBezTo>
                  <a:pt x="1613" y="502"/>
                  <a:pt x="1613" y="485"/>
                  <a:pt x="1610" y="469"/>
                </a:cubicBezTo>
                <a:cubicBezTo>
                  <a:pt x="1607" y="453"/>
                  <a:pt x="1598" y="423"/>
                  <a:pt x="1598" y="423"/>
                </a:cubicBezTo>
                <a:cubicBezTo>
                  <a:pt x="1595" y="403"/>
                  <a:pt x="1596" y="385"/>
                  <a:pt x="1587" y="367"/>
                </a:cubicBezTo>
                <a:cubicBezTo>
                  <a:pt x="1576" y="345"/>
                  <a:pt x="1559" y="323"/>
                  <a:pt x="1553" y="299"/>
                </a:cubicBezTo>
                <a:cubicBezTo>
                  <a:pt x="1545" y="267"/>
                  <a:pt x="1547" y="244"/>
                  <a:pt x="1519" y="226"/>
                </a:cubicBezTo>
                <a:cubicBezTo>
                  <a:pt x="1513" y="206"/>
                  <a:pt x="1505" y="201"/>
                  <a:pt x="1491" y="186"/>
                </a:cubicBezTo>
                <a:cubicBezTo>
                  <a:pt x="1479" y="146"/>
                  <a:pt x="1417" y="114"/>
                  <a:pt x="1378" y="102"/>
                </a:cubicBezTo>
                <a:cubicBezTo>
                  <a:pt x="1359" y="81"/>
                  <a:pt x="1294" y="60"/>
                  <a:pt x="1265" y="51"/>
                </a:cubicBezTo>
                <a:cubicBezTo>
                  <a:pt x="1236" y="19"/>
                  <a:pt x="1170" y="14"/>
                  <a:pt x="1130" y="0"/>
                </a:cubicBezTo>
                <a:cubicBezTo>
                  <a:pt x="1058" y="4"/>
                  <a:pt x="1040" y="2"/>
                  <a:pt x="983" y="11"/>
                </a:cubicBezTo>
                <a:cubicBezTo>
                  <a:pt x="977" y="12"/>
                  <a:pt x="936" y="19"/>
                  <a:pt x="926" y="22"/>
                </a:cubicBezTo>
                <a:cubicBezTo>
                  <a:pt x="915" y="25"/>
                  <a:pt x="893" y="34"/>
                  <a:pt x="893" y="34"/>
                </a:cubicBezTo>
                <a:cubicBezTo>
                  <a:pt x="872" y="53"/>
                  <a:pt x="842" y="64"/>
                  <a:pt x="814" y="73"/>
                </a:cubicBezTo>
                <a:cubicBezTo>
                  <a:pt x="794" y="93"/>
                  <a:pt x="760" y="100"/>
                  <a:pt x="734" y="113"/>
                </a:cubicBezTo>
                <a:cubicBezTo>
                  <a:pt x="708" y="126"/>
                  <a:pt x="684" y="147"/>
                  <a:pt x="661" y="164"/>
                </a:cubicBezTo>
                <a:cubicBezTo>
                  <a:pt x="657" y="167"/>
                  <a:pt x="626" y="190"/>
                  <a:pt x="616" y="198"/>
                </a:cubicBezTo>
                <a:cubicBezTo>
                  <a:pt x="605" y="206"/>
                  <a:pt x="582" y="220"/>
                  <a:pt x="582" y="220"/>
                </a:cubicBezTo>
                <a:cubicBezTo>
                  <a:pt x="578" y="226"/>
                  <a:pt x="576" y="233"/>
                  <a:pt x="571" y="237"/>
                </a:cubicBezTo>
                <a:cubicBezTo>
                  <a:pt x="566" y="241"/>
                  <a:pt x="558" y="239"/>
                  <a:pt x="554" y="243"/>
                </a:cubicBezTo>
                <a:cubicBezTo>
                  <a:pt x="525" y="272"/>
                  <a:pt x="574" y="252"/>
                  <a:pt x="531" y="265"/>
                </a:cubicBezTo>
                <a:cubicBezTo>
                  <a:pt x="517" y="280"/>
                  <a:pt x="505" y="287"/>
                  <a:pt x="486" y="294"/>
                </a:cubicBezTo>
                <a:cubicBezTo>
                  <a:pt x="476" y="309"/>
                  <a:pt x="435" y="339"/>
                  <a:pt x="418" y="350"/>
                </a:cubicBezTo>
                <a:cubicBezTo>
                  <a:pt x="411" y="373"/>
                  <a:pt x="401" y="369"/>
                  <a:pt x="384" y="384"/>
                </a:cubicBezTo>
                <a:cubicBezTo>
                  <a:pt x="379" y="401"/>
                  <a:pt x="363" y="428"/>
                  <a:pt x="350" y="440"/>
                </a:cubicBezTo>
                <a:cubicBezTo>
                  <a:pt x="344" y="459"/>
                  <a:pt x="341" y="471"/>
                  <a:pt x="328" y="486"/>
                </a:cubicBezTo>
                <a:cubicBezTo>
                  <a:pt x="319" y="516"/>
                  <a:pt x="310" y="546"/>
                  <a:pt x="300" y="576"/>
                </a:cubicBezTo>
                <a:cubicBezTo>
                  <a:pt x="294" y="595"/>
                  <a:pt x="288" y="593"/>
                  <a:pt x="300" y="593"/>
                </a:cubicBezTo>
                <a:close/>
              </a:path>
            </a:pathLst>
          </a:custGeom>
          <a:noFill/>
          <a:ln w="25400"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00"/>
          </a:p>
        </p:txBody>
      </p:sp>
      <p:sp>
        <p:nvSpPr>
          <p:cNvPr id="2" name="TextBox 1"/>
          <p:cNvSpPr txBox="1"/>
          <p:nvPr/>
        </p:nvSpPr>
        <p:spPr>
          <a:xfrm>
            <a:off x="5837238" y="3800557"/>
            <a:ext cx="3306762" cy="646331"/>
          </a:xfrm>
          <a:prstGeom prst="rect">
            <a:avLst/>
          </a:prstGeom>
          <a:noFill/>
        </p:spPr>
        <p:txBody>
          <a:bodyPr wrap="square" rtlCol="0">
            <a:spAutoFit/>
          </a:bodyPr>
          <a:lstStyle/>
          <a:p>
            <a:r>
              <a:rPr lang="en-US" sz="1800" dirty="0" smtClean="0"/>
              <a:t>Apply MAX-HEAPIFY on internal </a:t>
            </a:r>
            <a:r>
              <a:rPr lang="en-US" sz="1800" dirty="0"/>
              <a:t>nodes A[</a:t>
            </a:r>
            <a:r>
              <a:rPr lang="en-US" altLang="en-US" sz="1800" dirty="0">
                <a:latin typeface="Comic Sans MS" panose="030F0702030302020204" pitchFamily="66" charset="0"/>
                <a:sym typeface="Symbol" panose="05050102010706020507" pitchFamily="18" charset="2"/>
              </a:rPr>
              <a:t>n/2</a:t>
            </a:r>
            <a:r>
              <a:rPr lang="en-US" altLang="en-US" sz="1800" dirty="0" smtClean="0">
                <a:latin typeface="Comic Sans MS" panose="030F0702030302020204" pitchFamily="66" charset="0"/>
                <a:sym typeface="Symbol" panose="05050102010706020507" pitchFamily="18" charset="2"/>
              </a:rPr>
              <a:t>] </a:t>
            </a:r>
            <a:r>
              <a:rPr lang="en-US" sz="1800" dirty="0" smtClean="0"/>
              <a:t>… A[1]</a:t>
            </a:r>
            <a:endParaRPr lang="en-US" sz="1800" dirty="0"/>
          </a:p>
        </p:txBody>
      </p:sp>
    </p:spTree>
    <p:extLst>
      <p:ext uri="{BB962C8B-B14F-4D97-AF65-F5344CB8AC3E}">
        <p14:creationId xmlns:p14="http://schemas.microsoft.com/office/powerpoint/2010/main" val="284548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2729"/>
                                        </p:tgtEl>
                                        <p:attrNameLst>
                                          <p:attrName>style.visibility</p:attrName>
                                        </p:attrNameLst>
                                      </p:cBhvr>
                                      <p:to>
                                        <p:strVal val="visible"/>
                                      </p:to>
                                    </p:set>
                                    <p:animEffect transition="in" filter="wipe(left)">
                                      <p:cBhvr>
                                        <p:cTn id="7" dur="500"/>
                                        <p:tgtEl>
                                          <p:spTgt spid="412729"/>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729" grpId="0" animBg="1"/>
      <p:bldP spid="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0" y="-60325"/>
            <a:ext cx="9144000" cy="946150"/>
          </a:xfrm>
        </p:spPr>
        <p:txBody>
          <a:bodyPr/>
          <a:lstStyle/>
          <a:p>
            <a:pPr algn="l"/>
            <a:r>
              <a:rPr lang="en-US" altLang="en-US" sz="2700" dirty="0"/>
              <a:t>Example: </a:t>
            </a:r>
            <a:r>
              <a:rPr lang="en-US" altLang="en-US" sz="2700" dirty="0" smtClean="0"/>
              <a:t>given an array A, build max-heap to represent A</a:t>
            </a:r>
            <a:endParaRPr lang="en-US" altLang="en-US" sz="2700" dirty="0"/>
          </a:p>
        </p:txBody>
      </p:sp>
      <p:graphicFrame>
        <p:nvGraphicFramePr>
          <p:cNvPr id="429059" name="Group 3"/>
          <p:cNvGraphicFramePr>
            <a:graphicFrameLocks noGrp="1"/>
          </p:cNvGraphicFramePr>
          <p:nvPr>
            <p:ph idx="1"/>
            <p:extLst>
              <p:ext uri="{D42A27DB-BD31-4B8C-83A1-F6EECF244321}">
                <p14:modId xmlns:p14="http://schemas.microsoft.com/office/powerpoint/2010/main" val="1960586302"/>
              </p:ext>
            </p:extLst>
          </p:nvPr>
        </p:nvGraphicFramePr>
        <p:xfrm>
          <a:off x="622300" y="1031558"/>
          <a:ext cx="4141787" cy="335280"/>
        </p:xfrm>
        <a:graphic>
          <a:graphicData uri="http://schemas.openxmlformats.org/drawingml/2006/table">
            <a:tbl>
              <a:tblPr/>
              <a:tblGrid>
                <a:gridCol w="414337">
                  <a:extLst>
                    <a:ext uri="{9D8B030D-6E8A-4147-A177-3AD203B41FA5}">
                      <a16:colId xmlns:a16="http://schemas.microsoft.com/office/drawing/2014/main" val="3423956316"/>
                    </a:ext>
                  </a:extLst>
                </a:gridCol>
                <a:gridCol w="415925">
                  <a:extLst>
                    <a:ext uri="{9D8B030D-6E8A-4147-A177-3AD203B41FA5}">
                      <a16:colId xmlns:a16="http://schemas.microsoft.com/office/drawing/2014/main" val="3017141810"/>
                    </a:ext>
                  </a:extLst>
                </a:gridCol>
                <a:gridCol w="412750">
                  <a:extLst>
                    <a:ext uri="{9D8B030D-6E8A-4147-A177-3AD203B41FA5}">
                      <a16:colId xmlns:a16="http://schemas.microsoft.com/office/drawing/2014/main" val="394806274"/>
                    </a:ext>
                  </a:extLst>
                </a:gridCol>
                <a:gridCol w="414338">
                  <a:extLst>
                    <a:ext uri="{9D8B030D-6E8A-4147-A177-3AD203B41FA5}">
                      <a16:colId xmlns:a16="http://schemas.microsoft.com/office/drawing/2014/main" val="2905445802"/>
                    </a:ext>
                  </a:extLst>
                </a:gridCol>
                <a:gridCol w="414337">
                  <a:extLst>
                    <a:ext uri="{9D8B030D-6E8A-4147-A177-3AD203B41FA5}">
                      <a16:colId xmlns:a16="http://schemas.microsoft.com/office/drawing/2014/main" val="3006635839"/>
                    </a:ext>
                  </a:extLst>
                </a:gridCol>
                <a:gridCol w="412750">
                  <a:extLst>
                    <a:ext uri="{9D8B030D-6E8A-4147-A177-3AD203B41FA5}">
                      <a16:colId xmlns:a16="http://schemas.microsoft.com/office/drawing/2014/main" val="3348003854"/>
                    </a:ext>
                  </a:extLst>
                </a:gridCol>
                <a:gridCol w="414338">
                  <a:extLst>
                    <a:ext uri="{9D8B030D-6E8A-4147-A177-3AD203B41FA5}">
                      <a16:colId xmlns:a16="http://schemas.microsoft.com/office/drawing/2014/main" val="3499792323"/>
                    </a:ext>
                  </a:extLst>
                </a:gridCol>
                <a:gridCol w="412750">
                  <a:extLst>
                    <a:ext uri="{9D8B030D-6E8A-4147-A177-3AD203B41FA5}">
                      <a16:colId xmlns:a16="http://schemas.microsoft.com/office/drawing/2014/main" val="3756000361"/>
                    </a:ext>
                  </a:extLst>
                </a:gridCol>
                <a:gridCol w="415925">
                  <a:extLst>
                    <a:ext uri="{9D8B030D-6E8A-4147-A177-3AD203B41FA5}">
                      <a16:colId xmlns:a16="http://schemas.microsoft.com/office/drawing/2014/main" val="1302980591"/>
                    </a:ext>
                  </a:extLst>
                </a:gridCol>
                <a:gridCol w="414337">
                  <a:extLst>
                    <a:ext uri="{9D8B030D-6E8A-4147-A177-3AD203B41FA5}">
                      <a16:colId xmlns:a16="http://schemas.microsoft.com/office/drawing/2014/main" val="2563450380"/>
                    </a:ext>
                  </a:extLst>
                </a:gridCol>
              </a:tblGrid>
              <a:tr h="144463">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smtClean="0">
                          <a:ln>
                            <a:noFill/>
                          </a:ln>
                          <a:solidFill>
                            <a:schemeClr val="accent2"/>
                          </a:solidFill>
                          <a:effectLst/>
                          <a:latin typeface="Arial" panose="020B060402020202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smtClean="0">
                          <a:ln>
                            <a:noFill/>
                          </a:ln>
                          <a:solidFill>
                            <a:schemeClr val="accent2"/>
                          </a:solidFill>
                          <a:effectLst/>
                          <a:latin typeface="Arial" panose="020B0604020202020204" pitchFamily="34" charset="0"/>
                        </a:rPr>
                        <a:t>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smtClean="0">
                          <a:ln>
                            <a:noFill/>
                          </a:ln>
                          <a:solidFill>
                            <a:schemeClr val="accent2"/>
                          </a:solidFill>
                          <a:effectLst/>
                          <a:latin typeface="Arial" panose="020B0604020202020204" pitchFamily="34" charset="0"/>
                        </a:rPr>
                        <a:t>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6988848"/>
                  </a:ext>
                </a:extLst>
              </a:tr>
            </a:tbl>
          </a:graphicData>
        </a:graphic>
      </p:graphicFrame>
      <p:sp>
        <p:nvSpPr>
          <p:cNvPr id="429084" name="Line 28"/>
          <p:cNvSpPr>
            <a:spLocks noChangeAspect="1" noChangeShapeType="1"/>
          </p:cNvSpPr>
          <p:nvPr/>
        </p:nvSpPr>
        <p:spPr bwMode="auto">
          <a:xfrm flipV="1">
            <a:off x="1358900" y="3394075"/>
            <a:ext cx="411163" cy="392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085" name="Line 29"/>
          <p:cNvSpPr>
            <a:spLocks noChangeAspect="1" noChangeShapeType="1"/>
          </p:cNvSpPr>
          <p:nvPr/>
        </p:nvSpPr>
        <p:spPr bwMode="auto">
          <a:xfrm flipV="1">
            <a:off x="2100263" y="2938463"/>
            <a:ext cx="511175" cy="487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086" name="Line 30"/>
          <p:cNvSpPr>
            <a:spLocks noChangeAspect="1" noChangeShapeType="1"/>
          </p:cNvSpPr>
          <p:nvPr/>
        </p:nvSpPr>
        <p:spPr bwMode="auto">
          <a:xfrm rot="16200000" flipV="1">
            <a:off x="669925" y="3327400"/>
            <a:ext cx="511175" cy="487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087" name="Line 31"/>
          <p:cNvSpPr>
            <a:spLocks noChangeAspect="1" noChangeShapeType="1"/>
          </p:cNvSpPr>
          <p:nvPr/>
        </p:nvSpPr>
        <p:spPr bwMode="auto">
          <a:xfrm rot="16200000" flipV="1">
            <a:off x="1211263" y="2930525"/>
            <a:ext cx="511175" cy="487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088" name="Line 32"/>
          <p:cNvSpPr>
            <a:spLocks noChangeAspect="1" noChangeShapeType="1"/>
          </p:cNvSpPr>
          <p:nvPr/>
        </p:nvSpPr>
        <p:spPr bwMode="auto">
          <a:xfrm rot="16200000" flipV="1">
            <a:off x="1839913" y="2212975"/>
            <a:ext cx="1279525"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089" name="Line 33"/>
          <p:cNvSpPr>
            <a:spLocks noChangeShapeType="1"/>
          </p:cNvSpPr>
          <p:nvPr/>
        </p:nvSpPr>
        <p:spPr bwMode="auto">
          <a:xfrm flipV="1">
            <a:off x="393700" y="2257425"/>
            <a:ext cx="16002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090" name="Oval 34"/>
          <p:cNvSpPr>
            <a:spLocks noChangeArrowheads="1"/>
          </p:cNvSpPr>
          <p:nvPr/>
        </p:nvSpPr>
        <p:spPr bwMode="auto">
          <a:xfrm>
            <a:off x="622300" y="3232150"/>
            <a:ext cx="320675"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2</a:t>
            </a:r>
          </a:p>
        </p:txBody>
      </p:sp>
      <p:sp>
        <p:nvSpPr>
          <p:cNvPr id="429091" name="Oval 35"/>
          <p:cNvSpPr>
            <a:spLocks noChangeArrowheads="1"/>
          </p:cNvSpPr>
          <p:nvPr/>
        </p:nvSpPr>
        <p:spPr bwMode="auto">
          <a:xfrm>
            <a:off x="225425" y="3629025"/>
            <a:ext cx="320675"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14</a:t>
            </a:r>
          </a:p>
        </p:txBody>
      </p:sp>
      <p:sp>
        <p:nvSpPr>
          <p:cNvPr id="429092" name="Oval 36"/>
          <p:cNvSpPr>
            <a:spLocks noChangeArrowheads="1"/>
          </p:cNvSpPr>
          <p:nvPr/>
        </p:nvSpPr>
        <p:spPr bwMode="auto">
          <a:xfrm>
            <a:off x="927100" y="3629025"/>
            <a:ext cx="320675"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8</a:t>
            </a:r>
          </a:p>
        </p:txBody>
      </p:sp>
      <p:sp>
        <p:nvSpPr>
          <p:cNvPr id="429093" name="Oval 37"/>
          <p:cNvSpPr>
            <a:spLocks noChangeArrowheads="1"/>
          </p:cNvSpPr>
          <p:nvPr/>
        </p:nvSpPr>
        <p:spPr bwMode="auto">
          <a:xfrm>
            <a:off x="1079500" y="2790825"/>
            <a:ext cx="320675"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a:t>
            </a:r>
          </a:p>
        </p:txBody>
      </p:sp>
      <p:sp>
        <p:nvSpPr>
          <p:cNvPr id="429094" name="Oval 38"/>
          <p:cNvSpPr>
            <a:spLocks noChangeArrowheads="1"/>
          </p:cNvSpPr>
          <p:nvPr/>
        </p:nvSpPr>
        <p:spPr bwMode="auto">
          <a:xfrm>
            <a:off x="1536700" y="3232150"/>
            <a:ext cx="320675" cy="320675"/>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16</a:t>
            </a:r>
          </a:p>
        </p:txBody>
      </p:sp>
      <p:sp>
        <p:nvSpPr>
          <p:cNvPr id="429095" name="Oval 39"/>
          <p:cNvSpPr>
            <a:spLocks noChangeArrowheads="1"/>
          </p:cNvSpPr>
          <p:nvPr/>
        </p:nvSpPr>
        <p:spPr bwMode="auto">
          <a:xfrm>
            <a:off x="1308100" y="3629025"/>
            <a:ext cx="320675"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7</a:t>
            </a:r>
          </a:p>
        </p:txBody>
      </p:sp>
      <p:sp>
        <p:nvSpPr>
          <p:cNvPr id="429096" name="Oval 40"/>
          <p:cNvSpPr>
            <a:spLocks noChangeArrowheads="1"/>
          </p:cNvSpPr>
          <p:nvPr/>
        </p:nvSpPr>
        <p:spPr bwMode="auto">
          <a:xfrm>
            <a:off x="1803400" y="2105025"/>
            <a:ext cx="320675"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4</a:t>
            </a:r>
          </a:p>
        </p:txBody>
      </p:sp>
      <p:sp>
        <p:nvSpPr>
          <p:cNvPr id="429097" name="Oval 41"/>
          <p:cNvSpPr>
            <a:spLocks noChangeArrowheads="1"/>
          </p:cNvSpPr>
          <p:nvPr/>
        </p:nvSpPr>
        <p:spPr bwMode="auto">
          <a:xfrm>
            <a:off x="2447925" y="2790825"/>
            <a:ext cx="320675"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3</a:t>
            </a:r>
          </a:p>
        </p:txBody>
      </p:sp>
      <p:sp>
        <p:nvSpPr>
          <p:cNvPr id="429098" name="Oval 42"/>
          <p:cNvSpPr>
            <a:spLocks noChangeArrowheads="1"/>
          </p:cNvSpPr>
          <p:nvPr/>
        </p:nvSpPr>
        <p:spPr bwMode="auto">
          <a:xfrm>
            <a:off x="1933575" y="3232150"/>
            <a:ext cx="320675"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9</a:t>
            </a:r>
          </a:p>
        </p:txBody>
      </p:sp>
      <p:sp>
        <p:nvSpPr>
          <p:cNvPr id="429099" name="Oval 43"/>
          <p:cNvSpPr>
            <a:spLocks noChangeArrowheads="1"/>
          </p:cNvSpPr>
          <p:nvPr/>
        </p:nvSpPr>
        <p:spPr bwMode="auto">
          <a:xfrm>
            <a:off x="2847975" y="3232150"/>
            <a:ext cx="320675" cy="3206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10</a:t>
            </a:r>
          </a:p>
        </p:txBody>
      </p:sp>
      <p:sp>
        <p:nvSpPr>
          <p:cNvPr id="429100" name="Text Box 44"/>
          <p:cNvSpPr txBox="1">
            <a:spLocks noChangeArrowheads="1"/>
          </p:cNvSpPr>
          <p:nvPr/>
        </p:nvSpPr>
        <p:spPr bwMode="auto">
          <a:xfrm>
            <a:off x="1836738" y="1905000"/>
            <a:ext cx="263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a:t>
            </a:r>
          </a:p>
        </p:txBody>
      </p:sp>
      <p:sp>
        <p:nvSpPr>
          <p:cNvPr id="429101" name="Text Box 45"/>
          <p:cNvSpPr txBox="1">
            <a:spLocks noChangeArrowheads="1"/>
          </p:cNvSpPr>
          <p:nvPr/>
        </p:nvSpPr>
        <p:spPr bwMode="auto">
          <a:xfrm>
            <a:off x="1117600" y="2592388"/>
            <a:ext cx="263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2</a:t>
            </a:r>
          </a:p>
        </p:txBody>
      </p:sp>
      <p:sp>
        <p:nvSpPr>
          <p:cNvPr id="429102" name="Text Box 46"/>
          <p:cNvSpPr txBox="1">
            <a:spLocks noChangeArrowheads="1"/>
          </p:cNvSpPr>
          <p:nvPr/>
        </p:nvSpPr>
        <p:spPr bwMode="auto">
          <a:xfrm>
            <a:off x="2471738" y="2592388"/>
            <a:ext cx="263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3</a:t>
            </a:r>
          </a:p>
        </p:txBody>
      </p:sp>
      <p:sp>
        <p:nvSpPr>
          <p:cNvPr id="429103" name="Text Box 47"/>
          <p:cNvSpPr txBox="1">
            <a:spLocks noChangeArrowheads="1"/>
          </p:cNvSpPr>
          <p:nvPr/>
        </p:nvSpPr>
        <p:spPr bwMode="auto">
          <a:xfrm>
            <a:off x="652463" y="3028950"/>
            <a:ext cx="263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4</a:t>
            </a:r>
          </a:p>
        </p:txBody>
      </p:sp>
      <p:sp>
        <p:nvSpPr>
          <p:cNvPr id="429104" name="Text Box 48"/>
          <p:cNvSpPr txBox="1">
            <a:spLocks noChangeArrowheads="1"/>
          </p:cNvSpPr>
          <p:nvPr/>
        </p:nvSpPr>
        <p:spPr bwMode="auto">
          <a:xfrm>
            <a:off x="1582738" y="3028950"/>
            <a:ext cx="263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5</a:t>
            </a:r>
          </a:p>
        </p:txBody>
      </p:sp>
      <p:sp>
        <p:nvSpPr>
          <p:cNvPr id="429105" name="Text Box 49"/>
          <p:cNvSpPr txBox="1">
            <a:spLocks noChangeArrowheads="1"/>
          </p:cNvSpPr>
          <p:nvPr/>
        </p:nvSpPr>
        <p:spPr bwMode="auto">
          <a:xfrm>
            <a:off x="1971675" y="3028950"/>
            <a:ext cx="263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6</a:t>
            </a:r>
          </a:p>
        </p:txBody>
      </p:sp>
      <p:sp>
        <p:nvSpPr>
          <p:cNvPr id="429106" name="Text Box 50"/>
          <p:cNvSpPr txBox="1">
            <a:spLocks noChangeArrowheads="1"/>
          </p:cNvSpPr>
          <p:nvPr/>
        </p:nvSpPr>
        <p:spPr bwMode="auto">
          <a:xfrm>
            <a:off x="2903538" y="3028950"/>
            <a:ext cx="263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7</a:t>
            </a:r>
          </a:p>
        </p:txBody>
      </p:sp>
      <p:sp>
        <p:nvSpPr>
          <p:cNvPr id="429107" name="Text Box 51"/>
          <p:cNvSpPr txBox="1">
            <a:spLocks noChangeArrowheads="1"/>
          </p:cNvSpPr>
          <p:nvPr/>
        </p:nvSpPr>
        <p:spPr bwMode="auto">
          <a:xfrm>
            <a:off x="246063" y="3411538"/>
            <a:ext cx="263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8</a:t>
            </a:r>
          </a:p>
        </p:txBody>
      </p:sp>
      <p:sp>
        <p:nvSpPr>
          <p:cNvPr id="429108" name="Text Box 52"/>
          <p:cNvSpPr txBox="1">
            <a:spLocks noChangeArrowheads="1"/>
          </p:cNvSpPr>
          <p:nvPr/>
        </p:nvSpPr>
        <p:spPr bwMode="auto">
          <a:xfrm>
            <a:off x="965200" y="3411538"/>
            <a:ext cx="263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9</a:t>
            </a:r>
          </a:p>
        </p:txBody>
      </p:sp>
      <p:sp>
        <p:nvSpPr>
          <p:cNvPr id="429109" name="Text Box 53"/>
          <p:cNvSpPr txBox="1">
            <a:spLocks noChangeArrowheads="1"/>
          </p:cNvSpPr>
          <p:nvPr/>
        </p:nvSpPr>
        <p:spPr bwMode="auto">
          <a:xfrm>
            <a:off x="1290638" y="3411538"/>
            <a:ext cx="3413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10</a:t>
            </a:r>
          </a:p>
        </p:txBody>
      </p:sp>
      <p:sp>
        <p:nvSpPr>
          <p:cNvPr id="2" name="TextBox 1"/>
          <p:cNvSpPr txBox="1"/>
          <p:nvPr/>
        </p:nvSpPr>
        <p:spPr>
          <a:xfrm>
            <a:off x="81700" y="897889"/>
            <a:ext cx="838200" cy="553998"/>
          </a:xfrm>
          <a:prstGeom prst="rect">
            <a:avLst/>
          </a:prstGeom>
          <a:noFill/>
        </p:spPr>
        <p:txBody>
          <a:bodyPr wrap="square" rtlCol="0">
            <a:spAutoFit/>
          </a:bodyPr>
          <a:lstStyle/>
          <a:p>
            <a:r>
              <a:rPr lang="en-US" sz="3000" dirty="0" smtClean="0"/>
              <a:t>A:</a:t>
            </a:r>
            <a:endParaRPr lang="en-US" sz="3000" dirty="0"/>
          </a:p>
        </p:txBody>
      </p:sp>
      <p:sp>
        <p:nvSpPr>
          <p:cNvPr id="173" name="Text Box 40"/>
          <p:cNvSpPr txBox="1">
            <a:spLocks noChangeArrowheads="1"/>
          </p:cNvSpPr>
          <p:nvPr/>
        </p:nvSpPr>
        <p:spPr bwMode="auto">
          <a:xfrm>
            <a:off x="-5290" y="1790125"/>
            <a:ext cx="14667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smtClean="0"/>
              <a:t>Initial:</a:t>
            </a:r>
            <a:endParaRPr lang="en-US" altLang="en-US" sz="1600" dirty="0"/>
          </a:p>
          <a:p>
            <a:r>
              <a:rPr lang="en-US" altLang="en-US" sz="1600" dirty="0"/>
              <a:t>(</a:t>
            </a:r>
            <a:r>
              <a:rPr lang="en-US" altLang="en-US" sz="1600" u="sng" dirty="0"/>
              <a:t>not</a:t>
            </a:r>
            <a:r>
              <a:rPr lang="en-US" altLang="en-US" sz="1600" i="1" dirty="0"/>
              <a:t> </a:t>
            </a:r>
            <a:r>
              <a:rPr lang="en-US" altLang="en-US" sz="1600" dirty="0"/>
              <a:t>max-heap)</a:t>
            </a:r>
          </a:p>
        </p:txBody>
      </p:sp>
      <p:sp>
        <p:nvSpPr>
          <p:cNvPr id="3" name="TextBox 2"/>
          <p:cNvSpPr txBox="1"/>
          <p:nvPr/>
        </p:nvSpPr>
        <p:spPr>
          <a:xfrm>
            <a:off x="3381376" y="2227702"/>
            <a:ext cx="5257800" cy="1015663"/>
          </a:xfrm>
          <a:prstGeom prst="rect">
            <a:avLst/>
          </a:prstGeom>
          <a:noFill/>
        </p:spPr>
        <p:txBody>
          <a:bodyPr wrap="square" rtlCol="0">
            <a:spAutoFit/>
          </a:bodyPr>
          <a:lstStyle/>
          <a:p>
            <a:r>
              <a:rPr lang="en-US" sz="2000" dirty="0" smtClean="0"/>
              <a:t>To make this tree become max-heap: we need to apply MAX-HEAPIFY on all internal nodes: </a:t>
            </a:r>
            <a:r>
              <a:rPr lang="en-US" sz="2000" dirty="0"/>
              <a:t>A[</a:t>
            </a:r>
            <a:r>
              <a:rPr lang="en-US" altLang="en-US" sz="2000" dirty="0">
                <a:latin typeface="Comic Sans MS" panose="030F0702030302020204" pitchFamily="66" charset="0"/>
                <a:sym typeface="Symbol" panose="05050102010706020507" pitchFamily="18" charset="2"/>
              </a:rPr>
              <a:t></a:t>
            </a:r>
            <a:r>
              <a:rPr lang="en-US" altLang="en-US" sz="2000" dirty="0" smtClean="0">
                <a:latin typeface="Comic Sans MS" panose="030F0702030302020204" pitchFamily="66" charset="0"/>
                <a:sym typeface="Symbol" panose="05050102010706020507" pitchFamily="18" charset="2"/>
              </a:rPr>
              <a:t>n/2] …</a:t>
            </a:r>
            <a:r>
              <a:rPr lang="en-US" sz="2000" dirty="0" smtClean="0"/>
              <a:t>A[1]</a:t>
            </a:r>
            <a:endParaRPr lang="en-US" sz="2000" dirty="0"/>
          </a:p>
        </p:txBody>
      </p:sp>
      <p:grpSp>
        <p:nvGrpSpPr>
          <p:cNvPr id="175" name="Group 27"/>
          <p:cNvGrpSpPr>
            <a:grpSpLocks/>
          </p:cNvGrpSpPr>
          <p:nvPr/>
        </p:nvGrpSpPr>
        <p:grpSpPr bwMode="auto">
          <a:xfrm>
            <a:off x="152400" y="4660900"/>
            <a:ext cx="2943225" cy="2044700"/>
            <a:chOff x="137" y="715"/>
            <a:chExt cx="1854" cy="1288"/>
          </a:xfrm>
        </p:grpSpPr>
        <p:sp>
          <p:nvSpPr>
            <p:cNvPr id="176" name="Line 28"/>
            <p:cNvSpPr>
              <a:spLocks noChangeAspect="1" noChangeShapeType="1"/>
            </p:cNvSpPr>
            <p:nvPr/>
          </p:nvSpPr>
          <p:spPr bwMode="auto">
            <a:xfrm flipV="1">
              <a:off x="851" y="1653"/>
              <a:ext cx="259"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77" name="Line 29"/>
            <p:cNvSpPr>
              <a:spLocks noChangeAspect="1" noChangeShapeType="1"/>
            </p:cNvSpPr>
            <p:nvPr/>
          </p:nvSpPr>
          <p:spPr bwMode="auto">
            <a:xfrm flipV="1">
              <a:off x="1318" y="1366"/>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78" name="Line 30"/>
            <p:cNvSpPr>
              <a:spLocks noChangeAspect="1" noChangeShapeType="1"/>
            </p:cNvSpPr>
            <p:nvPr/>
          </p:nvSpPr>
          <p:spPr bwMode="auto">
            <a:xfrm rot="16200000" flipV="1">
              <a:off x="417" y="1611"/>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79" name="Line 31"/>
            <p:cNvSpPr>
              <a:spLocks noChangeAspect="1" noChangeShapeType="1"/>
            </p:cNvSpPr>
            <p:nvPr/>
          </p:nvSpPr>
          <p:spPr bwMode="auto">
            <a:xfrm rot="16200000" flipV="1">
              <a:off x="758" y="1361"/>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80" name="Line 32"/>
            <p:cNvSpPr>
              <a:spLocks noChangeAspect="1" noChangeShapeType="1"/>
            </p:cNvSpPr>
            <p:nvPr/>
          </p:nvSpPr>
          <p:spPr bwMode="auto">
            <a:xfrm rot="16200000" flipV="1">
              <a:off x="1154" y="909"/>
              <a:ext cx="80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81" name="Line 33"/>
            <p:cNvSpPr>
              <a:spLocks noChangeShapeType="1"/>
            </p:cNvSpPr>
            <p:nvPr/>
          </p:nvSpPr>
          <p:spPr bwMode="auto">
            <a:xfrm flipV="1">
              <a:off x="243" y="937"/>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82" name="Oval 34"/>
            <p:cNvSpPr>
              <a:spLocks noChangeArrowheads="1"/>
            </p:cNvSpPr>
            <p:nvPr/>
          </p:nvSpPr>
          <p:spPr bwMode="auto">
            <a:xfrm>
              <a:off x="387"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2</a:t>
              </a:r>
            </a:p>
          </p:txBody>
        </p:sp>
        <p:sp>
          <p:nvSpPr>
            <p:cNvPr id="183" name="Oval 35"/>
            <p:cNvSpPr>
              <a:spLocks noChangeArrowheads="1"/>
            </p:cNvSpPr>
            <p:nvPr/>
          </p:nvSpPr>
          <p:spPr bwMode="auto">
            <a:xfrm>
              <a:off x="137"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14</a:t>
              </a:r>
            </a:p>
          </p:txBody>
        </p:sp>
        <p:sp>
          <p:nvSpPr>
            <p:cNvPr id="184" name="Oval 36"/>
            <p:cNvSpPr>
              <a:spLocks noChangeArrowheads="1"/>
            </p:cNvSpPr>
            <p:nvPr/>
          </p:nvSpPr>
          <p:spPr bwMode="auto">
            <a:xfrm>
              <a:off x="579"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8</a:t>
              </a:r>
            </a:p>
          </p:txBody>
        </p:sp>
        <p:sp>
          <p:nvSpPr>
            <p:cNvPr id="185" name="Oval 37"/>
            <p:cNvSpPr>
              <a:spLocks noChangeArrowheads="1"/>
            </p:cNvSpPr>
            <p:nvPr/>
          </p:nvSpPr>
          <p:spPr bwMode="auto">
            <a:xfrm>
              <a:off x="675" y="1273"/>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a:t>
              </a:r>
            </a:p>
          </p:txBody>
        </p:sp>
        <p:sp>
          <p:nvSpPr>
            <p:cNvPr id="186" name="Oval 38"/>
            <p:cNvSpPr>
              <a:spLocks noChangeArrowheads="1"/>
            </p:cNvSpPr>
            <p:nvPr/>
          </p:nvSpPr>
          <p:spPr bwMode="auto">
            <a:xfrm>
              <a:off x="963" y="1551"/>
              <a:ext cx="202" cy="202"/>
            </a:xfrm>
            <a:prstGeom prst="ellipse">
              <a:avLst/>
            </a:prstGeom>
            <a:solidFill>
              <a:schemeClr val="bg1"/>
            </a:solidFill>
            <a:ln w="38100">
              <a:solidFill>
                <a:srgbClr val="DD011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16</a:t>
              </a:r>
            </a:p>
          </p:txBody>
        </p:sp>
        <p:sp>
          <p:nvSpPr>
            <p:cNvPr id="187" name="Oval 39"/>
            <p:cNvSpPr>
              <a:spLocks noChangeArrowheads="1"/>
            </p:cNvSpPr>
            <p:nvPr/>
          </p:nvSpPr>
          <p:spPr bwMode="auto">
            <a:xfrm>
              <a:off x="819"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7</a:t>
              </a:r>
            </a:p>
          </p:txBody>
        </p:sp>
        <p:sp>
          <p:nvSpPr>
            <p:cNvPr id="188" name="Oval 40"/>
            <p:cNvSpPr>
              <a:spLocks noChangeArrowheads="1"/>
            </p:cNvSpPr>
            <p:nvPr/>
          </p:nvSpPr>
          <p:spPr bwMode="auto">
            <a:xfrm>
              <a:off x="1131" y="84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4</a:t>
              </a:r>
            </a:p>
          </p:txBody>
        </p:sp>
        <p:sp>
          <p:nvSpPr>
            <p:cNvPr id="189" name="Oval 41"/>
            <p:cNvSpPr>
              <a:spLocks noChangeArrowheads="1"/>
            </p:cNvSpPr>
            <p:nvPr/>
          </p:nvSpPr>
          <p:spPr bwMode="auto">
            <a:xfrm>
              <a:off x="1537" y="1273"/>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3</a:t>
              </a:r>
            </a:p>
          </p:txBody>
        </p:sp>
        <p:sp>
          <p:nvSpPr>
            <p:cNvPr id="190" name="Oval 42"/>
            <p:cNvSpPr>
              <a:spLocks noChangeArrowheads="1"/>
            </p:cNvSpPr>
            <p:nvPr/>
          </p:nvSpPr>
          <p:spPr bwMode="auto">
            <a:xfrm>
              <a:off x="1213"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9</a:t>
              </a:r>
            </a:p>
          </p:txBody>
        </p:sp>
        <p:sp>
          <p:nvSpPr>
            <p:cNvPr id="191" name="Oval 43"/>
            <p:cNvSpPr>
              <a:spLocks noChangeArrowheads="1"/>
            </p:cNvSpPr>
            <p:nvPr/>
          </p:nvSpPr>
          <p:spPr bwMode="auto">
            <a:xfrm>
              <a:off x="1789"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10</a:t>
              </a:r>
            </a:p>
          </p:txBody>
        </p:sp>
        <p:sp>
          <p:nvSpPr>
            <p:cNvPr id="192" name="Text Box 44"/>
            <p:cNvSpPr txBox="1">
              <a:spLocks noChangeArrowheads="1"/>
            </p:cNvSpPr>
            <p:nvPr/>
          </p:nvSpPr>
          <p:spPr bwMode="auto">
            <a:xfrm>
              <a:off x="1152" y="715"/>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a:t>
              </a:r>
            </a:p>
          </p:txBody>
        </p:sp>
        <p:sp>
          <p:nvSpPr>
            <p:cNvPr id="193" name="Text Box 45"/>
            <p:cNvSpPr txBox="1">
              <a:spLocks noChangeArrowheads="1"/>
            </p:cNvSpPr>
            <p:nvPr/>
          </p:nvSpPr>
          <p:spPr bwMode="auto">
            <a:xfrm>
              <a:off x="699" y="114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2</a:t>
              </a:r>
            </a:p>
          </p:txBody>
        </p:sp>
        <p:sp>
          <p:nvSpPr>
            <p:cNvPr id="195" name="Text Box 46"/>
            <p:cNvSpPr txBox="1">
              <a:spLocks noChangeArrowheads="1"/>
            </p:cNvSpPr>
            <p:nvPr/>
          </p:nvSpPr>
          <p:spPr bwMode="auto">
            <a:xfrm>
              <a:off x="1552" y="114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3</a:t>
              </a:r>
            </a:p>
          </p:txBody>
        </p:sp>
        <p:sp>
          <p:nvSpPr>
            <p:cNvPr id="196" name="Text Box 47"/>
            <p:cNvSpPr txBox="1">
              <a:spLocks noChangeArrowheads="1"/>
            </p:cNvSpPr>
            <p:nvPr/>
          </p:nvSpPr>
          <p:spPr bwMode="auto">
            <a:xfrm>
              <a:off x="406"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4</a:t>
              </a:r>
            </a:p>
          </p:txBody>
        </p:sp>
        <p:sp>
          <p:nvSpPr>
            <p:cNvPr id="197" name="Text Box 48"/>
            <p:cNvSpPr txBox="1">
              <a:spLocks noChangeArrowheads="1"/>
            </p:cNvSpPr>
            <p:nvPr/>
          </p:nvSpPr>
          <p:spPr bwMode="auto">
            <a:xfrm>
              <a:off x="992"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5</a:t>
              </a:r>
            </a:p>
          </p:txBody>
        </p:sp>
        <p:sp>
          <p:nvSpPr>
            <p:cNvPr id="198" name="Text Box 49"/>
            <p:cNvSpPr txBox="1">
              <a:spLocks noChangeArrowheads="1"/>
            </p:cNvSpPr>
            <p:nvPr/>
          </p:nvSpPr>
          <p:spPr bwMode="auto">
            <a:xfrm>
              <a:off x="1237"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6</a:t>
              </a:r>
            </a:p>
          </p:txBody>
        </p:sp>
        <p:sp>
          <p:nvSpPr>
            <p:cNvPr id="199" name="Text Box 50"/>
            <p:cNvSpPr txBox="1">
              <a:spLocks noChangeArrowheads="1"/>
            </p:cNvSpPr>
            <p:nvPr/>
          </p:nvSpPr>
          <p:spPr bwMode="auto">
            <a:xfrm>
              <a:off x="1824"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7</a:t>
              </a:r>
            </a:p>
          </p:txBody>
        </p:sp>
        <p:sp>
          <p:nvSpPr>
            <p:cNvPr id="200" name="Text Box 51"/>
            <p:cNvSpPr txBox="1">
              <a:spLocks noChangeArrowheads="1"/>
            </p:cNvSpPr>
            <p:nvPr/>
          </p:nvSpPr>
          <p:spPr bwMode="auto">
            <a:xfrm>
              <a:off x="150" y="1664"/>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8</a:t>
              </a:r>
            </a:p>
          </p:txBody>
        </p:sp>
        <p:sp>
          <p:nvSpPr>
            <p:cNvPr id="201" name="Text Box 52"/>
            <p:cNvSpPr txBox="1">
              <a:spLocks noChangeArrowheads="1"/>
            </p:cNvSpPr>
            <p:nvPr/>
          </p:nvSpPr>
          <p:spPr bwMode="auto">
            <a:xfrm>
              <a:off x="603" y="1664"/>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9</a:t>
              </a:r>
            </a:p>
          </p:txBody>
        </p:sp>
        <p:sp>
          <p:nvSpPr>
            <p:cNvPr id="202" name="Text Box 53"/>
            <p:cNvSpPr txBox="1">
              <a:spLocks noChangeArrowheads="1"/>
            </p:cNvSpPr>
            <p:nvPr/>
          </p:nvSpPr>
          <p:spPr bwMode="auto">
            <a:xfrm>
              <a:off x="808" y="1664"/>
              <a:ext cx="21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10</a:t>
              </a:r>
            </a:p>
          </p:txBody>
        </p:sp>
      </p:grpSp>
      <p:sp>
        <p:nvSpPr>
          <p:cNvPr id="203" name="Text Box 189"/>
          <p:cNvSpPr txBox="1">
            <a:spLocks noChangeArrowheads="1"/>
          </p:cNvSpPr>
          <p:nvPr/>
        </p:nvSpPr>
        <p:spPr bwMode="auto">
          <a:xfrm>
            <a:off x="963098" y="4431508"/>
            <a:ext cx="2227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err="1">
                <a:solidFill>
                  <a:srgbClr val="DD0111"/>
                </a:solidFill>
                <a:latin typeface="Monotype Corsiva" panose="03010101010201010101" pitchFamily="66" charset="0"/>
              </a:rPr>
              <a:t>i</a:t>
            </a:r>
            <a:r>
              <a:rPr lang="en-US" altLang="en-US" sz="1200" dirty="0">
                <a:solidFill>
                  <a:srgbClr val="DD0111"/>
                </a:solidFill>
              </a:rPr>
              <a:t> = </a:t>
            </a:r>
            <a:r>
              <a:rPr lang="en-US" altLang="en-US" sz="1200" dirty="0" smtClean="0">
                <a:solidFill>
                  <a:srgbClr val="DD0111"/>
                </a:solidFill>
              </a:rPr>
              <a:t>5: </a:t>
            </a:r>
            <a:r>
              <a:rPr lang="en-US" altLang="en-US" sz="1200" dirty="0" smtClean="0"/>
              <a:t>CALL</a:t>
            </a:r>
            <a:r>
              <a:rPr lang="en-US" altLang="en-US" sz="1200" dirty="0" smtClean="0">
                <a:solidFill>
                  <a:srgbClr val="DD0111"/>
                </a:solidFill>
              </a:rPr>
              <a:t> </a:t>
            </a:r>
            <a:r>
              <a:rPr lang="en-US" sz="1200" dirty="0" smtClean="0"/>
              <a:t>MAX-HEAPIFY(A,5,10)</a:t>
            </a:r>
            <a:endParaRPr lang="en-US" altLang="en-US" sz="1200" dirty="0">
              <a:solidFill>
                <a:srgbClr val="DD0111"/>
              </a:solidFill>
            </a:endParaRPr>
          </a:p>
        </p:txBody>
      </p:sp>
      <p:sp>
        <p:nvSpPr>
          <p:cNvPr id="4" name="Right Brace 3"/>
          <p:cNvSpPr/>
          <p:nvPr/>
        </p:nvSpPr>
        <p:spPr>
          <a:xfrm rot="5400000">
            <a:off x="3925886" y="3002361"/>
            <a:ext cx="222252" cy="5492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3559176" y="3330036"/>
            <a:ext cx="1219200" cy="338554"/>
          </a:xfrm>
          <a:prstGeom prst="rect">
            <a:avLst/>
          </a:prstGeom>
          <a:noFill/>
        </p:spPr>
        <p:txBody>
          <a:bodyPr wrap="square" rtlCol="0">
            <a:spAutoFit/>
          </a:bodyPr>
          <a:lstStyle/>
          <a:p>
            <a:r>
              <a:rPr lang="en-US" altLang="en-US" sz="1600" dirty="0">
                <a:latin typeface="Comic Sans MS" panose="030F0702030302020204" pitchFamily="66" charset="0"/>
                <a:sym typeface="Symbol" panose="05050102010706020507" pitchFamily="18" charset="2"/>
              </a:rPr>
              <a:t> </a:t>
            </a:r>
            <a:r>
              <a:rPr lang="en-US" sz="1500" dirty="0" smtClean="0"/>
              <a:t>10/2</a:t>
            </a:r>
            <a:r>
              <a:rPr lang="en-US" altLang="en-US" sz="1600" dirty="0">
                <a:latin typeface="Comic Sans MS" panose="030F0702030302020204" pitchFamily="66" charset="0"/>
                <a:sym typeface="Symbol" panose="05050102010706020507" pitchFamily="18" charset="2"/>
              </a:rPr>
              <a:t>  </a:t>
            </a:r>
            <a:r>
              <a:rPr lang="en-US" sz="1500" dirty="0" smtClean="0"/>
              <a:t>= 5</a:t>
            </a:r>
            <a:endParaRPr lang="en-US" sz="1500" dirty="0"/>
          </a:p>
        </p:txBody>
      </p:sp>
      <p:sp>
        <p:nvSpPr>
          <p:cNvPr id="205" name="TextBox 204"/>
          <p:cNvSpPr txBox="1"/>
          <p:nvPr/>
        </p:nvSpPr>
        <p:spPr>
          <a:xfrm>
            <a:off x="3408190" y="5366801"/>
            <a:ext cx="5257800" cy="707886"/>
          </a:xfrm>
          <a:prstGeom prst="rect">
            <a:avLst/>
          </a:prstGeom>
          <a:noFill/>
        </p:spPr>
        <p:txBody>
          <a:bodyPr wrap="square" rtlCol="0">
            <a:spAutoFit/>
          </a:bodyPr>
          <a:lstStyle/>
          <a:p>
            <a:r>
              <a:rPr lang="en-US" sz="2000" dirty="0" smtClean="0"/>
              <a:t>A[5] = 16  is greater than all its children (A[10]=7)</a:t>
            </a:r>
          </a:p>
          <a:p>
            <a:r>
              <a:rPr lang="en-US" sz="2000" dirty="0" smtClean="0">
                <a:sym typeface="Wingdings" panose="05000000000000000000" pitchFamily="2" charset="2"/>
              </a:rPr>
              <a:t> ok; don’t need to do anything</a:t>
            </a:r>
            <a:endParaRPr lang="en-US" sz="2000" dirty="0"/>
          </a:p>
        </p:txBody>
      </p:sp>
    </p:spTree>
    <p:extLst>
      <p:ext uri="{BB962C8B-B14F-4D97-AF65-F5344CB8AC3E}">
        <p14:creationId xmlns:p14="http://schemas.microsoft.com/office/powerpoint/2010/main" val="356581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additive="base">
                                        <p:cTn id="13" dur="500" fill="hold"/>
                                        <p:tgtEl>
                                          <p:spTgt spid="205"/>
                                        </p:tgtEl>
                                        <p:attrNameLst>
                                          <p:attrName>ppt_x</p:attrName>
                                        </p:attrNameLst>
                                      </p:cBhvr>
                                      <p:tavLst>
                                        <p:tav tm="0">
                                          <p:val>
                                            <p:strVal val="#ppt_x"/>
                                          </p:val>
                                        </p:tav>
                                        <p:tav tm="100000">
                                          <p:val>
                                            <p:strVal val="#ppt_x"/>
                                          </p:val>
                                        </p:tav>
                                      </p:tavLst>
                                    </p:anim>
                                    <p:anim calcmode="lin" valueType="num">
                                      <p:cBhvr additive="base">
                                        <p:cTn id="14"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0" y="-60325"/>
            <a:ext cx="9144000" cy="946150"/>
          </a:xfrm>
        </p:spPr>
        <p:txBody>
          <a:bodyPr/>
          <a:lstStyle/>
          <a:p>
            <a:pPr algn="l"/>
            <a:r>
              <a:rPr lang="en-US" altLang="en-US" sz="2700" dirty="0"/>
              <a:t>Example: </a:t>
            </a:r>
            <a:r>
              <a:rPr lang="en-US" altLang="en-US" sz="2700" dirty="0" smtClean="0"/>
              <a:t>given an array A, build max-heap to represent A</a:t>
            </a:r>
            <a:endParaRPr lang="en-US" altLang="en-US" sz="2700" dirty="0"/>
          </a:p>
        </p:txBody>
      </p:sp>
      <p:graphicFrame>
        <p:nvGraphicFramePr>
          <p:cNvPr id="429059" name="Group 3"/>
          <p:cNvGraphicFramePr>
            <a:graphicFrameLocks noGrp="1"/>
          </p:cNvGraphicFramePr>
          <p:nvPr>
            <p:ph idx="1"/>
            <p:extLst>
              <p:ext uri="{D42A27DB-BD31-4B8C-83A1-F6EECF244321}">
                <p14:modId xmlns:p14="http://schemas.microsoft.com/office/powerpoint/2010/main" val="1960586302"/>
              </p:ext>
            </p:extLst>
          </p:nvPr>
        </p:nvGraphicFramePr>
        <p:xfrm>
          <a:off x="622300" y="1031558"/>
          <a:ext cx="4141787" cy="335280"/>
        </p:xfrm>
        <a:graphic>
          <a:graphicData uri="http://schemas.openxmlformats.org/drawingml/2006/table">
            <a:tbl>
              <a:tblPr/>
              <a:tblGrid>
                <a:gridCol w="414337">
                  <a:extLst>
                    <a:ext uri="{9D8B030D-6E8A-4147-A177-3AD203B41FA5}">
                      <a16:colId xmlns:a16="http://schemas.microsoft.com/office/drawing/2014/main" val="3423956316"/>
                    </a:ext>
                  </a:extLst>
                </a:gridCol>
                <a:gridCol w="415925">
                  <a:extLst>
                    <a:ext uri="{9D8B030D-6E8A-4147-A177-3AD203B41FA5}">
                      <a16:colId xmlns:a16="http://schemas.microsoft.com/office/drawing/2014/main" val="3017141810"/>
                    </a:ext>
                  </a:extLst>
                </a:gridCol>
                <a:gridCol w="412750">
                  <a:extLst>
                    <a:ext uri="{9D8B030D-6E8A-4147-A177-3AD203B41FA5}">
                      <a16:colId xmlns:a16="http://schemas.microsoft.com/office/drawing/2014/main" val="394806274"/>
                    </a:ext>
                  </a:extLst>
                </a:gridCol>
                <a:gridCol w="414338">
                  <a:extLst>
                    <a:ext uri="{9D8B030D-6E8A-4147-A177-3AD203B41FA5}">
                      <a16:colId xmlns:a16="http://schemas.microsoft.com/office/drawing/2014/main" val="2905445802"/>
                    </a:ext>
                  </a:extLst>
                </a:gridCol>
                <a:gridCol w="414337">
                  <a:extLst>
                    <a:ext uri="{9D8B030D-6E8A-4147-A177-3AD203B41FA5}">
                      <a16:colId xmlns:a16="http://schemas.microsoft.com/office/drawing/2014/main" val="3006635839"/>
                    </a:ext>
                  </a:extLst>
                </a:gridCol>
                <a:gridCol w="412750">
                  <a:extLst>
                    <a:ext uri="{9D8B030D-6E8A-4147-A177-3AD203B41FA5}">
                      <a16:colId xmlns:a16="http://schemas.microsoft.com/office/drawing/2014/main" val="3348003854"/>
                    </a:ext>
                  </a:extLst>
                </a:gridCol>
                <a:gridCol w="414338">
                  <a:extLst>
                    <a:ext uri="{9D8B030D-6E8A-4147-A177-3AD203B41FA5}">
                      <a16:colId xmlns:a16="http://schemas.microsoft.com/office/drawing/2014/main" val="3499792323"/>
                    </a:ext>
                  </a:extLst>
                </a:gridCol>
                <a:gridCol w="412750">
                  <a:extLst>
                    <a:ext uri="{9D8B030D-6E8A-4147-A177-3AD203B41FA5}">
                      <a16:colId xmlns:a16="http://schemas.microsoft.com/office/drawing/2014/main" val="3756000361"/>
                    </a:ext>
                  </a:extLst>
                </a:gridCol>
                <a:gridCol w="415925">
                  <a:extLst>
                    <a:ext uri="{9D8B030D-6E8A-4147-A177-3AD203B41FA5}">
                      <a16:colId xmlns:a16="http://schemas.microsoft.com/office/drawing/2014/main" val="1302980591"/>
                    </a:ext>
                  </a:extLst>
                </a:gridCol>
                <a:gridCol w="414337">
                  <a:extLst>
                    <a:ext uri="{9D8B030D-6E8A-4147-A177-3AD203B41FA5}">
                      <a16:colId xmlns:a16="http://schemas.microsoft.com/office/drawing/2014/main" val="2563450380"/>
                    </a:ext>
                  </a:extLst>
                </a:gridCol>
              </a:tblGrid>
              <a:tr h="144463">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smtClean="0">
                          <a:ln>
                            <a:noFill/>
                          </a:ln>
                          <a:solidFill>
                            <a:schemeClr val="accent2"/>
                          </a:solidFill>
                          <a:effectLst/>
                          <a:latin typeface="Arial" panose="020B060402020202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smtClean="0">
                          <a:ln>
                            <a:noFill/>
                          </a:ln>
                          <a:solidFill>
                            <a:schemeClr val="accent2"/>
                          </a:solidFill>
                          <a:effectLst/>
                          <a:latin typeface="Arial" panose="020B0604020202020204" pitchFamily="34" charset="0"/>
                        </a:rPr>
                        <a:t>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smtClean="0">
                          <a:ln>
                            <a:noFill/>
                          </a:ln>
                          <a:solidFill>
                            <a:schemeClr val="accent2"/>
                          </a:solidFill>
                          <a:effectLst/>
                          <a:latin typeface="Arial" panose="020B0604020202020204" pitchFamily="34" charset="0"/>
                        </a:rPr>
                        <a:t>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6988848"/>
                  </a:ext>
                </a:extLst>
              </a:tr>
            </a:tbl>
          </a:graphicData>
        </a:graphic>
      </p:graphicFrame>
      <p:grpSp>
        <p:nvGrpSpPr>
          <p:cNvPr id="429137" name="Group 81"/>
          <p:cNvGrpSpPr>
            <a:grpSpLocks/>
          </p:cNvGrpSpPr>
          <p:nvPr/>
        </p:nvGrpSpPr>
        <p:grpSpPr bwMode="auto">
          <a:xfrm>
            <a:off x="-19446" y="1789112"/>
            <a:ext cx="2943225" cy="2044700"/>
            <a:chOff x="1940" y="715"/>
            <a:chExt cx="1854" cy="1288"/>
          </a:xfrm>
        </p:grpSpPr>
        <p:sp>
          <p:nvSpPr>
            <p:cNvPr id="429138" name="Line 82"/>
            <p:cNvSpPr>
              <a:spLocks noChangeAspect="1" noChangeShapeType="1"/>
            </p:cNvSpPr>
            <p:nvPr/>
          </p:nvSpPr>
          <p:spPr bwMode="auto">
            <a:xfrm flipV="1">
              <a:off x="2654" y="1653"/>
              <a:ext cx="259"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39" name="Line 83"/>
            <p:cNvSpPr>
              <a:spLocks noChangeAspect="1" noChangeShapeType="1"/>
            </p:cNvSpPr>
            <p:nvPr/>
          </p:nvSpPr>
          <p:spPr bwMode="auto">
            <a:xfrm flipV="1">
              <a:off x="3121" y="1366"/>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40" name="Line 84"/>
            <p:cNvSpPr>
              <a:spLocks noChangeAspect="1" noChangeShapeType="1"/>
            </p:cNvSpPr>
            <p:nvPr/>
          </p:nvSpPr>
          <p:spPr bwMode="auto">
            <a:xfrm rot="16200000" flipV="1">
              <a:off x="2220" y="1611"/>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41" name="Line 85"/>
            <p:cNvSpPr>
              <a:spLocks noChangeAspect="1" noChangeShapeType="1"/>
            </p:cNvSpPr>
            <p:nvPr/>
          </p:nvSpPr>
          <p:spPr bwMode="auto">
            <a:xfrm rot="16200000" flipV="1">
              <a:off x="2561" y="1361"/>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42" name="Line 86"/>
            <p:cNvSpPr>
              <a:spLocks noChangeAspect="1" noChangeShapeType="1"/>
            </p:cNvSpPr>
            <p:nvPr/>
          </p:nvSpPr>
          <p:spPr bwMode="auto">
            <a:xfrm rot="16200000" flipV="1">
              <a:off x="2957" y="909"/>
              <a:ext cx="80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43" name="Line 87"/>
            <p:cNvSpPr>
              <a:spLocks noChangeShapeType="1"/>
            </p:cNvSpPr>
            <p:nvPr/>
          </p:nvSpPr>
          <p:spPr bwMode="auto">
            <a:xfrm flipV="1">
              <a:off x="2046" y="937"/>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44" name="Oval 88"/>
            <p:cNvSpPr>
              <a:spLocks noChangeArrowheads="1"/>
            </p:cNvSpPr>
            <p:nvPr/>
          </p:nvSpPr>
          <p:spPr bwMode="auto">
            <a:xfrm>
              <a:off x="2190" y="1551"/>
              <a:ext cx="202" cy="202"/>
            </a:xfrm>
            <a:prstGeom prst="ellipse">
              <a:avLst/>
            </a:prstGeom>
            <a:solidFill>
              <a:schemeClr val="bg1"/>
            </a:solidFill>
            <a:ln w="38100">
              <a:solidFill>
                <a:srgbClr val="DD011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2</a:t>
              </a:r>
            </a:p>
          </p:txBody>
        </p:sp>
        <p:sp>
          <p:nvSpPr>
            <p:cNvPr id="429145" name="Oval 89"/>
            <p:cNvSpPr>
              <a:spLocks noChangeArrowheads="1"/>
            </p:cNvSpPr>
            <p:nvPr/>
          </p:nvSpPr>
          <p:spPr bwMode="auto">
            <a:xfrm>
              <a:off x="1940"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14</a:t>
              </a:r>
            </a:p>
          </p:txBody>
        </p:sp>
        <p:sp>
          <p:nvSpPr>
            <p:cNvPr id="429146" name="Oval 90"/>
            <p:cNvSpPr>
              <a:spLocks noChangeArrowheads="1"/>
            </p:cNvSpPr>
            <p:nvPr/>
          </p:nvSpPr>
          <p:spPr bwMode="auto">
            <a:xfrm>
              <a:off x="2382"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8</a:t>
              </a:r>
            </a:p>
          </p:txBody>
        </p:sp>
        <p:sp>
          <p:nvSpPr>
            <p:cNvPr id="429147" name="Oval 91"/>
            <p:cNvSpPr>
              <a:spLocks noChangeArrowheads="1"/>
            </p:cNvSpPr>
            <p:nvPr/>
          </p:nvSpPr>
          <p:spPr bwMode="auto">
            <a:xfrm>
              <a:off x="2478" y="1273"/>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a:t>
              </a:r>
            </a:p>
          </p:txBody>
        </p:sp>
        <p:sp>
          <p:nvSpPr>
            <p:cNvPr id="429148" name="Oval 92"/>
            <p:cNvSpPr>
              <a:spLocks noChangeArrowheads="1"/>
            </p:cNvSpPr>
            <p:nvPr/>
          </p:nvSpPr>
          <p:spPr bwMode="auto">
            <a:xfrm>
              <a:off x="2766"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16</a:t>
              </a:r>
            </a:p>
          </p:txBody>
        </p:sp>
        <p:sp>
          <p:nvSpPr>
            <p:cNvPr id="429149" name="Oval 93"/>
            <p:cNvSpPr>
              <a:spLocks noChangeArrowheads="1"/>
            </p:cNvSpPr>
            <p:nvPr/>
          </p:nvSpPr>
          <p:spPr bwMode="auto">
            <a:xfrm>
              <a:off x="2622"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7</a:t>
              </a:r>
            </a:p>
          </p:txBody>
        </p:sp>
        <p:sp>
          <p:nvSpPr>
            <p:cNvPr id="429150" name="Oval 94"/>
            <p:cNvSpPr>
              <a:spLocks noChangeArrowheads="1"/>
            </p:cNvSpPr>
            <p:nvPr/>
          </p:nvSpPr>
          <p:spPr bwMode="auto">
            <a:xfrm>
              <a:off x="2934" y="84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4</a:t>
              </a:r>
            </a:p>
          </p:txBody>
        </p:sp>
        <p:sp>
          <p:nvSpPr>
            <p:cNvPr id="429151" name="Oval 95"/>
            <p:cNvSpPr>
              <a:spLocks noChangeArrowheads="1"/>
            </p:cNvSpPr>
            <p:nvPr/>
          </p:nvSpPr>
          <p:spPr bwMode="auto">
            <a:xfrm>
              <a:off x="3340" y="1273"/>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3</a:t>
              </a:r>
            </a:p>
          </p:txBody>
        </p:sp>
        <p:sp>
          <p:nvSpPr>
            <p:cNvPr id="429152" name="Oval 96"/>
            <p:cNvSpPr>
              <a:spLocks noChangeArrowheads="1"/>
            </p:cNvSpPr>
            <p:nvPr/>
          </p:nvSpPr>
          <p:spPr bwMode="auto">
            <a:xfrm>
              <a:off x="3016"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9</a:t>
              </a:r>
            </a:p>
          </p:txBody>
        </p:sp>
        <p:sp>
          <p:nvSpPr>
            <p:cNvPr id="429153" name="Oval 97"/>
            <p:cNvSpPr>
              <a:spLocks noChangeArrowheads="1"/>
            </p:cNvSpPr>
            <p:nvPr/>
          </p:nvSpPr>
          <p:spPr bwMode="auto">
            <a:xfrm>
              <a:off x="3592"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10</a:t>
              </a:r>
            </a:p>
          </p:txBody>
        </p:sp>
        <p:sp>
          <p:nvSpPr>
            <p:cNvPr id="429154" name="Text Box 98"/>
            <p:cNvSpPr txBox="1">
              <a:spLocks noChangeArrowheads="1"/>
            </p:cNvSpPr>
            <p:nvPr/>
          </p:nvSpPr>
          <p:spPr bwMode="auto">
            <a:xfrm>
              <a:off x="2955" y="715"/>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a:t>
              </a:r>
            </a:p>
          </p:txBody>
        </p:sp>
        <p:sp>
          <p:nvSpPr>
            <p:cNvPr id="429155" name="Text Box 99"/>
            <p:cNvSpPr txBox="1">
              <a:spLocks noChangeArrowheads="1"/>
            </p:cNvSpPr>
            <p:nvPr/>
          </p:nvSpPr>
          <p:spPr bwMode="auto">
            <a:xfrm>
              <a:off x="2502" y="114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2</a:t>
              </a:r>
            </a:p>
          </p:txBody>
        </p:sp>
        <p:sp>
          <p:nvSpPr>
            <p:cNvPr id="429156" name="Text Box 100"/>
            <p:cNvSpPr txBox="1">
              <a:spLocks noChangeArrowheads="1"/>
            </p:cNvSpPr>
            <p:nvPr/>
          </p:nvSpPr>
          <p:spPr bwMode="auto">
            <a:xfrm>
              <a:off x="3355" y="114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3</a:t>
              </a:r>
            </a:p>
          </p:txBody>
        </p:sp>
        <p:sp>
          <p:nvSpPr>
            <p:cNvPr id="429157" name="Text Box 101"/>
            <p:cNvSpPr txBox="1">
              <a:spLocks noChangeArrowheads="1"/>
            </p:cNvSpPr>
            <p:nvPr/>
          </p:nvSpPr>
          <p:spPr bwMode="auto">
            <a:xfrm>
              <a:off x="2209"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4</a:t>
              </a:r>
            </a:p>
          </p:txBody>
        </p:sp>
        <p:sp>
          <p:nvSpPr>
            <p:cNvPr id="429158" name="Text Box 102"/>
            <p:cNvSpPr txBox="1">
              <a:spLocks noChangeArrowheads="1"/>
            </p:cNvSpPr>
            <p:nvPr/>
          </p:nvSpPr>
          <p:spPr bwMode="auto">
            <a:xfrm>
              <a:off x="2795"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5</a:t>
              </a:r>
            </a:p>
          </p:txBody>
        </p:sp>
        <p:sp>
          <p:nvSpPr>
            <p:cNvPr id="429159" name="Text Box 103"/>
            <p:cNvSpPr txBox="1">
              <a:spLocks noChangeArrowheads="1"/>
            </p:cNvSpPr>
            <p:nvPr/>
          </p:nvSpPr>
          <p:spPr bwMode="auto">
            <a:xfrm>
              <a:off x="3040"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6</a:t>
              </a:r>
            </a:p>
          </p:txBody>
        </p:sp>
        <p:sp>
          <p:nvSpPr>
            <p:cNvPr id="429160" name="Text Box 104"/>
            <p:cNvSpPr txBox="1">
              <a:spLocks noChangeArrowheads="1"/>
            </p:cNvSpPr>
            <p:nvPr/>
          </p:nvSpPr>
          <p:spPr bwMode="auto">
            <a:xfrm>
              <a:off x="3627"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7</a:t>
              </a:r>
            </a:p>
          </p:txBody>
        </p:sp>
        <p:sp>
          <p:nvSpPr>
            <p:cNvPr id="429161" name="Text Box 105"/>
            <p:cNvSpPr txBox="1">
              <a:spLocks noChangeArrowheads="1"/>
            </p:cNvSpPr>
            <p:nvPr/>
          </p:nvSpPr>
          <p:spPr bwMode="auto">
            <a:xfrm>
              <a:off x="1953" y="1664"/>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8</a:t>
              </a:r>
            </a:p>
          </p:txBody>
        </p:sp>
        <p:sp>
          <p:nvSpPr>
            <p:cNvPr id="429162" name="Text Box 106"/>
            <p:cNvSpPr txBox="1">
              <a:spLocks noChangeArrowheads="1"/>
            </p:cNvSpPr>
            <p:nvPr/>
          </p:nvSpPr>
          <p:spPr bwMode="auto">
            <a:xfrm>
              <a:off x="2406" y="1664"/>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9</a:t>
              </a:r>
            </a:p>
          </p:txBody>
        </p:sp>
        <p:sp>
          <p:nvSpPr>
            <p:cNvPr id="429163" name="Text Box 107"/>
            <p:cNvSpPr txBox="1">
              <a:spLocks noChangeArrowheads="1"/>
            </p:cNvSpPr>
            <p:nvPr/>
          </p:nvSpPr>
          <p:spPr bwMode="auto">
            <a:xfrm>
              <a:off x="2611" y="1664"/>
              <a:ext cx="21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10</a:t>
              </a:r>
            </a:p>
          </p:txBody>
        </p:sp>
      </p:grpSp>
      <p:sp>
        <p:nvSpPr>
          <p:cNvPr id="429246" name="Text Box 190"/>
          <p:cNvSpPr txBox="1">
            <a:spLocks noChangeArrowheads="1"/>
          </p:cNvSpPr>
          <p:nvPr/>
        </p:nvSpPr>
        <p:spPr bwMode="auto">
          <a:xfrm>
            <a:off x="676376" y="1566521"/>
            <a:ext cx="24565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err="1">
                <a:solidFill>
                  <a:srgbClr val="DD0111"/>
                </a:solidFill>
                <a:latin typeface="Monotype Corsiva" panose="03010101010201010101" pitchFamily="66" charset="0"/>
              </a:rPr>
              <a:t>i</a:t>
            </a:r>
            <a:r>
              <a:rPr lang="en-US" altLang="en-US" sz="1200" dirty="0">
                <a:solidFill>
                  <a:srgbClr val="DD0111"/>
                </a:solidFill>
              </a:rPr>
              <a:t> = </a:t>
            </a:r>
            <a:r>
              <a:rPr lang="en-US" altLang="en-US" sz="1200" dirty="0" smtClean="0">
                <a:solidFill>
                  <a:srgbClr val="DD0111"/>
                </a:solidFill>
              </a:rPr>
              <a:t>4: </a:t>
            </a:r>
            <a:r>
              <a:rPr lang="en-US" altLang="en-US" sz="1200" dirty="0"/>
              <a:t>CALL</a:t>
            </a:r>
            <a:r>
              <a:rPr lang="en-US" altLang="en-US" sz="1200" dirty="0">
                <a:solidFill>
                  <a:srgbClr val="DD0111"/>
                </a:solidFill>
              </a:rPr>
              <a:t> </a:t>
            </a:r>
            <a:r>
              <a:rPr lang="en-US" sz="1200" dirty="0" smtClean="0"/>
              <a:t>MAX-HEAPIFY(A,4,10</a:t>
            </a:r>
            <a:r>
              <a:rPr lang="en-US" sz="1200" dirty="0"/>
              <a:t>)</a:t>
            </a:r>
            <a:endParaRPr lang="en-US" altLang="en-US" sz="1200" dirty="0">
              <a:solidFill>
                <a:srgbClr val="DD0111"/>
              </a:solidFill>
            </a:endParaRPr>
          </a:p>
          <a:p>
            <a:endParaRPr lang="en-US" altLang="en-US" sz="1200" dirty="0">
              <a:solidFill>
                <a:srgbClr val="DD0111"/>
              </a:solidFill>
            </a:endParaRPr>
          </a:p>
        </p:txBody>
      </p:sp>
      <p:sp>
        <p:nvSpPr>
          <p:cNvPr id="429247" name="Text Box 191"/>
          <p:cNvSpPr txBox="1">
            <a:spLocks noChangeArrowheads="1"/>
          </p:cNvSpPr>
          <p:nvPr/>
        </p:nvSpPr>
        <p:spPr bwMode="auto">
          <a:xfrm>
            <a:off x="3679085" y="1552773"/>
            <a:ext cx="23065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err="1">
                <a:solidFill>
                  <a:srgbClr val="DD0111"/>
                </a:solidFill>
                <a:latin typeface="Monotype Corsiva" panose="03010101010201010101" pitchFamily="66" charset="0"/>
              </a:rPr>
              <a:t>i</a:t>
            </a:r>
            <a:r>
              <a:rPr lang="en-US" altLang="en-US" sz="1200" dirty="0">
                <a:solidFill>
                  <a:srgbClr val="DD0111"/>
                </a:solidFill>
              </a:rPr>
              <a:t> = </a:t>
            </a:r>
            <a:r>
              <a:rPr lang="en-US" altLang="en-US" sz="1200" dirty="0" smtClean="0">
                <a:solidFill>
                  <a:srgbClr val="DD0111"/>
                </a:solidFill>
              </a:rPr>
              <a:t>3: </a:t>
            </a:r>
            <a:r>
              <a:rPr lang="en-US" altLang="en-US" sz="1200" dirty="0"/>
              <a:t>CALL</a:t>
            </a:r>
            <a:r>
              <a:rPr lang="en-US" altLang="en-US" sz="1200" dirty="0">
                <a:solidFill>
                  <a:srgbClr val="DD0111"/>
                </a:solidFill>
              </a:rPr>
              <a:t> </a:t>
            </a:r>
            <a:r>
              <a:rPr lang="en-US" sz="1200" dirty="0" smtClean="0"/>
              <a:t>MAX-HEAPIFY(A,3,10</a:t>
            </a:r>
            <a:r>
              <a:rPr lang="en-US" sz="1200" dirty="0"/>
              <a:t>)</a:t>
            </a:r>
            <a:endParaRPr lang="en-US" altLang="en-US" sz="1200" dirty="0">
              <a:solidFill>
                <a:srgbClr val="DD0111"/>
              </a:solidFill>
            </a:endParaRPr>
          </a:p>
          <a:p>
            <a:endParaRPr lang="en-US" altLang="en-US" sz="1200" dirty="0">
              <a:solidFill>
                <a:srgbClr val="DD0111"/>
              </a:solidFill>
            </a:endParaRPr>
          </a:p>
        </p:txBody>
      </p:sp>
      <p:sp>
        <p:nvSpPr>
          <p:cNvPr id="2" name="TextBox 1"/>
          <p:cNvSpPr txBox="1"/>
          <p:nvPr/>
        </p:nvSpPr>
        <p:spPr>
          <a:xfrm>
            <a:off x="81700" y="897889"/>
            <a:ext cx="838200" cy="553998"/>
          </a:xfrm>
          <a:prstGeom prst="rect">
            <a:avLst/>
          </a:prstGeom>
          <a:noFill/>
        </p:spPr>
        <p:txBody>
          <a:bodyPr wrap="square" rtlCol="0">
            <a:spAutoFit/>
          </a:bodyPr>
          <a:lstStyle/>
          <a:p>
            <a:r>
              <a:rPr lang="en-US" sz="3000" dirty="0" smtClean="0"/>
              <a:t>A:</a:t>
            </a:r>
            <a:endParaRPr lang="en-US" sz="3000" dirty="0"/>
          </a:p>
        </p:txBody>
      </p:sp>
      <p:sp>
        <p:nvSpPr>
          <p:cNvPr id="173" name="Text Box 7"/>
          <p:cNvSpPr txBox="1">
            <a:spLocks noChangeArrowheads="1"/>
          </p:cNvSpPr>
          <p:nvPr/>
        </p:nvSpPr>
        <p:spPr bwMode="auto">
          <a:xfrm>
            <a:off x="2513829" y="2271402"/>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A[4]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A[8]</a:t>
            </a:r>
            <a:endParaRPr lang="en-US" altLang="en-US" sz="2000" dirty="0">
              <a:solidFill>
                <a:srgbClr val="DD0111"/>
              </a:solidFill>
              <a:sym typeface="Symbol" panose="05050102010706020507" pitchFamily="18" charset="2"/>
            </a:endParaRPr>
          </a:p>
        </p:txBody>
      </p:sp>
      <p:grpSp>
        <p:nvGrpSpPr>
          <p:cNvPr id="174" name="Group 108"/>
          <p:cNvGrpSpPr>
            <a:grpSpLocks/>
          </p:cNvGrpSpPr>
          <p:nvPr/>
        </p:nvGrpSpPr>
        <p:grpSpPr bwMode="auto">
          <a:xfrm>
            <a:off x="3093440" y="1739900"/>
            <a:ext cx="2943225" cy="2044700"/>
            <a:chOff x="3743" y="715"/>
            <a:chExt cx="1854" cy="1288"/>
          </a:xfrm>
        </p:grpSpPr>
        <p:sp>
          <p:nvSpPr>
            <p:cNvPr id="175" name="Line 109"/>
            <p:cNvSpPr>
              <a:spLocks noChangeAspect="1" noChangeShapeType="1"/>
            </p:cNvSpPr>
            <p:nvPr/>
          </p:nvSpPr>
          <p:spPr bwMode="auto">
            <a:xfrm flipV="1">
              <a:off x="4457" y="1653"/>
              <a:ext cx="259"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76" name="Line 110"/>
            <p:cNvSpPr>
              <a:spLocks noChangeAspect="1" noChangeShapeType="1"/>
            </p:cNvSpPr>
            <p:nvPr/>
          </p:nvSpPr>
          <p:spPr bwMode="auto">
            <a:xfrm flipV="1">
              <a:off x="4924" y="1366"/>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77" name="Line 111"/>
            <p:cNvSpPr>
              <a:spLocks noChangeAspect="1" noChangeShapeType="1"/>
            </p:cNvSpPr>
            <p:nvPr/>
          </p:nvSpPr>
          <p:spPr bwMode="auto">
            <a:xfrm rot="16200000" flipV="1">
              <a:off x="4023" y="1611"/>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78" name="Line 112"/>
            <p:cNvSpPr>
              <a:spLocks noChangeAspect="1" noChangeShapeType="1"/>
            </p:cNvSpPr>
            <p:nvPr/>
          </p:nvSpPr>
          <p:spPr bwMode="auto">
            <a:xfrm rot="16200000" flipV="1">
              <a:off x="4364" y="1361"/>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79" name="Line 113"/>
            <p:cNvSpPr>
              <a:spLocks noChangeAspect="1" noChangeShapeType="1"/>
            </p:cNvSpPr>
            <p:nvPr/>
          </p:nvSpPr>
          <p:spPr bwMode="auto">
            <a:xfrm rot="16200000" flipV="1">
              <a:off x="4760" y="909"/>
              <a:ext cx="80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80" name="Line 114"/>
            <p:cNvSpPr>
              <a:spLocks noChangeShapeType="1"/>
            </p:cNvSpPr>
            <p:nvPr/>
          </p:nvSpPr>
          <p:spPr bwMode="auto">
            <a:xfrm flipV="1">
              <a:off x="3849" y="937"/>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81" name="Oval 115"/>
            <p:cNvSpPr>
              <a:spLocks noChangeArrowheads="1"/>
            </p:cNvSpPr>
            <p:nvPr/>
          </p:nvSpPr>
          <p:spPr bwMode="auto">
            <a:xfrm>
              <a:off x="3993"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14</a:t>
              </a:r>
            </a:p>
          </p:txBody>
        </p:sp>
        <p:sp>
          <p:nvSpPr>
            <p:cNvPr id="182" name="Oval 116"/>
            <p:cNvSpPr>
              <a:spLocks noChangeArrowheads="1"/>
            </p:cNvSpPr>
            <p:nvPr/>
          </p:nvSpPr>
          <p:spPr bwMode="auto">
            <a:xfrm>
              <a:off x="3743"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2</a:t>
              </a:r>
            </a:p>
          </p:txBody>
        </p:sp>
        <p:sp>
          <p:nvSpPr>
            <p:cNvPr id="183" name="Oval 117"/>
            <p:cNvSpPr>
              <a:spLocks noChangeArrowheads="1"/>
            </p:cNvSpPr>
            <p:nvPr/>
          </p:nvSpPr>
          <p:spPr bwMode="auto">
            <a:xfrm>
              <a:off x="4185"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8</a:t>
              </a:r>
            </a:p>
          </p:txBody>
        </p:sp>
        <p:sp>
          <p:nvSpPr>
            <p:cNvPr id="184" name="Oval 118"/>
            <p:cNvSpPr>
              <a:spLocks noChangeArrowheads="1"/>
            </p:cNvSpPr>
            <p:nvPr/>
          </p:nvSpPr>
          <p:spPr bwMode="auto">
            <a:xfrm>
              <a:off x="4281" y="1273"/>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a:t>
              </a:r>
            </a:p>
          </p:txBody>
        </p:sp>
        <p:sp>
          <p:nvSpPr>
            <p:cNvPr id="185" name="Oval 119"/>
            <p:cNvSpPr>
              <a:spLocks noChangeArrowheads="1"/>
            </p:cNvSpPr>
            <p:nvPr/>
          </p:nvSpPr>
          <p:spPr bwMode="auto">
            <a:xfrm>
              <a:off x="4569"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16</a:t>
              </a:r>
            </a:p>
          </p:txBody>
        </p:sp>
        <p:sp>
          <p:nvSpPr>
            <p:cNvPr id="186" name="Oval 120"/>
            <p:cNvSpPr>
              <a:spLocks noChangeArrowheads="1"/>
            </p:cNvSpPr>
            <p:nvPr/>
          </p:nvSpPr>
          <p:spPr bwMode="auto">
            <a:xfrm>
              <a:off x="4425"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7</a:t>
              </a:r>
            </a:p>
          </p:txBody>
        </p:sp>
        <p:sp>
          <p:nvSpPr>
            <p:cNvPr id="187" name="Oval 121"/>
            <p:cNvSpPr>
              <a:spLocks noChangeArrowheads="1"/>
            </p:cNvSpPr>
            <p:nvPr/>
          </p:nvSpPr>
          <p:spPr bwMode="auto">
            <a:xfrm>
              <a:off x="4737" y="84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4</a:t>
              </a:r>
            </a:p>
          </p:txBody>
        </p:sp>
        <p:sp>
          <p:nvSpPr>
            <p:cNvPr id="188" name="Oval 122"/>
            <p:cNvSpPr>
              <a:spLocks noChangeArrowheads="1"/>
            </p:cNvSpPr>
            <p:nvPr/>
          </p:nvSpPr>
          <p:spPr bwMode="auto">
            <a:xfrm>
              <a:off x="5143" y="1273"/>
              <a:ext cx="202" cy="202"/>
            </a:xfrm>
            <a:prstGeom prst="ellipse">
              <a:avLst/>
            </a:prstGeom>
            <a:solidFill>
              <a:schemeClr val="bg1"/>
            </a:solidFill>
            <a:ln w="38100">
              <a:solidFill>
                <a:srgbClr val="DD011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3</a:t>
              </a:r>
            </a:p>
          </p:txBody>
        </p:sp>
        <p:sp>
          <p:nvSpPr>
            <p:cNvPr id="189" name="Oval 123"/>
            <p:cNvSpPr>
              <a:spLocks noChangeArrowheads="1"/>
            </p:cNvSpPr>
            <p:nvPr/>
          </p:nvSpPr>
          <p:spPr bwMode="auto">
            <a:xfrm>
              <a:off x="4819"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9</a:t>
              </a:r>
            </a:p>
          </p:txBody>
        </p:sp>
        <p:sp>
          <p:nvSpPr>
            <p:cNvPr id="190" name="Oval 124"/>
            <p:cNvSpPr>
              <a:spLocks noChangeArrowheads="1"/>
            </p:cNvSpPr>
            <p:nvPr/>
          </p:nvSpPr>
          <p:spPr bwMode="auto">
            <a:xfrm>
              <a:off x="5395"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10</a:t>
              </a:r>
            </a:p>
          </p:txBody>
        </p:sp>
        <p:sp>
          <p:nvSpPr>
            <p:cNvPr id="191" name="Text Box 125"/>
            <p:cNvSpPr txBox="1">
              <a:spLocks noChangeArrowheads="1"/>
            </p:cNvSpPr>
            <p:nvPr/>
          </p:nvSpPr>
          <p:spPr bwMode="auto">
            <a:xfrm>
              <a:off x="4758" y="715"/>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a:t>
              </a:r>
            </a:p>
          </p:txBody>
        </p:sp>
        <p:sp>
          <p:nvSpPr>
            <p:cNvPr id="192" name="Text Box 126"/>
            <p:cNvSpPr txBox="1">
              <a:spLocks noChangeArrowheads="1"/>
            </p:cNvSpPr>
            <p:nvPr/>
          </p:nvSpPr>
          <p:spPr bwMode="auto">
            <a:xfrm>
              <a:off x="4305" y="114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2</a:t>
              </a:r>
            </a:p>
          </p:txBody>
        </p:sp>
        <p:sp>
          <p:nvSpPr>
            <p:cNvPr id="193" name="Text Box 127"/>
            <p:cNvSpPr txBox="1">
              <a:spLocks noChangeArrowheads="1"/>
            </p:cNvSpPr>
            <p:nvPr/>
          </p:nvSpPr>
          <p:spPr bwMode="auto">
            <a:xfrm>
              <a:off x="5158" y="114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3</a:t>
              </a:r>
            </a:p>
          </p:txBody>
        </p:sp>
        <p:sp>
          <p:nvSpPr>
            <p:cNvPr id="194" name="Text Box 128"/>
            <p:cNvSpPr txBox="1">
              <a:spLocks noChangeArrowheads="1"/>
            </p:cNvSpPr>
            <p:nvPr/>
          </p:nvSpPr>
          <p:spPr bwMode="auto">
            <a:xfrm>
              <a:off x="4012"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4</a:t>
              </a:r>
            </a:p>
          </p:txBody>
        </p:sp>
        <p:sp>
          <p:nvSpPr>
            <p:cNvPr id="195" name="Text Box 129"/>
            <p:cNvSpPr txBox="1">
              <a:spLocks noChangeArrowheads="1"/>
            </p:cNvSpPr>
            <p:nvPr/>
          </p:nvSpPr>
          <p:spPr bwMode="auto">
            <a:xfrm>
              <a:off x="4598"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5</a:t>
              </a:r>
            </a:p>
          </p:txBody>
        </p:sp>
        <p:sp>
          <p:nvSpPr>
            <p:cNvPr id="196" name="Text Box 130"/>
            <p:cNvSpPr txBox="1">
              <a:spLocks noChangeArrowheads="1"/>
            </p:cNvSpPr>
            <p:nvPr/>
          </p:nvSpPr>
          <p:spPr bwMode="auto">
            <a:xfrm>
              <a:off x="4843"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6</a:t>
              </a:r>
            </a:p>
          </p:txBody>
        </p:sp>
        <p:sp>
          <p:nvSpPr>
            <p:cNvPr id="197" name="Text Box 131"/>
            <p:cNvSpPr txBox="1">
              <a:spLocks noChangeArrowheads="1"/>
            </p:cNvSpPr>
            <p:nvPr/>
          </p:nvSpPr>
          <p:spPr bwMode="auto">
            <a:xfrm>
              <a:off x="5430"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7</a:t>
              </a:r>
            </a:p>
          </p:txBody>
        </p:sp>
        <p:sp>
          <p:nvSpPr>
            <p:cNvPr id="198" name="Text Box 132"/>
            <p:cNvSpPr txBox="1">
              <a:spLocks noChangeArrowheads="1"/>
            </p:cNvSpPr>
            <p:nvPr/>
          </p:nvSpPr>
          <p:spPr bwMode="auto">
            <a:xfrm>
              <a:off x="3756" y="1664"/>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8</a:t>
              </a:r>
            </a:p>
          </p:txBody>
        </p:sp>
        <p:sp>
          <p:nvSpPr>
            <p:cNvPr id="199" name="Text Box 133"/>
            <p:cNvSpPr txBox="1">
              <a:spLocks noChangeArrowheads="1"/>
            </p:cNvSpPr>
            <p:nvPr/>
          </p:nvSpPr>
          <p:spPr bwMode="auto">
            <a:xfrm>
              <a:off x="4209" y="1664"/>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9</a:t>
              </a:r>
            </a:p>
          </p:txBody>
        </p:sp>
        <p:sp>
          <p:nvSpPr>
            <p:cNvPr id="200" name="Text Box 134"/>
            <p:cNvSpPr txBox="1">
              <a:spLocks noChangeArrowheads="1"/>
            </p:cNvSpPr>
            <p:nvPr/>
          </p:nvSpPr>
          <p:spPr bwMode="auto">
            <a:xfrm>
              <a:off x="4414" y="1664"/>
              <a:ext cx="21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10</a:t>
              </a:r>
            </a:p>
          </p:txBody>
        </p:sp>
      </p:grpSp>
      <p:cxnSp>
        <p:nvCxnSpPr>
          <p:cNvPr id="4" name="Straight Arrow Connector 3"/>
          <p:cNvCxnSpPr/>
          <p:nvPr/>
        </p:nvCxnSpPr>
        <p:spPr>
          <a:xfrm>
            <a:off x="2543175" y="2718250"/>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3" name="Text Box 7"/>
          <p:cNvSpPr txBox="1">
            <a:spLocks noChangeArrowheads="1"/>
          </p:cNvSpPr>
          <p:nvPr/>
        </p:nvSpPr>
        <p:spPr bwMode="auto">
          <a:xfrm>
            <a:off x="5564232" y="2240726"/>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A[3]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A[7]</a:t>
            </a:r>
            <a:endParaRPr lang="en-US" altLang="en-US" sz="2000" dirty="0">
              <a:solidFill>
                <a:srgbClr val="DD0111"/>
              </a:solidFill>
              <a:sym typeface="Symbol" panose="05050102010706020507" pitchFamily="18" charset="2"/>
            </a:endParaRPr>
          </a:p>
        </p:txBody>
      </p:sp>
      <p:cxnSp>
        <p:nvCxnSpPr>
          <p:cNvPr id="204" name="Straight Arrow Connector 203"/>
          <p:cNvCxnSpPr/>
          <p:nvPr/>
        </p:nvCxnSpPr>
        <p:spPr>
          <a:xfrm>
            <a:off x="5804890" y="2699010"/>
            <a:ext cx="1110031" cy="4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5" name="Group 54"/>
          <p:cNvGrpSpPr>
            <a:grpSpLocks/>
          </p:cNvGrpSpPr>
          <p:nvPr/>
        </p:nvGrpSpPr>
        <p:grpSpPr bwMode="auto">
          <a:xfrm>
            <a:off x="6188019" y="1875559"/>
            <a:ext cx="2943225" cy="2044700"/>
            <a:chOff x="137" y="2528"/>
            <a:chExt cx="1854" cy="1288"/>
          </a:xfrm>
        </p:grpSpPr>
        <p:sp>
          <p:nvSpPr>
            <p:cNvPr id="206" name="Line 55"/>
            <p:cNvSpPr>
              <a:spLocks noChangeAspect="1" noChangeShapeType="1"/>
            </p:cNvSpPr>
            <p:nvPr/>
          </p:nvSpPr>
          <p:spPr bwMode="auto">
            <a:xfrm flipV="1">
              <a:off x="851" y="3466"/>
              <a:ext cx="259"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07" name="Line 56"/>
            <p:cNvSpPr>
              <a:spLocks noChangeAspect="1" noChangeShapeType="1"/>
            </p:cNvSpPr>
            <p:nvPr/>
          </p:nvSpPr>
          <p:spPr bwMode="auto">
            <a:xfrm flipV="1">
              <a:off x="1318" y="3179"/>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08" name="Line 57"/>
            <p:cNvSpPr>
              <a:spLocks noChangeAspect="1" noChangeShapeType="1"/>
            </p:cNvSpPr>
            <p:nvPr/>
          </p:nvSpPr>
          <p:spPr bwMode="auto">
            <a:xfrm rot="16200000" flipV="1">
              <a:off x="417" y="342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09" name="Line 58"/>
            <p:cNvSpPr>
              <a:spLocks noChangeAspect="1" noChangeShapeType="1"/>
            </p:cNvSpPr>
            <p:nvPr/>
          </p:nvSpPr>
          <p:spPr bwMode="auto">
            <a:xfrm rot="16200000" flipV="1">
              <a:off x="758" y="317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10" name="Line 59"/>
            <p:cNvSpPr>
              <a:spLocks noChangeAspect="1" noChangeShapeType="1"/>
            </p:cNvSpPr>
            <p:nvPr/>
          </p:nvSpPr>
          <p:spPr bwMode="auto">
            <a:xfrm rot="16200000" flipV="1">
              <a:off x="1154" y="2722"/>
              <a:ext cx="80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11" name="Line 60"/>
            <p:cNvSpPr>
              <a:spLocks noChangeShapeType="1"/>
            </p:cNvSpPr>
            <p:nvPr/>
          </p:nvSpPr>
          <p:spPr bwMode="auto">
            <a:xfrm flipV="1">
              <a:off x="243" y="2750"/>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12" name="Oval 61"/>
            <p:cNvSpPr>
              <a:spLocks noChangeArrowheads="1"/>
            </p:cNvSpPr>
            <p:nvPr/>
          </p:nvSpPr>
          <p:spPr bwMode="auto">
            <a:xfrm>
              <a:off x="387"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14</a:t>
              </a:r>
            </a:p>
          </p:txBody>
        </p:sp>
        <p:sp>
          <p:nvSpPr>
            <p:cNvPr id="213" name="Oval 62"/>
            <p:cNvSpPr>
              <a:spLocks noChangeArrowheads="1"/>
            </p:cNvSpPr>
            <p:nvPr/>
          </p:nvSpPr>
          <p:spPr bwMode="auto">
            <a:xfrm>
              <a:off x="137"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2</a:t>
              </a:r>
            </a:p>
          </p:txBody>
        </p:sp>
        <p:sp>
          <p:nvSpPr>
            <p:cNvPr id="214" name="Oval 63"/>
            <p:cNvSpPr>
              <a:spLocks noChangeArrowheads="1"/>
            </p:cNvSpPr>
            <p:nvPr/>
          </p:nvSpPr>
          <p:spPr bwMode="auto">
            <a:xfrm>
              <a:off x="579"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8</a:t>
              </a:r>
            </a:p>
          </p:txBody>
        </p:sp>
        <p:sp>
          <p:nvSpPr>
            <p:cNvPr id="215" name="Oval 64"/>
            <p:cNvSpPr>
              <a:spLocks noChangeArrowheads="1"/>
            </p:cNvSpPr>
            <p:nvPr/>
          </p:nvSpPr>
          <p:spPr bwMode="auto">
            <a:xfrm>
              <a:off x="675" y="3086"/>
              <a:ext cx="202" cy="202"/>
            </a:xfrm>
            <a:prstGeom prst="ellipse">
              <a:avLst/>
            </a:prstGeom>
            <a:solidFill>
              <a:schemeClr val="bg1"/>
            </a:solidFill>
            <a:ln w="38100">
              <a:solidFill>
                <a:srgbClr val="DD011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a:t>
              </a:r>
            </a:p>
          </p:txBody>
        </p:sp>
        <p:sp>
          <p:nvSpPr>
            <p:cNvPr id="216" name="Oval 65"/>
            <p:cNvSpPr>
              <a:spLocks noChangeArrowheads="1"/>
            </p:cNvSpPr>
            <p:nvPr/>
          </p:nvSpPr>
          <p:spPr bwMode="auto">
            <a:xfrm>
              <a:off x="963"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16</a:t>
              </a:r>
            </a:p>
          </p:txBody>
        </p:sp>
        <p:sp>
          <p:nvSpPr>
            <p:cNvPr id="217" name="Oval 66"/>
            <p:cNvSpPr>
              <a:spLocks noChangeArrowheads="1"/>
            </p:cNvSpPr>
            <p:nvPr/>
          </p:nvSpPr>
          <p:spPr bwMode="auto">
            <a:xfrm>
              <a:off x="819"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7</a:t>
              </a:r>
            </a:p>
          </p:txBody>
        </p:sp>
        <p:sp>
          <p:nvSpPr>
            <p:cNvPr id="218" name="Oval 67"/>
            <p:cNvSpPr>
              <a:spLocks noChangeArrowheads="1"/>
            </p:cNvSpPr>
            <p:nvPr/>
          </p:nvSpPr>
          <p:spPr bwMode="auto">
            <a:xfrm>
              <a:off x="1131" y="265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4</a:t>
              </a:r>
            </a:p>
          </p:txBody>
        </p:sp>
        <p:sp>
          <p:nvSpPr>
            <p:cNvPr id="219" name="Oval 68"/>
            <p:cNvSpPr>
              <a:spLocks noChangeArrowheads="1"/>
            </p:cNvSpPr>
            <p:nvPr/>
          </p:nvSpPr>
          <p:spPr bwMode="auto">
            <a:xfrm>
              <a:off x="1537" y="3086"/>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10</a:t>
              </a:r>
            </a:p>
          </p:txBody>
        </p:sp>
        <p:sp>
          <p:nvSpPr>
            <p:cNvPr id="220" name="Oval 69"/>
            <p:cNvSpPr>
              <a:spLocks noChangeArrowheads="1"/>
            </p:cNvSpPr>
            <p:nvPr/>
          </p:nvSpPr>
          <p:spPr bwMode="auto">
            <a:xfrm>
              <a:off x="1213"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9</a:t>
              </a:r>
            </a:p>
          </p:txBody>
        </p:sp>
        <p:sp>
          <p:nvSpPr>
            <p:cNvPr id="221" name="Oval 70"/>
            <p:cNvSpPr>
              <a:spLocks noChangeArrowheads="1"/>
            </p:cNvSpPr>
            <p:nvPr/>
          </p:nvSpPr>
          <p:spPr bwMode="auto">
            <a:xfrm>
              <a:off x="1789"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3</a:t>
              </a:r>
            </a:p>
          </p:txBody>
        </p:sp>
        <p:sp>
          <p:nvSpPr>
            <p:cNvPr id="222" name="Text Box 71"/>
            <p:cNvSpPr txBox="1">
              <a:spLocks noChangeArrowheads="1"/>
            </p:cNvSpPr>
            <p:nvPr/>
          </p:nvSpPr>
          <p:spPr bwMode="auto">
            <a:xfrm>
              <a:off x="1152" y="252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a:t>
              </a:r>
            </a:p>
          </p:txBody>
        </p:sp>
        <p:sp>
          <p:nvSpPr>
            <p:cNvPr id="223" name="Text Box 72"/>
            <p:cNvSpPr txBox="1">
              <a:spLocks noChangeArrowheads="1"/>
            </p:cNvSpPr>
            <p:nvPr/>
          </p:nvSpPr>
          <p:spPr bwMode="auto">
            <a:xfrm>
              <a:off x="699"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2</a:t>
              </a:r>
            </a:p>
          </p:txBody>
        </p:sp>
        <p:sp>
          <p:nvSpPr>
            <p:cNvPr id="224" name="Text Box 73"/>
            <p:cNvSpPr txBox="1">
              <a:spLocks noChangeArrowheads="1"/>
            </p:cNvSpPr>
            <p:nvPr/>
          </p:nvSpPr>
          <p:spPr bwMode="auto">
            <a:xfrm>
              <a:off x="1552"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3</a:t>
              </a:r>
            </a:p>
          </p:txBody>
        </p:sp>
        <p:sp>
          <p:nvSpPr>
            <p:cNvPr id="225" name="Text Box 74"/>
            <p:cNvSpPr txBox="1">
              <a:spLocks noChangeArrowheads="1"/>
            </p:cNvSpPr>
            <p:nvPr/>
          </p:nvSpPr>
          <p:spPr bwMode="auto">
            <a:xfrm>
              <a:off x="406"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4</a:t>
              </a:r>
            </a:p>
          </p:txBody>
        </p:sp>
        <p:sp>
          <p:nvSpPr>
            <p:cNvPr id="226" name="Text Box 75"/>
            <p:cNvSpPr txBox="1">
              <a:spLocks noChangeArrowheads="1"/>
            </p:cNvSpPr>
            <p:nvPr/>
          </p:nvSpPr>
          <p:spPr bwMode="auto">
            <a:xfrm>
              <a:off x="992"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5</a:t>
              </a:r>
            </a:p>
          </p:txBody>
        </p:sp>
        <p:sp>
          <p:nvSpPr>
            <p:cNvPr id="227" name="Text Box 76"/>
            <p:cNvSpPr txBox="1">
              <a:spLocks noChangeArrowheads="1"/>
            </p:cNvSpPr>
            <p:nvPr/>
          </p:nvSpPr>
          <p:spPr bwMode="auto">
            <a:xfrm>
              <a:off x="1237"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6</a:t>
              </a:r>
            </a:p>
          </p:txBody>
        </p:sp>
        <p:sp>
          <p:nvSpPr>
            <p:cNvPr id="228" name="Text Box 77"/>
            <p:cNvSpPr txBox="1">
              <a:spLocks noChangeArrowheads="1"/>
            </p:cNvSpPr>
            <p:nvPr/>
          </p:nvSpPr>
          <p:spPr bwMode="auto">
            <a:xfrm>
              <a:off x="1824"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7</a:t>
              </a:r>
            </a:p>
          </p:txBody>
        </p:sp>
        <p:sp>
          <p:nvSpPr>
            <p:cNvPr id="229" name="Text Box 78"/>
            <p:cNvSpPr txBox="1">
              <a:spLocks noChangeArrowheads="1"/>
            </p:cNvSpPr>
            <p:nvPr/>
          </p:nvSpPr>
          <p:spPr bwMode="auto">
            <a:xfrm>
              <a:off x="150"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8</a:t>
              </a:r>
            </a:p>
          </p:txBody>
        </p:sp>
        <p:sp>
          <p:nvSpPr>
            <p:cNvPr id="230" name="Text Box 79"/>
            <p:cNvSpPr txBox="1">
              <a:spLocks noChangeArrowheads="1"/>
            </p:cNvSpPr>
            <p:nvPr/>
          </p:nvSpPr>
          <p:spPr bwMode="auto">
            <a:xfrm>
              <a:off x="603"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9</a:t>
              </a:r>
            </a:p>
          </p:txBody>
        </p:sp>
        <p:sp>
          <p:nvSpPr>
            <p:cNvPr id="231" name="Text Box 80"/>
            <p:cNvSpPr txBox="1">
              <a:spLocks noChangeArrowheads="1"/>
            </p:cNvSpPr>
            <p:nvPr/>
          </p:nvSpPr>
          <p:spPr bwMode="auto">
            <a:xfrm>
              <a:off x="808" y="3477"/>
              <a:ext cx="21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10</a:t>
              </a:r>
            </a:p>
          </p:txBody>
        </p:sp>
      </p:grpSp>
      <p:sp>
        <p:nvSpPr>
          <p:cNvPr id="232" name="Text Box 192"/>
          <p:cNvSpPr txBox="1">
            <a:spLocks noChangeArrowheads="1"/>
          </p:cNvSpPr>
          <p:nvPr/>
        </p:nvSpPr>
        <p:spPr bwMode="auto">
          <a:xfrm>
            <a:off x="6857765" y="1516111"/>
            <a:ext cx="22279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err="1">
                <a:solidFill>
                  <a:srgbClr val="DD0111"/>
                </a:solidFill>
                <a:latin typeface="Monotype Corsiva" panose="03010101010201010101" pitchFamily="66" charset="0"/>
              </a:rPr>
              <a:t>i</a:t>
            </a:r>
            <a:r>
              <a:rPr lang="en-US" altLang="en-US" sz="1200" dirty="0">
                <a:solidFill>
                  <a:srgbClr val="DD0111"/>
                </a:solidFill>
              </a:rPr>
              <a:t> = </a:t>
            </a:r>
            <a:r>
              <a:rPr lang="en-US" altLang="en-US" sz="1200" dirty="0" smtClean="0">
                <a:solidFill>
                  <a:srgbClr val="DD0111"/>
                </a:solidFill>
              </a:rPr>
              <a:t>2: </a:t>
            </a:r>
            <a:r>
              <a:rPr lang="en-US" altLang="en-US" sz="1200" dirty="0"/>
              <a:t>CALL</a:t>
            </a:r>
            <a:r>
              <a:rPr lang="en-US" altLang="en-US" sz="1200" dirty="0">
                <a:solidFill>
                  <a:srgbClr val="DD0111"/>
                </a:solidFill>
              </a:rPr>
              <a:t> </a:t>
            </a:r>
            <a:r>
              <a:rPr lang="en-US" sz="1200" dirty="0" smtClean="0"/>
              <a:t>MAX-HEAPIFY(A,2,10</a:t>
            </a:r>
            <a:r>
              <a:rPr lang="en-US" sz="1200" dirty="0"/>
              <a:t>)</a:t>
            </a:r>
            <a:endParaRPr lang="en-US" altLang="en-US" sz="1200" dirty="0">
              <a:solidFill>
                <a:srgbClr val="DD0111"/>
              </a:solidFill>
            </a:endParaRPr>
          </a:p>
          <a:p>
            <a:endParaRPr lang="en-US" altLang="en-US" sz="1200" dirty="0">
              <a:solidFill>
                <a:srgbClr val="DD0111"/>
              </a:solidFill>
            </a:endParaRPr>
          </a:p>
        </p:txBody>
      </p:sp>
      <p:sp>
        <p:nvSpPr>
          <p:cNvPr id="233" name="Text Box 7"/>
          <p:cNvSpPr txBox="1">
            <a:spLocks noChangeArrowheads="1"/>
          </p:cNvSpPr>
          <p:nvPr/>
        </p:nvSpPr>
        <p:spPr bwMode="auto">
          <a:xfrm>
            <a:off x="36513" y="5346700"/>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A[2]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A[5]</a:t>
            </a:r>
            <a:endParaRPr lang="en-US" altLang="en-US" sz="2000" dirty="0">
              <a:solidFill>
                <a:srgbClr val="DD0111"/>
              </a:solidFill>
              <a:sym typeface="Symbol" panose="05050102010706020507" pitchFamily="18" charset="2"/>
            </a:endParaRPr>
          </a:p>
        </p:txBody>
      </p:sp>
      <p:cxnSp>
        <p:nvCxnSpPr>
          <p:cNvPr id="234" name="Straight Arrow Connector 233"/>
          <p:cNvCxnSpPr/>
          <p:nvPr/>
        </p:nvCxnSpPr>
        <p:spPr>
          <a:xfrm>
            <a:off x="0" y="5867400"/>
            <a:ext cx="152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5" name="Group 54"/>
          <p:cNvGrpSpPr>
            <a:grpSpLocks/>
          </p:cNvGrpSpPr>
          <p:nvPr/>
        </p:nvGrpSpPr>
        <p:grpSpPr bwMode="auto">
          <a:xfrm>
            <a:off x="1143000" y="4660900"/>
            <a:ext cx="2943225" cy="2044700"/>
            <a:chOff x="137" y="2528"/>
            <a:chExt cx="1854" cy="1288"/>
          </a:xfrm>
        </p:grpSpPr>
        <p:sp>
          <p:nvSpPr>
            <p:cNvPr id="236" name="Line 55"/>
            <p:cNvSpPr>
              <a:spLocks noChangeAspect="1" noChangeShapeType="1"/>
            </p:cNvSpPr>
            <p:nvPr/>
          </p:nvSpPr>
          <p:spPr bwMode="auto">
            <a:xfrm flipV="1">
              <a:off x="851" y="3466"/>
              <a:ext cx="259"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37" name="Line 56"/>
            <p:cNvSpPr>
              <a:spLocks noChangeAspect="1" noChangeShapeType="1"/>
            </p:cNvSpPr>
            <p:nvPr/>
          </p:nvSpPr>
          <p:spPr bwMode="auto">
            <a:xfrm flipV="1">
              <a:off x="1318" y="3179"/>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38" name="Line 57"/>
            <p:cNvSpPr>
              <a:spLocks noChangeAspect="1" noChangeShapeType="1"/>
            </p:cNvSpPr>
            <p:nvPr/>
          </p:nvSpPr>
          <p:spPr bwMode="auto">
            <a:xfrm rot="16200000" flipV="1">
              <a:off x="417" y="342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39" name="Line 58"/>
            <p:cNvSpPr>
              <a:spLocks noChangeAspect="1" noChangeShapeType="1"/>
            </p:cNvSpPr>
            <p:nvPr/>
          </p:nvSpPr>
          <p:spPr bwMode="auto">
            <a:xfrm rot="16200000" flipV="1">
              <a:off x="758" y="317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40" name="Line 59"/>
            <p:cNvSpPr>
              <a:spLocks noChangeAspect="1" noChangeShapeType="1"/>
            </p:cNvSpPr>
            <p:nvPr/>
          </p:nvSpPr>
          <p:spPr bwMode="auto">
            <a:xfrm rot="16200000" flipV="1">
              <a:off x="1154" y="2722"/>
              <a:ext cx="80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41" name="Line 60"/>
            <p:cNvSpPr>
              <a:spLocks noChangeShapeType="1"/>
            </p:cNvSpPr>
            <p:nvPr/>
          </p:nvSpPr>
          <p:spPr bwMode="auto">
            <a:xfrm flipV="1">
              <a:off x="243" y="2750"/>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42" name="Oval 61"/>
            <p:cNvSpPr>
              <a:spLocks noChangeArrowheads="1"/>
            </p:cNvSpPr>
            <p:nvPr/>
          </p:nvSpPr>
          <p:spPr bwMode="auto">
            <a:xfrm>
              <a:off x="387"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14</a:t>
              </a:r>
            </a:p>
          </p:txBody>
        </p:sp>
        <p:sp>
          <p:nvSpPr>
            <p:cNvPr id="243" name="Oval 62"/>
            <p:cNvSpPr>
              <a:spLocks noChangeArrowheads="1"/>
            </p:cNvSpPr>
            <p:nvPr/>
          </p:nvSpPr>
          <p:spPr bwMode="auto">
            <a:xfrm>
              <a:off x="137"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2</a:t>
              </a:r>
            </a:p>
          </p:txBody>
        </p:sp>
        <p:sp>
          <p:nvSpPr>
            <p:cNvPr id="244" name="Oval 63"/>
            <p:cNvSpPr>
              <a:spLocks noChangeArrowheads="1"/>
            </p:cNvSpPr>
            <p:nvPr/>
          </p:nvSpPr>
          <p:spPr bwMode="auto">
            <a:xfrm>
              <a:off x="579"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8</a:t>
              </a:r>
            </a:p>
          </p:txBody>
        </p:sp>
        <p:sp>
          <p:nvSpPr>
            <p:cNvPr id="245" name="Oval 64"/>
            <p:cNvSpPr>
              <a:spLocks noChangeArrowheads="1"/>
            </p:cNvSpPr>
            <p:nvPr/>
          </p:nvSpPr>
          <p:spPr bwMode="auto">
            <a:xfrm>
              <a:off x="675" y="3086"/>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smtClean="0"/>
                <a:t>16</a:t>
              </a:r>
              <a:endParaRPr lang="en-US" altLang="en-US" sz="1200" dirty="0"/>
            </a:p>
          </p:txBody>
        </p:sp>
        <p:sp>
          <p:nvSpPr>
            <p:cNvPr id="246" name="Oval 65"/>
            <p:cNvSpPr>
              <a:spLocks noChangeArrowheads="1"/>
            </p:cNvSpPr>
            <p:nvPr/>
          </p:nvSpPr>
          <p:spPr bwMode="auto">
            <a:xfrm>
              <a:off x="963" y="3364"/>
              <a:ext cx="202" cy="202"/>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smtClean="0"/>
                <a:t>5</a:t>
              </a:r>
              <a:endParaRPr lang="en-US" altLang="en-US" sz="1200" dirty="0"/>
            </a:p>
          </p:txBody>
        </p:sp>
        <p:sp>
          <p:nvSpPr>
            <p:cNvPr id="247" name="Oval 66"/>
            <p:cNvSpPr>
              <a:spLocks noChangeArrowheads="1"/>
            </p:cNvSpPr>
            <p:nvPr/>
          </p:nvSpPr>
          <p:spPr bwMode="auto">
            <a:xfrm>
              <a:off x="819"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7</a:t>
              </a:r>
            </a:p>
          </p:txBody>
        </p:sp>
        <p:sp>
          <p:nvSpPr>
            <p:cNvPr id="248" name="Oval 67"/>
            <p:cNvSpPr>
              <a:spLocks noChangeArrowheads="1"/>
            </p:cNvSpPr>
            <p:nvPr/>
          </p:nvSpPr>
          <p:spPr bwMode="auto">
            <a:xfrm>
              <a:off x="1131" y="265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4</a:t>
              </a:r>
            </a:p>
          </p:txBody>
        </p:sp>
        <p:sp>
          <p:nvSpPr>
            <p:cNvPr id="249" name="Oval 68"/>
            <p:cNvSpPr>
              <a:spLocks noChangeArrowheads="1"/>
            </p:cNvSpPr>
            <p:nvPr/>
          </p:nvSpPr>
          <p:spPr bwMode="auto">
            <a:xfrm>
              <a:off x="1537" y="3086"/>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10</a:t>
              </a:r>
            </a:p>
          </p:txBody>
        </p:sp>
        <p:sp>
          <p:nvSpPr>
            <p:cNvPr id="250" name="Oval 69"/>
            <p:cNvSpPr>
              <a:spLocks noChangeArrowheads="1"/>
            </p:cNvSpPr>
            <p:nvPr/>
          </p:nvSpPr>
          <p:spPr bwMode="auto">
            <a:xfrm>
              <a:off x="1213"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9</a:t>
              </a:r>
            </a:p>
          </p:txBody>
        </p:sp>
        <p:sp>
          <p:nvSpPr>
            <p:cNvPr id="251" name="Oval 70"/>
            <p:cNvSpPr>
              <a:spLocks noChangeArrowheads="1"/>
            </p:cNvSpPr>
            <p:nvPr/>
          </p:nvSpPr>
          <p:spPr bwMode="auto">
            <a:xfrm>
              <a:off x="1789"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3</a:t>
              </a:r>
            </a:p>
          </p:txBody>
        </p:sp>
        <p:sp>
          <p:nvSpPr>
            <p:cNvPr id="252" name="Text Box 71"/>
            <p:cNvSpPr txBox="1">
              <a:spLocks noChangeArrowheads="1"/>
            </p:cNvSpPr>
            <p:nvPr/>
          </p:nvSpPr>
          <p:spPr bwMode="auto">
            <a:xfrm>
              <a:off x="1152" y="252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a:t>
              </a:r>
            </a:p>
          </p:txBody>
        </p:sp>
        <p:sp>
          <p:nvSpPr>
            <p:cNvPr id="253" name="Text Box 72"/>
            <p:cNvSpPr txBox="1">
              <a:spLocks noChangeArrowheads="1"/>
            </p:cNvSpPr>
            <p:nvPr/>
          </p:nvSpPr>
          <p:spPr bwMode="auto">
            <a:xfrm>
              <a:off x="699"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2</a:t>
              </a:r>
            </a:p>
          </p:txBody>
        </p:sp>
        <p:sp>
          <p:nvSpPr>
            <p:cNvPr id="254" name="Text Box 73"/>
            <p:cNvSpPr txBox="1">
              <a:spLocks noChangeArrowheads="1"/>
            </p:cNvSpPr>
            <p:nvPr/>
          </p:nvSpPr>
          <p:spPr bwMode="auto">
            <a:xfrm>
              <a:off x="1552"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3</a:t>
              </a:r>
            </a:p>
          </p:txBody>
        </p:sp>
        <p:sp>
          <p:nvSpPr>
            <p:cNvPr id="255" name="Text Box 74"/>
            <p:cNvSpPr txBox="1">
              <a:spLocks noChangeArrowheads="1"/>
            </p:cNvSpPr>
            <p:nvPr/>
          </p:nvSpPr>
          <p:spPr bwMode="auto">
            <a:xfrm>
              <a:off x="406"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4</a:t>
              </a:r>
            </a:p>
          </p:txBody>
        </p:sp>
        <p:sp>
          <p:nvSpPr>
            <p:cNvPr id="256" name="Text Box 75"/>
            <p:cNvSpPr txBox="1">
              <a:spLocks noChangeArrowheads="1"/>
            </p:cNvSpPr>
            <p:nvPr/>
          </p:nvSpPr>
          <p:spPr bwMode="auto">
            <a:xfrm>
              <a:off x="992"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5</a:t>
              </a:r>
            </a:p>
          </p:txBody>
        </p:sp>
        <p:sp>
          <p:nvSpPr>
            <p:cNvPr id="257" name="Text Box 76"/>
            <p:cNvSpPr txBox="1">
              <a:spLocks noChangeArrowheads="1"/>
            </p:cNvSpPr>
            <p:nvPr/>
          </p:nvSpPr>
          <p:spPr bwMode="auto">
            <a:xfrm>
              <a:off x="1237"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6</a:t>
              </a:r>
            </a:p>
          </p:txBody>
        </p:sp>
        <p:sp>
          <p:nvSpPr>
            <p:cNvPr id="258" name="Text Box 77"/>
            <p:cNvSpPr txBox="1">
              <a:spLocks noChangeArrowheads="1"/>
            </p:cNvSpPr>
            <p:nvPr/>
          </p:nvSpPr>
          <p:spPr bwMode="auto">
            <a:xfrm>
              <a:off x="1824"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7</a:t>
              </a:r>
            </a:p>
          </p:txBody>
        </p:sp>
        <p:sp>
          <p:nvSpPr>
            <p:cNvPr id="259" name="Text Box 78"/>
            <p:cNvSpPr txBox="1">
              <a:spLocks noChangeArrowheads="1"/>
            </p:cNvSpPr>
            <p:nvPr/>
          </p:nvSpPr>
          <p:spPr bwMode="auto">
            <a:xfrm>
              <a:off x="150"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8</a:t>
              </a:r>
            </a:p>
          </p:txBody>
        </p:sp>
        <p:sp>
          <p:nvSpPr>
            <p:cNvPr id="260" name="Text Box 79"/>
            <p:cNvSpPr txBox="1">
              <a:spLocks noChangeArrowheads="1"/>
            </p:cNvSpPr>
            <p:nvPr/>
          </p:nvSpPr>
          <p:spPr bwMode="auto">
            <a:xfrm>
              <a:off x="603"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9</a:t>
              </a:r>
            </a:p>
          </p:txBody>
        </p:sp>
        <p:sp>
          <p:nvSpPr>
            <p:cNvPr id="261" name="Text Box 80"/>
            <p:cNvSpPr txBox="1">
              <a:spLocks noChangeArrowheads="1"/>
            </p:cNvSpPr>
            <p:nvPr/>
          </p:nvSpPr>
          <p:spPr bwMode="auto">
            <a:xfrm>
              <a:off x="808" y="3477"/>
              <a:ext cx="21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10</a:t>
              </a:r>
            </a:p>
          </p:txBody>
        </p:sp>
      </p:grpSp>
      <p:sp>
        <p:nvSpPr>
          <p:cNvPr id="264" name="Text Box 7"/>
          <p:cNvSpPr txBox="1">
            <a:spLocks noChangeArrowheads="1"/>
          </p:cNvSpPr>
          <p:nvPr/>
        </p:nvSpPr>
        <p:spPr bwMode="auto">
          <a:xfrm>
            <a:off x="4130676" y="5251708"/>
            <a:ext cx="1569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A[5]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A[10]</a:t>
            </a:r>
            <a:endParaRPr lang="en-US" altLang="en-US" sz="2000" dirty="0">
              <a:solidFill>
                <a:srgbClr val="DD0111"/>
              </a:solidFill>
              <a:sym typeface="Symbol" panose="05050102010706020507" pitchFamily="18" charset="2"/>
            </a:endParaRPr>
          </a:p>
        </p:txBody>
      </p:sp>
      <p:cxnSp>
        <p:nvCxnSpPr>
          <p:cNvPr id="265" name="Straight Arrow Connector 264"/>
          <p:cNvCxnSpPr/>
          <p:nvPr/>
        </p:nvCxnSpPr>
        <p:spPr>
          <a:xfrm>
            <a:off x="4099915" y="5746810"/>
            <a:ext cx="152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6" name="Group 54"/>
          <p:cNvGrpSpPr>
            <a:grpSpLocks/>
          </p:cNvGrpSpPr>
          <p:nvPr/>
        </p:nvGrpSpPr>
        <p:grpSpPr bwMode="auto">
          <a:xfrm>
            <a:off x="5514975" y="4648200"/>
            <a:ext cx="2943225" cy="2044700"/>
            <a:chOff x="137" y="2528"/>
            <a:chExt cx="1854" cy="1288"/>
          </a:xfrm>
        </p:grpSpPr>
        <p:sp>
          <p:nvSpPr>
            <p:cNvPr id="267" name="Line 55"/>
            <p:cNvSpPr>
              <a:spLocks noChangeAspect="1" noChangeShapeType="1"/>
            </p:cNvSpPr>
            <p:nvPr/>
          </p:nvSpPr>
          <p:spPr bwMode="auto">
            <a:xfrm flipV="1">
              <a:off x="851" y="3466"/>
              <a:ext cx="259"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68" name="Line 56"/>
            <p:cNvSpPr>
              <a:spLocks noChangeAspect="1" noChangeShapeType="1"/>
            </p:cNvSpPr>
            <p:nvPr/>
          </p:nvSpPr>
          <p:spPr bwMode="auto">
            <a:xfrm flipV="1">
              <a:off x="1318" y="3179"/>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69" name="Line 57"/>
            <p:cNvSpPr>
              <a:spLocks noChangeAspect="1" noChangeShapeType="1"/>
            </p:cNvSpPr>
            <p:nvPr/>
          </p:nvSpPr>
          <p:spPr bwMode="auto">
            <a:xfrm rot="16200000" flipV="1">
              <a:off x="417" y="342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70" name="Line 58"/>
            <p:cNvSpPr>
              <a:spLocks noChangeAspect="1" noChangeShapeType="1"/>
            </p:cNvSpPr>
            <p:nvPr/>
          </p:nvSpPr>
          <p:spPr bwMode="auto">
            <a:xfrm rot="16200000" flipV="1">
              <a:off x="758" y="317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71" name="Line 59"/>
            <p:cNvSpPr>
              <a:spLocks noChangeAspect="1" noChangeShapeType="1"/>
            </p:cNvSpPr>
            <p:nvPr/>
          </p:nvSpPr>
          <p:spPr bwMode="auto">
            <a:xfrm rot="16200000" flipV="1">
              <a:off x="1154" y="2722"/>
              <a:ext cx="80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72" name="Line 60"/>
            <p:cNvSpPr>
              <a:spLocks noChangeShapeType="1"/>
            </p:cNvSpPr>
            <p:nvPr/>
          </p:nvSpPr>
          <p:spPr bwMode="auto">
            <a:xfrm flipV="1">
              <a:off x="243" y="2750"/>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73" name="Oval 61"/>
            <p:cNvSpPr>
              <a:spLocks noChangeArrowheads="1"/>
            </p:cNvSpPr>
            <p:nvPr/>
          </p:nvSpPr>
          <p:spPr bwMode="auto">
            <a:xfrm>
              <a:off x="387"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14</a:t>
              </a:r>
            </a:p>
          </p:txBody>
        </p:sp>
        <p:sp>
          <p:nvSpPr>
            <p:cNvPr id="274" name="Oval 62"/>
            <p:cNvSpPr>
              <a:spLocks noChangeArrowheads="1"/>
            </p:cNvSpPr>
            <p:nvPr/>
          </p:nvSpPr>
          <p:spPr bwMode="auto">
            <a:xfrm>
              <a:off x="137"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2</a:t>
              </a:r>
            </a:p>
          </p:txBody>
        </p:sp>
        <p:sp>
          <p:nvSpPr>
            <p:cNvPr id="275" name="Oval 63"/>
            <p:cNvSpPr>
              <a:spLocks noChangeArrowheads="1"/>
            </p:cNvSpPr>
            <p:nvPr/>
          </p:nvSpPr>
          <p:spPr bwMode="auto">
            <a:xfrm>
              <a:off x="579"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8</a:t>
              </a:r>
            </a:p>
          </p:txBody>
        </p:sp>
        <p:sp>
          <p:nvSpPr>
            <p:cNvPr id="276" name="Oval 64"/>
            <p:cNvSpPr>
              <a:spLocks noChangeArrowheads="1"/>
            </p:cNvSpPr>
            <p:nvPr/>
          </p:nvSpPr>
          <p:spPr bwMode="auto">
            <a:xfrm>
              <a:off x="675" y="3086"/>
              <a:ext cx="202" cy="202"/>
            </a:xfrm>
            <a:prstGeom prst="ellipse">
              <a:avLst/>
            </a:prstGeom>
            <a:solidFill>
              <a:schemeClr val="bg1"/>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smtClean="0"/>
                <a:t>16</a:t>
              </a:r>
              <a:endParaRPr lang="en-US" altLang="en-US" sz="1200" dirty="0"/>
            </a:p>
          </p:txBody>
        </p:sp>
        <p:sp>
          <p:nvSpPr>
            <p:cNvPr id="277" name="Oval 65"/>
            <p:cNvSpPr>
              <a:spLocks noChangeArrowheads="1"/>
            </p:cNvSpPr>
            <p:nvPr/>
          </p:nvSpPr>
          <p:spPr bwMode="auto">
            <a:xfrm>
              <a:off x="963"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smtClean="0"/>
                <a:t>7</a:t>
              </a:r>
              <a:endParaRPr lang="en-US" altLang="en-US" sz="1200" dirty="0"/>
            </a:p>
          </p:txBody>
        </p:sp>
        <p:sp>
          <p:nvSpPr>
            <p:cNvPr id="278" name="Oval 66"/>
            <p:cNvSpPr>
              <a:spLocks noChangeArrowheads="1"/>
            </p:cNvSpPr>
            <p:nvPr/>
          </p:nvSpPr>
          <p:spPr bwMode="auto">
            <a:xfrm>
              <a:off x="819"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smtClean="0"/>
                <a:t>5</a:t>
              </a:r>
              <a:endParaRPr lang="en-US" altLang="en-US" sz="1200" dirty="0"/>
            </a:p>
          </p:txBody>
        </p:sp>
        <p:sp>
          <p:nvSpPr>
            <p:cNvPr id="279" name="Oval 67"/>
            <p:cNvSpPr>
              <a:spLocks noChangeArrowheads="1"/>
            </p:cNvSpPr>
            <p:nvPr/>
          </p:nvSpPr>
          <p:spPr bwMode="auto">
            <a:xfrm>
              <a:off x="1131" y="2654"/>
              <a:ext cx="202" cy="202"/>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t>4</a:t>
              </a:r>
            </a:p>
          </p:txBody>
        </p:sp>
        <p:sp>
          <p:nvSpPr>
            <p:cNvPr id="280" name="Oval 68"/>
            <p:cNvSpPr>
              <a:spLocks noChangeArrowheads="1"/>
            </p:cNvSpPr>
            <p:nvPr/>
          </p:nvSpPr>
          <p:spPr bwMode="auto">
            <a:xfrm>
              <a:off x="1537" y="3086"/>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10</a:t>
              </a:r>
            </a:p>
          </p:txBody>
        </p:sp>
        <p:sp>
          <p:nvSpPr>
            <p:cNvPr id="281" name="Oval 69"/>
            <p:cNvSpPr>
              <a:spLocks noChangeArrowheads="1"/>
            </p:cNvSpPr>
            <p:nvPr/>
          </p:nvSpPr>
          <p:spPr bwMode="auto">
            <a:xfrm>
              <a:off x="1213"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9</a:t>
              </a:r>
            </a:p>
          </p:txBody>
        </p:sp>
        <p:sp>
          <p:nvSpPr>
            <p:cNvPr id="282" name="Oval 70"/>
            <p:cNvSpPr>
              <a:spLocks noChangeArrowheads="1"/>
            </p:cNvSpPr>
            <p:nvPr/>
          </p:nvSpPr>
          <p:spPr bwMode="auto">
            <a:xfrm>
              <a:off x="1789"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3</a:t>
              </a:r>
            </a:p>
          </p:txBody>
        </p:sp>
        <p:sp>
          <p:nvSpPr>
            <p:cNvPr id="283" name="Text Box 71"/>
            <p:cNvSpPr txBox="1">
              <a:spLocks noChangeArrowheads="1"/>
            </p:cNvSpPr>
            <p:nvPr/>
          </p:nvSpPr>
          <p:spPr bwMode="auto">
            <a:xfrm>
              <a:off x="1152" y="252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a:t>
              </a:r>
            </a:p>
          </p:txBody>
        </p:sp>
        <p:sp>
          <p:nvSpPr>
            <p:cNvPr id="284" name="Text Box 72"/>
            <p:cNvSpPr txBox="1">
              <a:spLocks noChangeArrowheads="1"/>
            </p:cNvSpPr>
            <p:nvPr/>
          </p:nvSpPr>
          <p:spPr bwMode="auto">
            <a:xfrm>
              <a:off x="699"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2</a:t>
              </a:r>
            </a:p>
          </p:txBody>
        </p:sp>
        <p:sp>
          <p:nvSpPr>
            <p:cNvPr id="285" name="Text Box 73"/>
            <p:cNvSpPr txBox="1">
              <a:spLocks noChangeArrowheads="1"/>
            </p:cNvSpPr>
            <p:nvPr/>
          </p:nvSpPr>
          <p:spPr bwMode="auto">
            <a:xfrm>
              <a:off x="1552"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3</a:t>
              </a:r>
            </a:p>
          </p:txBody>
        </p:sp>
        <p:sp>
          <p:nvSpPr>
            <p:cNvPr id="286" name="Text Box 74"/>
            <p:cNvSpPr txBox="1">
              <a:spLocks noChangeArrowheads="1"/>
            </p:cNvSpPr>
            <p:nvPr/>
          </p:nvSpPr>
          <p:spPr bwMode="auto">
            <a:xfrm>
              <a:off x="406"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4</a:t>
              </a:r>
            </a:p>
          </p:txBody>
        </p:sp>
        <p:sp>
          <p:nvSpPr>
            <p:cNvPr id="287" name="Text Box 75"/>
            <p:cNvSpPr txBox="1">
              <a:spLocks noChangeArrowheads="1"/>
            </p:cNvSpPr>
            <p:nvPr/>
          </p:nvSpPr>
          <p:spPr bwMode="auto">
            <a:xfrm>
              <a:off x="992"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5</a:t>
              </a:r>
            </a:p>
          </p:txBody>
        </p:sp>
        <p:sp>
          <p:nvSpPr>
            <p:cNvPr id="288" name="Text Box 76"/>
            <p:cNvSpPr txBox="1">
              <a:spLocks noChangeArrowheads="1"/>
            </p:cNvSpPr>
            <p:nvPr/>
          </p:nvSpPr>
          <p:spPr bwMode="auto">
            <a:xfrm>
              <a:off x="1237"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6</a:t>
              </a:r>
            </a:p>
          </p:txBody>
        </p:sp>
        <p:sp>
          <p:nvSpPr>
            <p:cNvPr id="289" name="Text Box 77"/>
            <p:cNvSpPr txBox="1">
              <a:spLocks noChangeArrowheads="1"/>
            </p:cNvSpPr>
            <p:nvPr/>
          </p:nvSpPr>
          <p:spPr bwMode="auto">
            <a:xfrm>
              <a:off x="1824"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7</a:t>
              </a:r>
            </a:p>
          </p:txBody>
        </p:sp>
        <p:sp>
          <p:nvSpPr>
            <p:cNvPr id="290" name="Text Box 78"/>
            <p:cNvSpPr txBox="1">
              <a:spLocks noChangeArrowheads="1"/>
            </p:cNvSpPr>
            <p:nvPr/>
          </p:nvSpPr>
          <p:spPr bwMode="auto">
            <a:xfrm>
              <a:off x="150"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8</a:t>
              </a:r>
            </a:p>
          </p:txBody>
        </p:sp>
        <p:sp>
          <p:nvSpPr>
            <p:cNvPr id="291" name="Text Box 79"/>
            <p:cNvSpPr txBox="1">
              <a:spLocks noChangeArrowheads="1"/>
            </p:cNvSpPr>
            <p:nvPr/>
          </p:nvSpPr>
          <p:spPr bwMode="auto">
            <a:xfrm>
              <a:off x="603"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9</a:t>
              </a:r>
            </a:p>
          </p:txBody>
        </p:sp>
        <p:sp>
          <p:nvSpPr>
            <p:cNvPr id="292" name="Text Box 80"/>
            <p:cNvSpPr txBox="1">
              <a:spLocks noChangeArrowheads="1"/>
            </p:cNvSpPr>
            <p:nvPr/>
          </p:nvSpPr>
          <p:spPr bwMode="auto">
            <a:xfrm>
              <a:off x="808" y="3477"/>
              <a:ext cx="21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10</a:t>
              </a:r>
            </a:p>
          </p:txBody>
        </p:sp>
      </p:grpSp>
      <p:sp>
        <p:nvSpPr>
          <p:cNvPr id="293" name="Text Box 192"/>
          <p:cNvSpPr txBox="1">
            <a:spLocks noChangeArrowheads="1"/>
          </p:cNvSpPr>
          <p:nvPr/>
        </p:nvSpPr>
        <p:spPr bwMode="auto">
          <a:xfrm>
            <a:off x="6458818" y="4495800"/>
            <a:ext cx="22279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err="1">
                <a:solidFill>
                  <a:srgbClr val="DD0111"/>
                </a:solidFill>
                <a:latin typeface="Monotype Corsiva" panose="03010101010201010101" pitchFamily="66" charset="0"/>
              </a:rPr>
              <a:t>i</a:t>
            </a:r>
            <a:r>
              <a:rPr lang="en-US" altLang="en-US" sz="1200" dirty="0">
                <a:solidFill>
                  <a:srgbClr val="DD0111"/>
                </a:solidFill>
              </a:rPr>
              <a:t> = 1</a:t>
            </a:r>
            <a:r>
              <a:rPr lang="en-US" altLang="en-US" sz="1200" dirty="0" smtClean="0">
                <a:solidFill>
                  <a:srgbClr val="DD0111"/>
                </a:solidFill>
              </a:rPr>
              <a:t>: </a:t>
            </a:r>
            <a:r>
              <a:rPr lang="en-US" altLang="en-US" sz="1200" dirty="0"/>
              <a:t>CALL</a:t>
            </a:r>
            <a:r>
              <a:rPr lang="en-US" altLang="en-US" sz="1200" dirty="0">
                <a:solidFill>
                  <a:srgbClr val="DD0111"/>
                </a:solidFill>
              </a:rPr>
              <a:t> </a:t>
            </a:r>
            <a:r>
              <a:rPr lang="en-US" sz="1200" dirty="0" smtClean="0"/>
              <a:t>MAX-HEAPIFY(A,1,10</a:t>
            </a:r>
            <a:r>
              <a:rPr lang="en-US" sz="1200" dirty="0"/>
              <a:t>)</a:t>
            </a:r>
            <a:endParaRPr lang="en-US" altLang="en-US" sz="1200" dirty="0">
              <a:solidFill>
                <a:srgbClr val="DD0111"/>
              </a:solidFill>
            </a:endParaRPr>
          </a:p>
          <a:p>
            <a:endParaRPr lang="en-US" altLang="en-US" sz="1200" dirty="0">
              <a:solidFill>
                <a:srgbClr val="DD0111"/>
              </a:solidFill>
            </a:endParaRPr>
          </a:p>
        </p:txBody>
      </p:sp>
    </p:spTree>
    <p:extLst>
      <p:ext uri="{BB962C8B-B14F-4D97-AF65-F5344CB8AC3E}">
        <p14:creationId xmlns:p14="http://schemas.microsoft.com/office/powerpoint/2010/main" val="1488198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913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2924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92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04"/>
                                        </p:tgtEl>
                                        <p:attrNameLst>
                                          <p:attrName>style.visibility</p:attrName>
                                        </p:attrNameLst>
                                      </p:cBhvr>
                                      <p:to>
                                        <p:strVal val="visible"/>
                                      </p:to>
                                    </p:set>
                                    <p:animEffect transition="in" filter="wipe(left)">
                                      <p:cBhvr>
                                        <p:cTn id="30" dur="500"/>
                                        <p:tgtEl>
                                          <p:spTgt spid="204"/>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20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0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34"/>
                                        </p:tgtEl>
                                        <p:attrNameLst>
                                          <p:attrName>style.visibility</p:attrName>
                                        </p:attrNameLst>
                                      </p:cBhvr>
                                      <p:to>
                                        <p:strVal val="visible"/>
                                      </p:to>
                                    </p:set>
                                    <p:animEffect transition="in" filter="wipe(left)">
                                      <p:cBhvr>
                                        <p:cTn id="46" dur="500"/>
                                        <p:tgtEl>
                                          <p:spTgt spid="234"/>
                                        </p:tgtEl>
                                      </p:cBhvr>
                                    </p:animEffec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23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3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65"/>
                                        </p:tgtEl>
                                        <p:attrNameLst>
                                          <p:attrName>style.visibility</p:attrName>
                                        </p:attrNameLst>
                                      </p:cBhvr>
                                      <p:to>
                                        <p:strVal val="visible"/>
                                      </p:to>
                                    </p:set>
                                    <p:animEffect transition="in" filter="wipe(left)">
                                      <p:cBhvr>
                                        <p:cTn id="58" dur="500"/>
                                        <p:tgtEl>
                                          <p:spTgt spid="265"/>
                                        </p:tgtEl>
                                      </p:cBhvr>
                                    </p:animEffec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26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6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246" grpId="0"/>
      <p:bldP spid="429247" grpId="0"/>
      <p:bldP spid="173" grpId="0"/>
      <p:bldP spid="203" grpId="0"/>
      <p:bldP spid="232" grpId="0"/>
      <p:bldP spid="233" grpId="0"/>
      <p:bldP spid="264" grpId="0"/>
      <p:bldP spid="29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0" y="-60325"/>
            <a:ext cx="9144000" cy="946150"/>
          </a:xfrm>
        </p:spPr>
        <p:txBody>
          <a:bodyPr/>
          <a:lstStyle/>
          <a:p>
            <a:pPr algn="l"/>
            <a:r>
              <a:rPr lang="en-US" altLang="en-US" sz="2700" dirty="0"/>
              <a:t>Example: </a:t>
            </a:r>
            <a:r>
              <a:rPr lang="en-US" altLang="en-US" sz="2700" dirty="0" smtClean="0"/>
              <a:t>given an array A, build max-heap to represent A</a:t>
            </a:r>
            <a:endParaRPr lang="en-US" altLang="en-US" sz="2700" dirty="0"/>
          </a:p>
        </p:txBody>
      </p:sp>
      <p:graphicFrame>
        <p:nvGraphicFramePr>
          <p:cNvPr id="429059" name="Group 3"/>
          <p:cNvGraphicFramePr>
            <a:graphicFrameLocks noGrp="1"/>
          </p:cNvGraphicFramePr>
          <p:nvPr>
            <p:ph idx="1"/>
            <p:extLst>
              <p:ext uri="{D42A27DB-BD31-4B8C-83A1-F6EECF244321}">
                <p14:modId xmlns:p14="http://schemas.microsoft.com/office/powerpoint/2010/main" val="1960586302"/>
              </p:ext>
            </p:extLst>
          </p:nvPr>
        </p:nvGraphicFramePr>
        <p:xfrm>
          <a:off x="622300" y="1031558"/>
          <a:ext cx="4141787" cy="335280"/>
        </p:xfrm>
        <a:graphic>
          <a:graphicData uri="http://schemas.openxmlformats.org/drawingml/2006/table">
            <a:tbl>
              <a:tblPr/>
              <a:tblGrid>
                <a:gridCol w="414337">
                  <a:extLst>
                    <a:ext uri="{9D8B030D-6E8A-4147-A177-3AD203B41FA5}">
                      <a16:colId xmlns:a16="http://schemas.microsoft.com/office/drawing/2014/main" val="3423956316"/>
                    </a:ext>
                  </a:extLst>
                </a:gridCol>
                <a:gridCol w="415925">
                  <a:extLst>
                    <a:ext uri="{9D8B030D-6E8A-4147-A177-3AD203B41FA5}">
                      <a16:colId xmlns:a16="http://schemas.microsoft.com/office/drawing/2014/main" val="3017141810"/>
                    </a:ext>
                  </a:extLst>
                </a:gridCol>
                <a:gridCol w="412750">
                  <a:extLst>
                    <a:ext uri="{9D8B030D-6E8A-4147-A177-3AD203B41FA5}">
                      <a16:colId xmlns:a16="http://schemas.microsoft.com/office/drawing/2014/main" val="394806274"/>
                    </a:ext>
                  </a:extLst>
                </a:gridCol>
                <a:gridCol w="414338">
                  <a:extLst>
                    <a:ext uri="{9D8B030D-6E8A-4147-A177-3AD203B41FA5}">
                      <a16:colId xmlns:a16="http://schemas.microsoft.com/office/drawing/2014/main" val="2905445802"/>
                    </a:ext>
                  </a:extLst>
                </a:gridCol>
                <a:gridCol w="414337">
                  <a:extLst>
                    <a:ext uri="{9D8B030D-6E8A-4147-A177-3AD203B41FA5}">
                      <a16:colId xmlns:a16="http://schemas.microsoft.com/office/drawing/2014/main" val="3006635839"/>
                    </a:ext>
                  </a:extLst>
                </a:gridCol>
                <a:gridCol w="412750">
                  <a:extLst>
                    <a:ext uri="{9D8B030D-6E8A-4147-A177-3AD203B41FA5}">
                      <a16:colId xmlns:a16="http://schemas.microsoft.com/office/drawing/2014/main" val="3348003854"/>
                    </a:ext>
                  </a:extLst>
                </a:gridCol>
                <a:gridCol w="414338">
                  <a:extLst>
                    <a:ext uri="{9D8B030D-6E8A-4147-A177-3AD203B41FA5}">
                      <a16:colId xmlns:a16="http://schemas.microsoft.com/office/drawing/2014/main" val="3499792323"/>
                    </a:ext>
                  </a:extLst>
                </a:gridCol>
                <a:gridCol w="412750">
                  <a:extLst>
                    <a:ext uri="{9D8B030D-6E8A-4147-A177-3AD203B41FA5}">
                      <a16:colId xmlns:a16="http://schemas.microsoft.com/office/drawing/2014/main" val="3756000361"/>
                    </a:ext>
                  </a:extLst>
                </a:gridCol>
                <a:gridCol w="415925">
                  <a:extLst>
                    <a:ext uri="{9D8B030D-6E8A-4147-A177-3AD203B41FA5}">
                      <a16:colId xmlns:a16="http://schemas.microsoft.com/office/drawing/2014/main" val="1302980591"/>
                    </a:ext>
                  </a:extLst>
                </a:gridCol>
                <a:gridCol w="414337">
                  <a:extLst>
                    <a:ext uri="{9D8B030D-6E8A-4147-A177-3AD203B41FA5}">
                      <a16:colId xmlns:a16="http://schemas.microsoft.com/office/drawing/2014/main" val="2563450380"/>
                    </a:ext>
                  </a:extLst>
                </a:gridCol>
              </a:tblGrid>
              <a:tr h="144463">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smtClean="0">
                          <a:ln>
                            <a:noFill/>
                          </a:ln>
                          <a:solidFill>
                            <a:schemeClr val="accent2"/>
                          </a:solidFill>
                          <a:effectLst/>
                          <a:latin typeface="Arial" panose="020B060402020202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smtClean="0">
                          <a:ln>
                            <a:noFill/>
                          </a:ln>
                          <a:solidFill>
                            <a:schemeClr val="accent2"/>
                          </a:solidFill>
                          <a:effectLst/>
                          <a:latin typeface="Arial" panose="020B0604020202020204" pitchFamily="34" charset="0"/>
                        </a:rPr>
                        <a:t>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accent2"/>
                          </a:solidFill>
                          <a:effectLst/>
                          <a:latin typeface="Arial" panose="020B060402020202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accent2"/>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accent2"/>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smtClean="0">
                          <a:ln>
                            <a:noFill/>
                          </a:ln>
                          <a:solidFill>
                            <a:schemeClr val="accent2"/>
                          </a:solidFill>
                          <a:effectLst/>
                          <a:latin typeface="Arial" panose="020B0604020202020204" pitchFamily="34" charset="0"/>
                        </a:rPr>
                        <a:t>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6988848"/>
                  </a:ext>
                </a:extLst>
              </a:tr>
            </a:tbl>
          </a:graphicData>
        </a:graphic>
      </p:graphicFrame>
      <p:grpSp>
        <p:nvGrpSpPr>
          <p:cNvPr id="429191" name="Group 135"/>
          <p:cNvGrpSpPr>
            <a:grpSpLocks/>
          </p:cNvGrpSpPr>
          <p:nvPr/>
        </p:nvGrpSpPr>
        <p:grpSpPr bwMode="auto">
          <a:xfrm>
            <a:off x="138112" y="1917700"/>
            <a:ext cx="2943225" cy="2044700"/>
            <a:chOff x="1940" y="2528"/>
            <a:chExt cx="1854" cy="1288"/>
          </a:xfrm>
        </p:grpSpPr>
        <p:sp>
          <p:nvSpPr>
            <p:cNvPr id="429192" name="Line 136"/>
            <p:cNvSpPr>
              <a:spLocks noChangeAspect="1" noChangeShapeType="1"/>
            </p:cNvSpPr>
            <p:nvPr/>
          </p:nvSpPr>
          <p:spPr bwMode="auto">
            <a:xfrm flipV="1">
              <a:off x="2654" y="3466"/>
              <a:ext cx="259"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93" name="Line 137"/>
            <p:cNvSpPr>
              <a:spLocks noChangeAspect="1" noChangeShapeType="1"/>
            </p:cNvSpPr>
            <p:nvPr/>
          </p:nvSpPr>
          <p:spPr bwMode="auto">
            <a:xfrm flipV="1">
              <a:off x="3121" y="3179"/>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94" name="Line 138"/>
            <p:cNvSpPr>
              <a:spLocks noChangeAspect="1" noChangeShapeType="1"/>
            </p:cNvSpPr>
            <p:nvPr/>
          </p:nvSpPr>
          <p:spPr bwMode="auto">
            <a:xfrm rot="16200000" flipV="1">
              <a:off x="2220" y="342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95" name="Line 139"/>
            <p:cNvSpPr>
              <a:spLocks noChangeAspect="1" noChangeShapeType="1"/>
            </p:cNvSpPr>
            <p:nvPr/>
          </p:nvSpPr>
          <p:spPr bwMode="auto">
            <a:xfrm rot="16200000" flipV="1">
              <a:off x="2561" y="317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96" name="Line 140"/>
            <p:cNvSpPr>
              <a:spLocks noChangeAspect="1" noChangeShapeType="1"/>
            </p:cNvSpPr>
            <p:nvPr/>
          </p:nvSpPr>
          <p:spPr bwMode="auto">
            <a:xfrm rot="16200000" flipV="1">
              <a:off x="2957" y="2722"/>
              <a:ext cx="80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97" name="Line 141"/>
            <p:cNvSpPr>
              <a:spLocks noChangeShapeType="1"/>
            </p:cNvSpPr>
            <p:nvPr/>
          </p:nvSpPr>
          <p:spPr bwMode="auto">
            <a:xfrm flipV="1">
              <a:off x="2046" y="2750"/>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198" name="Oval 142"/>
            <p:cNvSpPr>
              <a:spLocks noChangeArrowheads="1"/>
            </p:cNvSpPr>
            <p:nvPr/>
          </p:nvSpPr>
          <p:spPr bwMode="auto">
            <a:xfrm>
              <a:off x="2190"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14</a:t>
              </a:r>
            </a:p>
          </p:txBody>
        </p:sp>
        <p:sp>
          <p:nvSpPr>
            <p:cNvPr id="429199" name="Oval 143"/>
            <p:cNvSpPr>
              <a:spLocks noChangeArrowheads="1"/>
            </p:cNvSpPr>
            <p:nvPr/>
          </p:nvSpPr>
          <p:spPr bwMode="auto">
            <a:xfrm>
              <a:off x="1940"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2</a:t>
              </a:r>
            </a:p>
          </p:txBody>
        </p:sp>
        <p:sp>
          <p:nvSpPr>
            <p:cNvPr id="429200" name="Oval 144"/>
            <p:cNvSpPr>
              <a:spLocks noChangeArrowheads="1"/>
            </p:cNvSpPr>
            <p:nvPr/>
          </p:nvSpPr>
          <p:spPr bwMode="auto">
            <a:xfrm>
              <a:off x="2382"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8</a:t>
              </a:r>
            </a:p>
          </p:txBody>
        </p:sp>
        <p:sp>
          <p:nvSpPr>
            <p:cNvPr id="429201" name="Oval 145"/>
            <p:cNvSpPr>
              <a:spLocks noChangeArrowheads="1"/>
            </p:cNvSpPr>
            <p:nvPr/>
          </p:nvSpPr>
          <p:spPr bwMode="auto">
            <a:xfrm>
              <a:off x="2478" y="3086"/>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16</a:t>
              </a:r>
            </a:p>
          </p:txBody>
        </p:sp>
        <p:sp>
          <p:nvSpPr>
            <p:cNvPr id="429202" name="Oval 146"/>
            <p:cNvSpPr>
              <a:spLocks noChangeArrowheads="1"/>
            </p:cNvSpPr>
            <p:nvPr/>
          </p:nvSpPr>
          <p:spPr bwMode="auto">
            <a:xfrm>
              <a:off x="2766"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7</a:t>
              </a:r>
            </a:p>
          </p:txBody>
        </p:sp>
        <p:sp>
          <p:nvSpPr>
            <p:cNvPr id="429203" name="Oval 147"/>
            <p:cNvSpPr>
              <a:spLocks noChangeArrowheads="1"/>
            </p:cNvSpPr>
            <p:nvPr/>
          </p:nvSpPr>
          <p:spPr bwMode="auto">
            <a:xfrm>
              <a:off x="2622"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a:t>
              </a:r>
            </a:p>
          </p:txBody>
        </p:sp>
        <p:sp>
          <p:nvSpPr>
            <p:cNvPr id="429204" name="Oval 148"/>
            <p:cNvSpPr>
              <a:spLocks noChangeArrowheads="1"/>
            </p:cNvSpPr>
            <p:nvPr/>
          </p:nvSpPr>
          <p:spPr bwMode="auto">
            <a:xfrm>
              <a:off x="2934" y="2654"/>
              <a:ext cx="202" cy="202"/>
            </a:xfrm>
            <a:prstGeom prst="ellipse">
              <a:avLst/>
            </a:prstGeom>
            <a:solidFill>
              <a:schemeClr val="bg1"/>
            </a:solidFill>
            <a:ln w="38100">
              <a:solidFill>
                <a:srgbClr val="DD011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4</a:t>
              </a:r>
            </a:p>
          </p:txBody>
        </p:sp>
        <p:sp>
          <p:nvSpPr>
            <p:cNvPr id="429205" name="Oval 149"/>
            <p:cNvSpPr>
              <a:spLocks noChangeArrowheads="1"/>
            </p:cNvSpPr>
            <p:nvPr/>
          </p:nvSpPr>
          <p:spPr bwMode="auto">
            <a:xfrm>
              <a:off x="3340" y="3086"/>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10</a:t>
              </a:r>
            </a:p>
          </p:txBody>
        </p:sp>
        <p:sp>
          <p:nvSpPr>
            <p:cNvPr id="429206" name="Oval 150"/>
            <p:cNvSpPr>
              <a:spLocks noChangeArrowheads="1"/>
            </p:cNvSpPr>
            <p:nvPr/>
          </p:nvSpPr>
          <p:spPr bwMode="auto">
            <a:xfrm>
              <a:off x="3016"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9</a:t>
              </a:r>
            </a:p>
          </p:txBody>
        </p:sp>
        <p:sp>
          <p:nvSpPr>
            <p:cNvPr id="429207" name="Oval 151"/>
            <p:cNvSpPr>
              <a:spLocks noChangeArrowheads="1"/>
            </p:cNvSpPr>
            <p:nvPr/>
          </p:nvSpPr>
          <p:spPr bwMode="auto">
            <a:xfrm>
              <a:off x="3592"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3</a:t>
              </a:r>
            </a:p>
          </p:txBody>
        </p:sp>
        <p:sp>
          <p:nvSpPr>
            <p:cNvPr id="429208" name="Text Box 152"/>
            <p:cNvSpPr txBox="1">
              <a:spLocks noChangeArrowheads="1"/>
            </p:cNvSpPr>
            <p:nvPr/>
          </p:nvSpPr>
          <p:spPr bwMode="auto">
            <a:xfrm>
              <a:off x="2955" y="252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a:t>
              </a:r>
            </a:p>
          </p:txBody>
        </p:sp>
        <p:sp>
          <p:nvSpPr>
            <p:cNvPr id="429209" name="Text Box 153"/>
            <p:cNvSpPr txBox="1">
              <a:spLocks noChangeArrowheads="1"/>
            </p:cNvSpPr>
            <p:nvPr/>
          </p:nvSpPr>
          <p:spPr bwMode="auto">
            <a:xfrm>
              <a:off x="2502"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2</a:t>
              </a:r>
            </a:p>
          </p:txBody>
        </p:sp>
        <p:sp>
          <p:nvSpPr>
            <p:cNvPr id="429210" name="Text Box 154"/>
            <p:cNvSpPr txBox="1">
              <a:spLocks noChangeArrowheads="1"/>
            </p:cNvSpPr>
            <p:nvPr/>
          </p:nvSpPr>
          <p:spPr bwMode="auto">
            <a:xfrm>
              <a:off x="3355"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3</a:t>
              </a:r>
            </a:p>
          </p:txBody>
        </p:sp>
        <p:sp>
          <p:nvSpPr>
            <p:cNvPr id="429211" name="Text Box 155"/>
            <p:cNvSpPr txBox="1">
              <a:spLocks noChangeArrowheads="1"/>
            </p:cNvSpPr>
            <p:nvPr/>
          </p:nvSpPr>
          <p:spPr bwMode="auto">
            <a:xfrm>
              <a:off x="2209"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4</a:t>
              </a:r>
            </a:p>
          </p:txBody>
        </p:sp>
        <p:sp>
          <p:nvSpPr>
            <p:cNvPr id="429212" name="Text Box 156"/>
            <p:cNvSpPr txBox="1">
              <a:spLocks noChangeArrowheads="1"/>
            </p:cNvSpPr>
            <p:nvPr/>
          </p:nvSpPr>
          <p:spPr bwMode="auto">
            <a:xfrm>
              <a:off x="2795"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5</a:t>
              </a:r>
            </a:p>
          </p:txBody>
        </p:sp>
        <p:sp>
          <p:nvSpPr>
            <p:cNvPr id="429213" name="Text Box 157"/>
            <p:cNvSpPr txBox="1">
              <a:spLocks noChangeArrowheads="1"/>
            </p:cNvSpPr>
            <p:nvPr/>
          </p:nvSpPr>
          <p:spPr bwMode="auto">
            <a:xfrm>
              <a:off x="3040"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6</a:t>
              </a:r>
            </a:p>
          </p:txBody>
        </p:sp>
        <p:sp>
          <p:nvSpPr>
            <p:cNvPr id="429214" name="Text Box 158"/>
            <p:cNvSpPr txBox="1">
              <a:spLocks noChangeArrowheads="1"/>
            </p:cNvSpPr>
            <p:nvPr/>
          </p:nvSpPr>
          <p:spPr bwMode="auto">
            <a:xfrm>
              <a:off x="3627"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7</a:t>
              </a:r>
            </a:p>
          </p:txBody>
        </p:sp>
        <p:sp>
          <p:nvSpPr>
            <p:cNvPr id="429215" name="Text Box 159"/>
            <p:cNvSpPr txBox="1">
              <a:spLocks noChangeArrowheads="1"/>
            </p:cNvSpPr>
            <p:nvPr/>
          </p:nvSpPr>
          <p:spPr bwMode="auto">
            <a:xfrm>
              <a:off x="1953"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8</a:t>
              </a:r>
            </a:p>
          </p:txBody>
        </p:sp>
        <p:sp>
          <p:nvSpPr>
            <p:cNvPr id="429216" name="Text Box 160"/>
            <p:cNvSpPr txBox="1">
              <a:spLocks noChangeArrowheads="1"/>
            </p:cNvSpPr>
            <p:nvPr/>
          </p:nvSpPr>
          <p:spPr bwMode="auto">
            <a:xfrm>
              <a:off x="2406"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9</a:t>
              </a:r>
            </a:p>
          </p:txBody>
        </p:sp>
        <p:sp>
          <p:nvSpPr>
            <p:cNvPr id="429217" name="Text Box 161"/>
            <p:cNvSpPr txBox="1">
              <a:spLocks noChangeArrowheads="1"/>
            </p:cNvSpPr>
            <p:nvPr/>
          </p:nvSpPr>
          <p:spPr bwMode="auto">
            <a:xfrm>
              <a:off x="2611" y="3477"/>
              <a:ext cx="21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10</a:t>
              </a:r>
            </a:p>
          </p:txBody>
        </p:sp>
      </p:grpSp>
      <p:grpSp>
        <p:nvGrpSpPr>
          <p:cNvPr id="429218" name="Group 162"/>
          <p:cNvGrpSpPr>
            <a:grpSpLocks/>
          </p:cNvGrpSpPr>
          <p:nvPr/>
        </p:nvGrpSpPr>
        <p:grpSpPr bwMode="auto">
          <a:xfrm>
            <a:off x="4764087" y="4598149"/>
            <a:ext cx="2943225" cy="2044700"/>
            <a:chOff x="137" y="715"/>
            <a:chExt cx="1854" cy="1288"/>
          </a:xfrm>
        </p:grpSpPr>
        <p:sp>
          <p:nvSpPr>
            <p:cNvPr id="429219" name="Line 163"/>
            <p:cNvSpPr>
              <a:spLocks noChangeAspect="1" noChangeShapeType="1"/>
            </p:cNvSpPr>
            <p:nvPr/>
          </p:nvSpPr>
          <p:spPr bwMode="auto">
            <a:xfrm flipV="1">
              <a:off x="851" y="1653"/>
              <a:ext cx="259"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220" name="Line 164"/>
            <p:cNvSpPr>
              <a:spLocks noChangeAspect="1" noChangeShapeType="1"/>
            </p:cNvSpPr>
            <p:nvPr/>
          </p:nvSpPr>
          <p:spPr bwMode="auto">
            <a:xfrm flipV="1">
              <a:off x="1318" y="1366"/>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221" name="Line 165"/>
            <p:cNvSpPr>
              <a:spLocks noChangeAspect="1" noChangeShapeType="1"/>
            </p:cNvSpPr>
            <p:nvPr/>
          </p:nvSpPr>
          <p:spPr bwMode="auto">
            <a:xfrm rot="16200000" flipV="1">
              <a:off x="417" y="1611"/>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222" name="Line 166"/>
            <p:cNvSpPr>
              <a:spLocks noChangeAspect="1" noChangeShapeType="1"/>
            </p:cNvSpPr>
            <p:nvPr/>
          </p:nvSpPr>
          <p:spPr bwMode="auto">
            <a:xfrm rot="16200000" flipV="1">
              <a:off x="758" y="1361"/>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223" name="Line 167"/>
            <p:cNvSpPr>
              <a:spLocks noChangeAspect="1" noChangeShapeType="1"/>
            </p:cNvSpPr>
            <p:nvPr/>
          </p:nvSpPr>
          <p:spPr bwMode="auto">
            <a:xfrm rot="16200000" flipV="1">
              <a:off x="1154" y="909"/>
              <a:ext cx="80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224" name="Line 168"/>
            <p:cNvSpPr>
              <a:spLocks noChangeShapeType="1"/>
            </p:cNvSpPr>
            <p:nvPr/>
          </p:nvSpPr>
          <p:spPr bwMode="auto">
            <a:xfrm flipV="1">
              <a:off x="243" y="937"/>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429225" name="Oval 169"/>
            <p:cNvSpPr>
              <a:spLocks noChangeArrowheads="1"/>
            </p:cNvSpPr>
            <p:nvPr/>
          </p:nvSpPr>
          <p:spPr bwMode="auto">
            <a:xfrm>
              <a:off x="387"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8</a:t>
              </a:r>
            </a:p>
          </p:txBody>
        </p:sp>
        <p:sp>
          <p:nvSpPr>
            <p:cNvPr id="429226" name="Oval 170"/>
            <p:cNvSpPr>
              <a:spLocks noChangeArrowheads="1"/>
            </p:cNvSpPr>
            <p:nvPr/>
          </p:nvSpPr>
          <p:spPr bwMode="auto">
            <a:xfrm>
              <a:off x="137"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2</a:t>
              </a:r>
            </a:p>
          </p:txBody>
        </p:sp>
        <p:sp>
          <p:nvSpPr>
            <p:cNvPr id="429227" name="Oval 171"/>
            <p:cNvSpPr>
              <a:spLocks noChangeArrowheads="1"/>
            </p:cNvSpPr>
            <p:nvPr/>
          </p:nvSpPr>
          <p:spPr bwMode="auto">
            <a:xfrm>
              <a:off x="579"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4</a:t>
              </a:r>
            </a:p>
          </p:txBody>
        </p:sp>
        <p:sp>
          <p:nvSpPr>
            <p:cNvPr id="429228" name="Oval 172"/>
            <p:cNvSpPr>
              <a:spLocks noChangeArrowheads="1"/>
            </p:cNvSpPr>
            <p:nvPr/>
          </p:nvSpPr>
          <p:spPr bwMode="auto">
            <a:xfrm>
              <a:off x="675" y="1273"/>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14</a:t>
              </a:r>
            </a:p>
          </p:txBody>
        </p:sp>
        <p:sp>
          <p:nvSpPr>
            <p:cNvPr id="429229" name="Oval 173"/>
            <p:cNvSpPr>
              <a:spLocks noChangeArrowheads="1"/>
            </p:cNvSpPr>
            <p:nvPr/>
          </p:nvSpPr>
          <p:spPr bwMode="auto">
            <a:xfrm>
              <a:off x="963"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7</a:t>
              </a:r>
            </a:p>
          </p:txBody>
        </p:sp>
        <p:sp>
          <p:nvSpPr>
            <p:cNvPr id="429230" name="Oval 174"/>
            <p:cNvSpPr>
              <a:spLocks noChangeArrowheads="1"/>
            </p:cNvSpPr>
            <p:nvPr/>
          </p:nvSpPr>
          <p:spPr bwMode="auto">
            <a:xfrm>
              <a:off x="819" y="180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a:t>
              </a:r>
            </a:p>
          </p:txBody>
        </p:sp>
        <p:sp>
          <p:nvSpPr>
            <p:cNvPr id="429231" name="Oval 175"/>
            <p:cNvSpPr>
              <a:spLocks noChangeArrowheads="1"/>
            </p:cNvSpPr>
            <p:nvPr/>
          </p:nvSpPr>
          <p:spPr bwMode="auto">
            <a:xfrm>
              <a:off x="1131" y="84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16</a:t>
              </a:r>
            </a:p>
          </p:txBody>
        </p:sp>
        <p:sp>
          <p:nvSpPr>
            <p:cNvPr id="429232" name="Oval 176"/>
            <p:cNvSpPr>
              <a:spLocks noChangeArrowheads="1"/>
            </p:cNvSpPr>
            <p:nvPr/>
          </p:nvSpPr>
          <p:spPr bwMode="auto">
            <a:xfrm>
              <a:off x="1537" y="1273"/>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10</a:t>
              </a:r>
            </a:p>
          </p:txBody>
        </p:sp>
        <p:sp>
          <p:nvSpPr>
            <p:cNvPr id="429233" name="Oval 177"/>
            <p:cNvSpPr>
              <a:spLocks noChangeArrowheads="1"/>
            </p:cNvSpPr>
            <p:nvPr/>
          </p:nvSpPr>
          <p:spPr bwMode="auto">
            <a:xfrm>
              <a:off x="1213"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9</a:t>
              </a:r>
            </a:p>
          </p:txBody>
        </p:sp>
        <p:sp>
          <p:nvSpPr>
            <p:cNvPr id="429234" name="Oval 178"/>
            <p:cNvSpPr>
              <a:spLocks noChangeArrowheads="1"/>
            </p:cNvSpPr>
            <p:nvPr/>
          </p:nvSpPr>
          <p:spPr bwMode="auto">
            <a:xfrm>
              <a:off x="1789" y="1551"/>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3</a:t>
              </a:r>
            </a:p>
          </p:txBody>
        </p:sp>
        <p:sp>
          <p:nvSpPr>
            <p:cNvPr id="429235" name="Text Box 179"/>
            <p:cNvSpPr txBox="1">
              <a:spLocks noChangeArrowheads="1"/>
            </p:cNvSpPr>
            <p:nvPr/>
          </p:nvSpPr>
          <p:spPr bwMode="auto">
            <a:xfrm>
              <a:off x="1152" y="715"/>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a:t>
              </a:r>
            </a:p>
          </p:txBody>
        </p:sp>
        <p:sp>
          <p:nvSpPr>
            <p:cNvPr id="429236" name="Text Box 180"/>
            <p:cNvSpPr txBox="1">
              <a:spLocks noChangeArrowheads="1"/>
            </p:cNvSpPr>
            <p:nvPr/>
          </p:nvSpPr>
          <p:spPr bwMode="auto">
            <a:xfrm>
              <a:off x="699" y="114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2</a:t>
              </a:r>
            </a:p>
          </p:txBody>
        </p:sp>
        <p:sp>
          <p:nvSpPr>
            <p:cNvPr id="429237" name="Text Box 181"/>
            <p:cNvSpPr txBox="1">
              <a:spLocks noChangeArrowheads="1"/>
            </p:cNvSpPr>
            <p:nvPr/>
          </p:nvSpPr>
          <p:spPr bwMode="auto">
            <a:xfrm>
              <a:off x="1552" y="114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3</a:t>
              </a:r>
            </a:p>
          </p:txBody>
        </p:sp>
        <p:sp>
          <p:nvSpPr>
            <p:cNvPr id="429238" name="Text Box 182"/>
            <p:cNvSpPr txBox="1">
              <a:spLocks noChangeArrowheads="1"/>
            </p:cNvSpPr>
            <p:nvPr/>
          </p:nvSpPr>
          <p:spPr bwMode="auto">
            <a:xfrm>
              <a:off x="406"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4</a:t>
              </a:r>
            </a:p>
          </p:txBody>
        </p:sp>
        <p:sp>
          <p:nvSpPr>
            <p:cNvPr id="429239" name="Text Box 183"/>
            <p:cNvSpPr txBox="1">
              <a:spLocks noChangeArrowheads="1"/>
            </p:cNvSpPr>
            <p:nvPr/>
          </p:nvSpPr>
          <p:spPr bwMode="auto">
            <a:xfrm>
              <a:off x="992"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5</a:t>
              </a:r>
            </a:p>
          </p:txBody>
        </p:sp>
        <p:sp>
          <p:nvSpPr>
            <p:cNvPr id="429240" name="Text Box 184"/>
            <p:cNvSpPr txBox="1">
              <a:spLocks noChangeArrowheads="1"/>
            </p:cNvSpPr>
            <p:nvPr/>
          </p:nvSpPr>
          <p:spPr bwMode="auto">
            <a:xfrm>
              <a:off x="1237"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6</a:t>
              </a:r>
            </a:p>
          </p:txBody>
        </p:sp>
        <p:sp>
          <p:nvSpPr>
            <p:cNvPr id="429241" name="Text Box 185"/>
            <p:cNvSpPr txBox="1">
              <a:spLocks noChangeArrowheads="1"/>
            </p:cNvSpPr>
            <p:nvPr/>
          </p:nvSpPr>
          <p:spPr bwMode="auto">
            <a:xfrm>
              <a:off x="1824" y="1423"/>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7</a:t>
              </a:r>
            </a:p>
          </p:txBody>
        </p:sp>
        <p:sp>
          <p:nvSpPr>
            <p:cNvPr id="429242" name="Text Box 186"/>
            <p:cNvSpPr txBox="1">
              <a:spLocks noChangeArrowheads="1"/>
            </p:cNvSpPr>
            <p:nvPr/>
          </p:nvSpPr>
          <p:spPr bwMode="auto">
            <a:xfrm>
              <a:off x="150" y="1664"/>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8</a:t>
              </a:r>
            </a:p>
          </p:txBody>
        </p:sp>
        <p:sp>
          <p:nvSpPr>
            <p:cNvPr id="429243" name="Text Box 187"/>
            <p:cNvSpPr txBox="1">
              <a:spLocks noChangeArrowheads="1"/>
            </p:cNvSpPr>
            <p:nvPr/>
          </p:nvSpPr>
          <p:spPr bwMode="auto">
            <a:xfrm>
              <a:off x="603" y="1664"/>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9</a:t>
              </a:r>
            </a:p>
          </p:txBody>
        </p:sp>
        <p:sp>
          <p:nvSpPr>
            <p:cNvPr id="429244" name="Text Box 188"/>
            <p:cNvSpPr txBox="1">
              <a:spLocks noChangeArrowheads="1"/>
            </p:cNvSpPr>
            <p:nvPr/>
          </p:nvSpPr>
          <p:spPr bwMode="auto">
            <a:xfrm>
              <a:off x="808" y="1664"/>
              <a:ext cx="21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10</a:t>
              </a:r>
            </a:p>
          </p:txBody>
        </p:sp>
      </p:grpSp>
      <p:sp>
        <p:nvSpPr>
          <p:cNvPr id="429249" name="Text Box 193"/>
          <p:cNvSpPr txBox="1">
            <a:spLocks noChangeArrowheads="1"/>
          </p:cNvSpPr>
          <p:nvPr/>
        </p:nvSpPr>
        <p:spPr bwMode="auto">
          <a:xfrm>
            <a:off x="877887" y="1676400"/>
            <a:ext cx="2904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err="1">
                <a:solidFill>
                  <a:srgbClr val="DD0111"/>
                </a:solidFill>
                <a:latin typeface="Monotype Corsiva" panose="03010101010201010101" pitchFamily="66" charset="0"/>
              </a:rPr>
              <a:t>i</a:t>
            </a:r>
            <a:r>
              <a:rPr lang="en-US" altLang="en-US" sz="1200" dirty="0">
                <a:solidFill>
                  <a:srgbClr val="DD0111"/>
                </a:solidFill>
              </a:rPr>
              <a:t> = </a:t>
            </a:r>
            <a:r>
              <a:rPr lang="en-US" altLang="en-US" sz="1200" dirty="0" smtClean="0">
                <a:solidFill>
                  <a:srgbClr val="DD0111"/>
                </a:solidFill>
              </a:rPr>
              <a:t>1: </a:t>
            </a:r>
            <a:r>
              <a:rPr lang="en-US" altLang="en-US" sz="1200" dirty="0"/>
              <a:t>CALL</a:t>
            </a:r>
            <a:r>
              <a:rPr lang="en-US" altLang="en-US" sz="1200" dirty="0">
                <a:solidFill>
                  <a:srgbClr val="DD0111"/>
                </a:solidFill>
              </a:rPr>
              <a:t> </a:t>
            </a:r>
            <a:r>
              <a:rPr lang="en-US" sz="1200" dirty="0" smtClean="0"/>
              <a:t>MAX-HEAPIFY(A,1,10</a:t>
            </a:r>
            <a:r>
              <a:rPr lang="en-US" sz="1200" dirty="0"/>
              <a:t>)</a:t>
            </a:r>
            <a:endParaRPr lang="en-US" altLang="en-US" sz="1200" dirty="0">
              <a:solidFill>
                <a:srgbClr val="DD0111"/>
              </a:solidFill>
            </a:endParaRPr>
          </a:p>
          <a:p>
            <a:endParaRPr lang="en-US" altLang="en-US" sz="1200" dirty="0">
              <a:solidFill>
                <a:srgbClr val="DD0111"/>
              </a:solidFill>
            </a:endParaRPr>
          </a:p>
        </p:txBody>
      </p:sp>
      <p:sp>
        <p:nvSpPr>
          <p:cNvPr id="2" name="TextBox 1"/>
          <p:cNvSpPr txBox="1"/>
          <p:nvPr/>
        </p:nvSpPr>
        <p:spPr>
          <a:xfrm>
            <a:off x="81700" y="897889"/>
            <a:ext cx="838200" cy="553998"/>
          </a:xfrm>
          <a:prstGeom prst="rect">
            <a:avLst/>
          </a:prstGeom>
          <a:noFill/>
        </p:spPr>
        <p:txBody>
          <a:bodyPr wrap="square" rtlCol="0">
            <a:spAutoFit/>
          </a:bodyPr>
          <a:lstStyle/>
          <a:p>
            <a:r>
              <a:rPr lang="en-US" sz="3000" dirty="0" smtClean="0"/>
              <a:t>A:</a:t>
            </a:r>
            <a:endParaRPr lang="en-US" sz="3000" dirty="0"/>
          </a:p>
        </p:txBody>
      </p:sp>
      <p:sp>
        <p:nvSpPr>
          <p:cNvPr id="172" name="Text Box 7"/>
          <p:cNvSpPr txBox="1">
            <a:spLocks noChangeArrowheads="1"/>
          </p:cNvSpPr>
          <p:nvPr/>
        </p:nvSpPr>
        <p:spPr bwMode="auto">
          <a:xfrm>
            <a:off x="3124200" y="2601101"/>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A[1]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A[2]</a:t>
            </a:r>
            <a:endParaRPr lang="en-US" altLang="en-US" sz="2000" dirty="0">
              <a:solidFill>
                <a:srgbClr val="DD0111"/>
              </a:solidFill>
              <a:sym typeface="Symbol" panose="05050102010706020507" pitchFamily="18" charset="2"/>
            </a:endParaRPr>
          </a:p>
        </p:txBody>
      </p:sp>
      <p:cxnSp>
        <p:nvCxnSpPr>
          <p:cNvPr id="173" name="Straight Arrow Connector 172"/>
          <p:cNvCxnSpPr/>
          <p:nvPr/>
        </p:nvCxnSpPr>
        <p:spPr>
          <a:xfrm>
            <a:off x="3153546" y="3047949"/>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4" name="Group 135"/>
          <p:cNvGrpSpPr>
            <a:grpSpLocks/>
          </p:cNvGrpSpPr>
          <p:nvPr/>
        </p:nvGrpSpPr>
        <p:grpSpPr bwMode="auto">
          <a:xfrm>
            <a:off x="4267200" y="1905000"/>
            <a:ext cx="2943225" cy="2044700"/>
            <a:chOff x="1940" y="2528"/>
            <a:chExt cx="1854" cy="1288"/>
          </a:xfrm>
        </p:grpSpPr>
        <p:sp>
          <p:nvSpPr>
            <p:cNvPr id="175" name="Line 136"/>
            <p:cNvSpPr>
              <a:spLocks noChangeAspect="1" noChangeShapeType="1"/>
            </p:cNvSpPr>
            <p:nvPr/>
          </p:nvSpPr>
          <p:spPr bwMode="auto">
            <a:xfrm flipV="1">
              <a:off x="2654" y="3466"/>
              <a:ext cx="259"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76" name="Line 137"/>
            <p:cNvSpPr>
              <a:spLocks noChangeAspect="1" noChangeShapeType="1"/>
            </p:cNvSpPr>
            <p:nvPr/>
          </p:nvSpPr>
          <p:spPr bwMode="auto">
            <a:xfrm flipV="1">
              <a:off x="3121" y="3179"/>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77" name="Line 138"/>
            <p:cNvSpPr>
              <a:spLocks noChangeAspect="1" noChangeShapeType="1"/>
            </p:cNvSpPr>
            <p:nvPr/>
          </p:nvSpPr>
          <p:spPr bwMode="auto">
            <a:xfrm rot="16200000" flipV="1">
              <a:off x="2220" y="342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78" name="Line 139"/>
            <p:cNvSpPr>
              <a:spLocks noChangeAspect="1" noChangeShapeType="1"/>
            </p:cNvSpPr>
            <p:nvPr/>
          </p:nvSpPr>
          <p:spPr bwMode="auto">
            <a:xfrm rot="16200000" flipV="1">
              <a:off x="2561" y="317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79" name="Line 140"/>
            <p:cNvSpPr>
              <a:spLocks noChangeAspect="1" noChangeShapeType="1"/>
            </p:cNvSpPr>
            <p:nvPr/>
          </p:nvSpPr>
          <p:spPr bwMode="auto">
            <a:xfrm rot="16200000" flipV="1">
              <a:off x="2957" y="2722"/>
              <a:ext cx="80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80" name="Line 141"/>
            <p:cNvSpPr>
              <a:spLocks noChangeShapeType="1"/>
            </p:cNvSpPr>
            <p:nvPr/>
          </p:nvSpPr>
          <p:spPr bwMode="auto">
            <a:xfrm flipV="1">
              <a:off x="2046" y="2750"/>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81" name="Oval 142"/>
            <p:cNvSpPr>
              <a:spLocks noChangeArrowheads="1"/>
            </p:cNvSpPr>
            <p:nvPr/>
          </p:nvSpPr>
          <p:spPr bwMode="auto">
            <a:xfrm>
              <a:off x="2190"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14</a:t>
              </a:r>
            </a:p>
          </p:txBody>
        </p:sp>
        <p:sp>
          <p:nvSpPr>
            <p:cNvPr id="182" name="Oval 143"/>
            <p:cNvSpPr>
              <a:spLocks noChangeArrowheads="1"/>
            </p:cNvSpPr>
            <p:nvPr/>
          </p:nvSpPr>
          <p:spPr bwMode="auto">
            <a:xfrm>
              <a:off x="1940"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2</a:t>
              </a:r>
            </a:p>
          </p:txBody>
        </p:sp>
        <p:sp>
          <p:nvSpPr>
            <p:cNvPr id="183" name="Oval 144"/>
            <p:cNvSpPr>
              <a:spLocks noChangeArrowheads="1"/>
            </p:cNvSpPr>
            <p:nvPr/>
          </p:nvSpPr>
          <p:spPr bwMode="auto">
            <a:xfrm>
              <a:off x="2382"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8</a:t>
              </a:r>
            </a:p>
          </p:txBody>
        </p:sp>
        <p:sp>
          <p:nvSpPr>
            <p:cNvPr id="184" name="Oval 145"/>
            <p:cNvSpPr>
              <a:spLocks noChangeArrowheads="1"/>
            </p:cNvSpPr>
            <p:nvPr/>
          </p:nvSpPr>
          <p:spPr bwMode="auto">
            <a:xfrm>
              <a:off x="2478" y="3086"/>
              <a:ext cx="202" cy="202"/>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smtClean="0"/>
                <a:t>4</a:t>
              </a:r>
              <a:endParaRPr lang="en-US" altLang="en-US" sz="1200" dirty="0"/>
            </a:p>
          </p:txBody>
        </p:sp>
        <p:sp>
          <p:nvSpPr>
            <p:cNvPr id="185" name="Oval 146"/>
            <p:cNvSpPr>
              <a:spLocks noChangeArrowheads="1"/>
            </p:cNvSpPr>
            <p:nvPr/>
          </p:nvSpPr>
          <p:spPr bwMode="auto">
            <a:xfrm>
              <a:off x="2766"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7</a:t>
              </a:r>
            </a:p>
          </p:txBody>
        </p:sp>
        <p:sp>
          <p:nvSpPr>
            <p:cNvPr id="186" name="Oval 147"/>
            <p:cNvSpPr>
              <a:spLocks noChangeArrowheads="1"/>
            </p:cNvSpPr>
            <p:nvPr/>
          </p:nvSpPr>
          <p:spPr bwMode="auto">
            <a:xfrm>
              <a:off x="2622"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a:t>
              </a:r>
            </a:p>
          </p:txBody>
        </p:sp>
        <p:sp>
          <p:nvSpPr>
            <p:cNvPr id="187" name="Oval 148"/>
            <p:cNvSpPr>
              <a:spLocks noChangeArrowheads="1"/>
            </p:cNvSpPr>
            <p:nvPr/>
          </p:nvSpPr>
          <p:spPr bwMode="auto">
            <a:xfrm>
              <a:off x="2934" y="265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smtClean="0"/>
                <a:t>16</a:t>
              </a:r>
              <a:endParaRPr lang="en-US" altLang="en-US" sz="1200" dirty="0"/>
            </a:p>
          </p:txBody>
        </p:sp>
        <p:sp>
          <p:nvSpPr>
            <p:cNvPr id="188" name="Oval 149"/>
            <p:cNvSpPr>
              <a:spLocks noChangeArrowheads="1"/>
            </p:cNvSpPr>
            <p:nvPr/>
          </p:nvSpPr>
          <p:spPr bwMode="auto">
            <a:xfrm>
              <a:off x="3340" y="3086"/>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10</a:t>
              </a:r>
            </a:p>
          </p:txBody>
        </p:sp>
        <p:sp>
          <p:nvSpPr>
            <p:cNvPr id="189" name="Oval 150"/>
            <p:cNvSpPr>
              <a:spLocks noChangeArrowheads="1"/>
            </p:cNvSpPr>
            <p:nvPr/>
          </p:nvSpPr>
          <p:spPr bwMode="auto">
            <a:xfrm>
              <a:off x="3016"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9</a:t>
              </a:r>
            </a:p>
          </p:txBody>
        </p:sp>
        <p:sp>
          <p:nvSpPr>
            <p:cNvPr id="190" name="Oval 151"/>
            <p:cNvSpPr>
              <a:spLocks noChangeArrowheads="1"/>
            </p:cNvSpPr>
            <p:nvPr/>
          </p:nvSpPr>
          <p:spPr bwMode="auto">
            <a:xfrm>
              <a:off x="3592"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3</a:t>
              </a:r>
            </a:p>
          </p:txBody>
        </p:sp>
        <p:sp>
          <p:nvSpPr>
            <p:cNvPr id="191" name="Text Box 152"/>
            <p:cNvSpPr txBox="1">
              <a:spLocks noChangeArrowheads="1"/>
            </p:cNvSpPr>
            <p:nvPr/>
          </p:nvSpPr>
          <p:spPr bwMode="auto">
            <a:xfrm>
              <a:off x="2955" y="252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a:t>
              </a:r>
            </a:p>
          </p:txBody>
        </p:sp>
        <p:sp>
          <p:nvSpPr>
            <p:cNvPr id="192" name="Text Box 153"/>
            <p:cNvSpPr txBox="1">
              <a:spLocks noChangeArrowheads="1"/>
            </p:cNvSpPr>
            <p:nvPr/>
          </p:nvSpPr>
          <p:spPr bwMode="auto">
            <a:xfrm>
              <a:off x="2502"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2</a:t>
              </a:r>
            </a:p>
          </p:txBody>
        </p:sp>
        <p:sp>
          <p:nvSpPr>
            <p:cNvPr id="193" name="Text Box 154"/>
            <p:cNvSpPr txBox="1">
              <a:spLocks noChangeArrowheads="1"/>
            </p:cNvSpPr>
            <p:nvPr/>
          </p:nvSpPr>
          <p:spPr bwMode="auto">
            <a:xfrm>
              <a:off x="3355"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3</a:t>
              </a:r>
            </a:p>
          </p:txBody>
        </p:sp>
        <p:sp>
          <p:nvSpPr>
            <p:cNvPr id="194" name="Text Box 155"/>
            <p:cNvSpPr txBox="1">
              <a:spLocks noChangeArrowheads="1"/>
            </p:cNvSpPr>
            <p:nvPr/>
          </p:nvSpPr>
          <p:spPr bwMode="auto">
            <a:xfrm>
              <a:off x="2209"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4</a:t>
              </a:r>
            </a:p>
          </p:txBody>
        </p:sp>
        <p:sp>
          <p:nvSpPr>
            <p:cNvPr id="195" name="Text Box 156"/>
            <p:cNvSpPr txBox="1">
              <a:spLocks noChangeArrowheads="1"/>
            </p:cNvSpPr>
            <p:nvPr/>
          </p:nvSpPr>
          <p:spPr bwMode="auto">
            <a:xfrm>
              <a:off x="2795"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5</a:t>
              </a:r>
            </a:p>
          </p:txBody>
        </p:sp>
        <p:sp>
          <p:nvSpPr>
            <p:cNvPr id="196" name="Text Box 157"/>
            <p:cNvSpPr txBox="1">
              <a:spLocks noChangeArrowheads="1"/>
            </p:cNvSpPr>
            <p:nvPr/>
          </p:nvSpPr>
          <p:spPr bwMode="auto">
            <a:xfrm>
              <a:off x="3040"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6</a:t>
              </a:r>
            </a:p>
          </p:txBody>
        </p:sp>
        <p:sp>
          <p:nvSpPr>
            <p:cNvPr id="197" name="Text Box 158"/>
            <p:cNvSpPr txBox="1">
              <a:spLocks noChangeArrowheads="1"/>
            </p:cNvSpPr>
            <p:nvPr/>
          </p:nvSpPr>
          <p:spPr bwMode="auto">
            <a:xfrm>
              <a:off x="3627"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7</a:t>
              </a:r>
            </a:p>
          </p:txBody>
        </p:sp>
        <p:sp>
          <p:nvSpPr>
            <p:cNvPr id="198" name="Text Box 159"/>
            <p:cNvSpPr txBox="1">
              <a:spLocks noChangeArrowheads="1"/>
            </p:cNvSpPr>
            <p:nvPr/>
          </p:nvSpPr>
          <p:spPr bwMode="auto">
            <a:xfrm>
              <a:off x="1953"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8</a:t>
              </a:r>
            </a:p>
          </p:txBody>
        </p:sp>
        <p:sp>
          <p:nvSpPr>
            <p:cNvPr id="199" name="Text Box 160"/>
            <p:cNvSpPr txBox="1">
              <a:spLocks noChangeArrowheads="1"/>
            </p:cNvSpPr>
            <p:nvPr/>
          </p:nvSpPr>
          <p:spPr bwMode="auto">
            <a:xfrm>
              <a:off x="2406"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9</a:t>
              </a:r>
            </a:p>
          </p:txBody>
        </p:sp>
        <p:sp>
          <p:nvSpPr>
            <p:cNvPr id="200" name="Text Box 161"/>
            <p:cNvSpPr txBox="1">
              <a:spLocks noChangeArrowheads="1"/>
            </p:cNvSpPr>
            <p:nvPr/>
          </p:nvSpPr>
          <p:spPr bwMode="auto">
            <a:xfrm>
              <a:off x="2611" y="3477"/>
              <a:ext cx="21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10</a:t>
              </a:r>
            </a:p>
          </p:txBody>
        </p:sp>
      </p:grpSp>
      <p:sp>
        <p:nvSpPr>
          <p:cNvPr id="228" name="Text Box 7"/>
          <p:cNvSpPr txBox="1">
            <a:spLocks noChangeArrowheads="1"/>
          </p:cNvSpPr>
          <p:nvPr/>
        </p:nvSpPr>
        <p:spPr bwMode="auto">
          <a:xfrm>
            <a:off x="7399382" y="2590800"/>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A[2]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A[4]</a:t>
            </a:r>
            <a:endParaRPr lang="en-US" altLang="en-US" sz="2000" dirty="0">
              <a:solidFill>
                <a:srgbClr val="DD0111"/>
              </a:solidFill>
              <a:sym typeface="Symbol" panose="05050102010706020507" pitchFamily="18" charset="2"/>
            </a:endParaRPr>
          </a:p>
        </p:txBody>
      </p:sp>
      <p:cxnSp>
        <p:nvCxnSpPr>
          <p:cNvPr id="229" name="Straight Arrow Connector 228"/>
          <p:cNvCxnSpPr/>
          <p:nvPr/>
        </p:nvCxnSpPr>
        <p:spPr>
          <a:xfrm>
            <a:off x="7428728" y="3037648"/>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0" name="Text Box 7"/>
          <p:cNvSpPr txBox="1">
            <a:spLocks noChangeArrowheads="1"/>
          </p:cNvSpPr>
          <p:nvPr/>
        </p:nvSpPr>
        <p:spPr bwMode="auto">
          <a:xfrm>
            <a:off x="3589382" y="5257800"/>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A[4]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A[9]</a:t>
            </a:r>
            <a:endParaRPr lang="en-US" altLang="en-US" sz="2000" dirty="0">
              <a:solidFill>
                <a:srgbClr val="DD0111"/>
              </a:solidFill>
              <a:sym typeface="Symbol" panose="05050102010706020507" pitchFamily="18" charset="2"/>
            </a:endParaRPr>
          </a:p>
        </p:txBody>
      </p:sp>
      <p:cxnSp>
        <p:nvCxnSpPr>
          <p:cNvPr id="231" name="Straight Arrow Connector 230"/>
          <p:cNvCxnSpPr/>
          <p:nvPr/>
        </p:nvCxnSpPr>
        <p:spPr>
          <a:xfrm>
            <a:off x="3618728" y="5704648"/>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9" name="Group 135"/>
          <p:cNvGrpSpPr>
            <a:grpSpLocks/>
          </p:cNvGrpSpPr>
          <p:nvPr/>
        </p:nvGrpSpPr>
        <p:grpSpPr bwMode="auto">
          <a:xfrm>
            <a:off x="152400" y="4584700"/>
            <a:ext cx="2943225" cy="2044700"/>
            <a:chOff x="1940" y="2528"/>
            <a:chExt cx="1854" cy="1288"/>
          </a:xfrm>
        </p:grpSpPr>
        <p:sp>
          <p:nvSpPr>
            <p:cNvPr id="260" name="Line 136"/>
            <p:cNvSpPr>
              <a:spLocks noChangeAspect="1" noChangeShapeType="1"/>
            </p:cNvSpPr>
            <p:nvPr/>
          </p:nvSpPr>
          <p:spPr bwMode="auto">
            <a:xfrm flipV="1">
              <a:off x="2654" y="3466"/>
              <a:ext cx="259"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61" name="Line 137"/>
            <p:cNvSpPr>
              <a:spLocks noChangeAspect="1" noChangeShapeType="1"/>
            </p:cNvSpPr>
            <p:nvPr/>
          </p:nvSpPr>
          <p:spPr bwMode="auto">
            <a:xfrm flipV="1">
              <a:off x="3121" y="3179"/>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62" name="Line 138"/>
            <p:cNvSpPr>
              <a:spLocks noChangeAspect="1" noChangeShapeType="1"/>
            </p:cNvSpPr>
            <p:nvPr/>
          </p:nvSpPr>
          <p:spPr bwMode="auto">
            <a:xfrm rot="16200000" flipV="1">
              <a:off x="2220" y="342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63" name="Line 139"/>
            <p:cNvSpPr>
              <a:spLocks noChangeAspect="1" noChangeShapeType="1"/>
            </p:cNvSpPr>
            <p:nvPr/>
          </p:nvSpPr>
          <p:spPr bwMode="auto">
            <a:xfrm rot="16200000" flipV="1">
              <a:off x="2561" y="3174"/>
              <a:ext cx="322" cy="3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64" name="Line 140"/>
            <p:cNvSpPr>
              <a:spLocks noChangeAspect="1" noChangeShapeType="1"/>
            </p:cNvSpPr>
            <p:nvPr/>
          </p:nvSpPr>
          <p:spPr bwMode="auto">
            <a:xfrm rot="16200000" flipV="1">
              <a:off x="2957" y="2722"/>
              <a:ext cx="80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65" name="Line 141"/>
            <p:cNvSpPr>
              <a:spLocks noChangeShapeType="1"/>
            </p:cNvSpPr>
            <p:nvPr/>
          </p:nvSpPr>
          <p:spPr bwMode="auto">
            <a:xfrm flipV="1">
              <a:off x="2046" y="2750"/>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266" name="Oval 142"/>
            <p:cNvSpPr>
              <a:spLocks noChangeArrowheads="1"/>
            </p:cNvSpPr>
            <p:nvPr/>
          </p:nvSpPr>
          <p:spPr bwMode="auto">
            <a:xfrm>
              <a:off x="2190" y="3364"/>
              <a:ext cx="202" cy="202"/>
            </a:xfrm>
            <a:prstGeom prst="ellipse">
              <a:avLst/>
            </a:prstGeom>
            <a:solidFill>
              <a:schemeClr val="bg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smtClean="0"/>
                <a:t>4</a:t>
              </a:r>
              <a:endParaRPr lang="en-US" altLang="en-US" sz="1200" dirty="0"/>
            </a:p>
          </p:txBody>
        </p:sp>
        <p:sp>
          <p:nvSpPr>
            <p:cNvPr id="267" name="Oval 143"/>
            <p:cNvSpPr>
              <a:spLocks noChangeArrowheads="1"/>
            </p:cNvSpPr>
            <p:nvPr/>
          </p:nvSpPr>
          <p:spPr bwMode="auto">
            <a:xfrm>
              <a:off x="1940"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2</a:t>
              </a:r>
            </a:p>
          </p:txBody>
        </p:sp>
        <p:sp>
          <p:nvSpPr>
            <p:cNvPr id="268" name="Oval 144"/>
            <p:cNvSpPr>
              <a:spLocks noChangeArrowheads="1"/>
            </p:cNvSpPr>
            <p:nvPr/>
          </p:nvSpPr>
          <p:spPr bwMode="auto">
            <a:xfrm>
              <a:off x="2382"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8</a:t>
              </a:r>
            </a:p>
          </p:txBody>
        </p:sp>
        <p:sp>
          <p:nvSpPr>
            <p:cNvPr id="269" name="Oval 145"/>
            <p:cNvSpPr>
              <a:spLocks noChangeArrowheads="1"/>
            </p:cNvSpPr>
            <p:nvPr/>
          </p:nvSpPr>
          <p:spPr bwMode="auto">
            <a:xfrm>
              <a:off x="2478" y="3086"/>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smtClean="0"/>
                <a:t>14</a:t>
              </a:r>
              <a:endParaRPr lang="en-US" altLang="en-US" sz="1200" dirty="0"/>
            </a:p>
          </p:txBody>
        </p:sp>
        <p:sp>
          <p:nvSpPr>
            <p:cNvPr id="270" name="Oval 146"/>
            <p:cNvSpPr>
              <a:spLocks noChangeArrowheads="1"/>
            </p:cNvSpPr>
            <p:nvPr/>
          </p:nvSpPr>
          <p:spPr bwMode="auto">
            <a:xfrm>
              <a:off x="2766"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7</a:t>
              </a:r>
            </a:p>
          </p:txBody>
        </p:sp>
        <p:sp>
          <p:nvSpPr>
            <p:cNvPr id="271" name="Oval 147"/>
            <p:cNvSpPr>
              <a:spLocks noChangeArrowheads="1"/>
            </p:cNvSpPr>
            <p:nvPr/>
          </p:nvSpPr>
          <p:spPr bwMode="auto">
            <a:xfrm>
              <a:off x="2622" y="361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a:t>
              </a:r>
            </a:p>
          </p:txBody>
        </p:sp>
        <p:sp>
          <p:nvSpPr>
            <p:cNvPr id="272" name="Oval 148"/>
            <p:cNvSpPr>
              <a:spLocks noChangeArrowheads="1"/>
            </p:cNvSpPr>
            <p:nvPr/>
          </p:nvSpPr>
          <p:spPr bwMode="auto">
            <a:xfrm>
              <a:off x="2934" y="265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smtClean="0"/>
                <a:t>16</a:t>
              </a:r>
              <a:endParaRPr lang="en-US" altLang="en-US" sz="1200" dirty="0"/>
            </a:p>
          </p:txBody>
        </p:sp>
        <p:sp>
          <p:nvSpPr>
            <p:cNvPr id="273" name="Oval 149"/>
            <p:cNvSpPr>
              <a:spLocks noChangeArrowheads="1"/>
            </p:cNvSpPr>
            <p:nvPr/>
          </p:nvSpPr>
          <p:spPr bwMode="auto">
            <a:xfrm>
              <a:off x="3340" y="3086"/>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10</a:t>
              </a:r>
            </a:p>
          </p:txBody>
        </p:sp>
        <p:sp>
          <p:nvSpPr>
            <p:cNvPr id="274" name="Oval 150"/>
            <p:cNvSpPr>
              <a:spLocks noChangeArrowheads="1"/>
            </p:cNvSpPr>
            <p:nvPr/>
          </p:nvSpPr>
          <p:spPr bwMode="auto">
            <a:xfrm>
              <a:off x="3016"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9</a:t>
              </a:r>
            </a:p>
          </p:txBody>
        </p:sp>
        <p:sp>
          <p:nvSpPr>
            <p:cNvPr id="275" name="Oval 151"/>
            <p:cNvSpPr>
              <a:spLocks noChangeArrowheads="1"/>
            </p:cNvSpPr>
            <p:nvPr/>
          </p:nvSpPr>
          <p:spPr bwMode="auto">
            <a:xfrm>
              <a:off x="3592" y="3364"/>
              <a:ext cx="202" cy="2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a:t>3</a:t>
              </a:r>
            </a:p>
          </p:txBody>
        </p:sp>
        <p:sp>
          <p:nvSpPr>
            <p:cNvPr id="276" name="Text Box 152"/>
            <p:cNvSpPr txBox="1">
              <a:spLocks noChangeArrowheads="1"/>
            </p:cNvSpPr>
            <p:nvPr/>
          </p:nvSpPr>
          <p:spPr bwMode="auto">
            <a:xfrm>
              <a:off x="2955" y="2528"/>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a:t>
              </a:r>
            </a:p>
          </p:txBody>
        </p:sp>
        <p:sp>
          <p:nvSpPr>
            <p:cNvPr id="277" name="Text Box 153"/>
            <p:cNvSpPr txBox="1">
              <a:spLocks noChangeArrowheads="1"/>
            </p:cNvSpPr>
            <p:nvPr/>
          </p:nvSpPr>
          <p:spPr bwMode="auto">
            <a:xfrm>
              <a:off x="2502"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2</a:t>
              </a:r>
            </a:p>
          </p:txBody>
        </p:sp>
        <p:sp>
          <p:nvSpPr>
            <p:cNvPr id="278" name="Text Box 154"/>
            <p:cNvSpPr txBox="1">
              <a:spLocks noChangeArrowheads="1"/>
            </p:cNvSpPr>
            <p:nvPr/>
          </p:nvSpPr>
          <p:spPr bwMode="auto">
            <a:xfrm>
              <a:off x="3355" y="2961"/>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3</a:t>
              </a:r>
            </a:p>
          </p:txBody>
        </p:sp>
        <p:sp>
          <p:nvSpPr>
            <p:cNvPr id="279" name="Text Box 155"/>
            <p:cNvSpPr txBox="1">
              <a:spLocks noChangeArrowheads="1"/>
            </p:cNvSpPr>
            <p:nvPr/>
          </p:nvSpPr>
          <p:spPr bwMode="auto">
            <a:xfrm>
              <a:off x="2209"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4</a:t>
              </a:r>
            </a:p>
          </p:txBody>
        </p:sp>
        <p:sp>
          <p:nvSpPr>
            <p:cNvPr id="280" name="Text Box 156"/>
            <p:cNvSpPr txBox="1">
              <a:spLocks noChangeArrowheads="1"/>
            </p:cNvSpPr>
            <p:nvPr/>
          </p:nvSpPr>
          <p:spPr bwMode="auto">
            <a:xfrm>
              <a:off x="2795"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5</a:t>
              </a:r>
            </a:p>
          </p:txBody>
        </p:sp>
        <p:sp>
          <p:nvSpPr>
            <p:cNvPr id="281" name="Text Box 157"/>
            <p:cNvSpPr txBox="1">
              <a:spLocks noChangeArrowheads="1"/>
            </p:cNvSpPr>
            <p:nvPr/>
          </p:nvSpPr>
          <p:spPr bwMode="auto">
            <a:xfrm>
              <a:off x="3040"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6</a:t>
              </a:r>
            </a:p>
          </p:txBody>
        </p:sp>
        <p:sp>
          <p:nvSpPr>
            <p:cNvPr id="282" name="Text Box 158"/>
            <p:cNvSpPr txBox="1">
              <a:spLocks noChangeArrowheads="1"/>
            </p:cNvSpPr>
            <p:nvPr/>
          </p:nvSpPr>
          <p:spPr bwMode="auto">
            <a:xfrm>
              <a:off x="3627" y="3236"/>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7</a:t>
              </a:r>
            </a:p>
          </p:txBody>
        </p:sp>
        <p:sp>
          <p:nvSpPr>
            <p:cNvPr id="283" name="Text Box 159"/>
            <p:cNvSpPr txBox="1">
              <a:spLocks noChangeArrowheads="1"/>
            </p:cNvSpPr>
            <p:nvPr/>
          </p:nvSpPr>
          <p:spPr bwMode="auto">
            <a:xfrm>
              <a:off x="1953"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8</a:t>
              </a:r>
            </a:p>
          </p:txBody>
        </p:sp>
        <p:sp>
          <p:nvSpPr>
            <p:cNvPr id="284" name="Text Box 160"/>
            <p:cNvSpPr txBox="1">
              <a:spLocks noChangeArrowheads="1"/>
            </p:cNvSpPr>
            <p:nvPr/>
          </p:nvSpPr>
          <p:spPr bwMode="auto">
            <a:xfrm>
              <a:off x="2406" y="3477"/>
              <a:ext cx="16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9</a:t>
              </a:r>
            </a:p>
          </p:txBody>
        </p:sp>
        <p:sp>
          <p:nvSpPr>
            <p:cNvPr id="285" name="Text Box 161"/>
            <p:cNvSpPr txBox="1">
              <a:spLocks noChangeArrowheads="1"/>
            </p:cNvSpPr>
            <p:nvPr/>
          </p:nvSpPr>
          <p:spPr bwMode="auto">
            <a:xfrm>
              <a:off x="2611" y="3477"/>
              <a:ext cx="21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10</a:t>
              </a:r>
            </a:p>
          </p:txBody>
        </p:sp>
      </p:grpSp>
      <p:sp>
        <p:nvSpPr>
          <p:cNvPr id="286" name="Text Box 7"/>
          <p:cNvSpPr txBox="1">
            <a:spLocks noChangeArrowheads="1"/>
          </p:cNvSpPr>
          <p:nvPr/>
        </p:nvSpPr>
        <p:spPr bwMode="auto">
          <a:xfrm>
            <a:off x="7620000" y="5181600"/>
            <a:ext cx="1214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smtClean="0">
                <a:solidFill>
                  <a:srgbClr val="DD0111"/>
                </a:solidFill>
              </a:rPr>
              <a:t>Max heap</a:t>
            </a:r>
            <a:endParaRPr lang="en-US" altLang="en-US" sz="2000" dirty="0">
              <a:solidFill>
                <a:srgbClr val="DD0111"/>
              </a:solidFill>
              <a:sym typeface="Symbol" panose="05050102010706020507" pitchFamily="18" charset="2"/>
            </a:endParaRPr>
          </a:p>
        </p:txBody>
      </p:sp>
    </p:spTree>
    <p:extLst>
      <p:ext uri="{BB962C8B-B14F-4D97-AF65-F5344CB8AC3E}">
        <p14:creationId xmlns:p14="http://schemas.microsoft.com/office/powerpoint/2010/main" val="195802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anim calcmode="lin" valueType="num">
                                      <p:cBhvr additive="base">
                                        <p:cTn id="15" dur="500" fill="hold"/>
                                        <p:tgtEl>
                                          <p:spTgt spid="174"/>
                                        </p:tgtEl>
                                        <p:attrNameLst>
                                          <p:attrName>ppt_x</p:attrName>
                                        </p:attrNameLst>
                                      </p:cBhvr>
                                      <p:tavLst>
                                        <p:tav tm="0">
                                          <p:val>
                                            <p:strVal val="#ppt_x"/>
                                          </p:val>
                                        </p:tav>
                                        <p:tav tm="100000">
                                          <p:val>
                                            <p:strVal val="#ppt_x"/>
                                          </p:val>
                                        </p:tav>
                                      </p:tavLst>
                                    </p:anim>
                                    <p:anim calcmode="lin" valueType="num">
                                      <p:cBhvr additive="base">
                                        <p:cTn id="16"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9"/>
                                        </p:tgtEl>
                                        <p:attrNameLst>
                                          <p:attrName>style.visibility</p:attrName>
                                        </p:attrNameLst>
                                      </p:cBhvr>
                                      <p:to>
                                        <p:strVal val="visible"/>
                                      </p:to>
                                    </p:set>
                                    <p:animEffect transition="in" filter="wipe(left)">
                                      <p:cBhvr>
                                        <p:cTn id="21" dur="500"/>
                                        <p:tgtEl>
                                          <p:spTgt spid="229"/>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28"/>
                                        </p:tgtEl>
                                        <p:attrNameLst>
                                          <p:attrName>style.visibility</p:attrName>
                                        </p:attrNameLst>
                                      </p:cBhvr>
                                      <p:to>
                                        <p:strVal val="visible"/>
                                      </p:to>
                                    </p:set>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259"/>
                                        </p:tgtEl>
                                        <p:attrNameLst>
                                          <p:attrName>style.visibility</p:attrName>
                                        </p:attrNameLst>
                                      </p:cBhvr>
                                      <p:to>
                                        <p:strVal val="visible"/>
                                      </p:to>
                                    </p:set>
                                    <p:anim calcmode="lin" valueType="num">
                                      <p:cBhvr additive="base">
                                        <p:cTn id="28" dur="500" fill="hold"/>
                                        <p:tgtEl>
                                          <p:spTgt spid="259"/>
                                        </p:tgtEl>
                                        <p:attrNameLst>
                                          <p:attrName>ppt_x</p:attrName>
                                        </p:attrNameLst>
                                      </p:cBhvr>
                                      <p:tavLst>
                                        <p:tav tm="0">
                                          <p:val>
                                            <p:strVal val="#ppt_x"/>
                                          </p:val>
                                        </p:tav>
                                        <p:tav tm="100000">
                                          <p:val>
                                            <p:strVal val="#ppt_x"/>
                                          </p:val>
                                        </p:tav>
                                      </p:tavLst>
                                    </p:anim>
                                    <p:anim calcmode="lin" valueType="num">
                                      <p:cBhvr additive="base">
                                        <p:cTn id="29"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1"/>
                                        </p:tgtEl>
                                        <p:attrNameLst>
                                          <p:attrName>style.visibility</p:attrName>
                                        </p:attrNameLst>
                                      </p:cBhvr>
                                      <p:to>
                                        <p:strVal val="visible"/>
                                      </p:to>
                                    </p:set>
                                    <p:animEffect transition="in" filter="wipe(left)">
                                      <p:cBhvr>
                                        <p:cTn id="34" dur="500"/>
                                        <p:tgtEl>
                                          <p:spTgt spid="231"/>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230"/>
                                        </p:tgtEl>
                                        <p:attrNameLst>
                                          <p:attrName>style.visibility</p:attrName>
                                        </p:attrNameLst>
                                      </p:cBhvr>
                                      <p:to>
                                        <p:strVal val="visible"/>
                                      </p:to>
                                    </p:set>
                                  </p:childTnLst>
                                </p:cTn>
                              </p:par>
                            </p:childTnLst>
                          </p:cTn>
                        </p:par>
                        <p:par>
                          <p:cTn id="38" fill="hold">
                            <p:stCondLst>
                              <p:cond delay="500"/>
                            </p:stCondLst>
                            <p:childTnLst>
                              <p:par>
                                <p:cTn id="39" presetID="2" presetClass="entr" presetSubtype="4" fill="hold" nodeType="afterEffect">
                                  <p:stCondLst>
                                    <p:cond delay="0"/>
                                  </p:stCondLst>
                                  <p:childTnLst>
                                    <p:set>
                                      <p:cBhvr>
                                        <p:cTn id="40" dur="1" fill="hold">
                                          <p:stCondLst>
                                            <p:cond delay="0"/>
                                          </p:stCondLst>
                                        </p:cTn>
                                        <p:tgtEl>
                                          <p:spTgt spid="429218"/>
                                        </p:tgtEl>
                                        <p:attrNameLst>
                                          <p:attrName>style.visibility</p:attrName>
                                        </p:attrNameLst>
                                      </p:cBhvr>
                                      <p:to>
                                        <p:strVal val="visible"/>
                                      </p:to>
                                    </p:set>
                                    <p:anim calcmode="lin" valueType="num">
                                      <p:cBhvr additive="base">
                                        <p:cTn id="41" dur="500" fill="hold"/>
                                        <p:tgtEl>
                                          <p:spTgt spid="429218"/>
                                        </p:tgtEl>
                                        <p:attrNameLst>
                                          <p:attrName>ppt_x</p:attrName>
                                        </p:attrNameLst>
                                      </p:cBhvr>
                                      <p:tavLst>
                                        <p:tav tm="0">
                                          <p:val>
                                            <p:strVal val="#ppt_x"/>
                                          </p:val>
                                        </p:tav>
                                        <p:tav tm="100000">
                                          <p:val>
                                            <p:strVal val="#ppt_x"/>
                                          </p:val>
                                        </p:tav>
                                      </p:tavLst>
                                    </p:anim>
                                    <p:anim calcmode="lin" valueType="num">
                                      <p:cBhvr additive="base">
                                        <p:cTn id="42" dur="500" fill="hold"/>
                                        <p:tgtEl>
                                          <p:spTgt spid="429218"/>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228" grpId="0"/>
      <p:bldP spid="230" grpId="0"/>
      <p:bldP spid="28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0" y="0"/>
            <a:ext cx="9144000" cy="838200"/>
          </a:xfrm>
        </p:spPr>
        <p:txBody>
          <a:bodyPr/>
          <a:lstStyle/>
          <a:p>
            <a:r>
              <a:rPr lang="en-US" altLang="en-US"/>
              <a:t>Operations on Heaps</a:t>
            </a:r>
          </a:p>
        </p:txBody>
      </p:sp>
      <p:sp>
        <p:nvSpPr>
          <p:cNvPr id="320515" name="Rectangle 3"/>
          <p:cNvSpPr>
            <a:spLocks noGrp="1" noChangeArrowheads="1"/>
          </p:cNvSpPr>
          <p:nvPr>
            <p:ph type="body" idx="1"/>
          </p:nvPr>
        </p:nvSpPr>
        <p:spPr>
          <a:xfrm>
            <a:off x="0" y="838200"/>
            <a:ext cx="9144000" cy="6019800"/>
          </a:xfrm>
        </p:spPr>
        <p:txBody>
          <a:bodyPr/>
          <a:lstStyle/>
          <a:p>
            <a:pPr>
              <a:lnSpc>
                <a:spcPct val="120000"/>
              </a:lnSpc>
            </a:pPr>
            <a:r>
              <a:rPr lang="en-US" altLang="en-US" dirty="0">
                <a:solidFill>
                  <a:schemeClr val="bg1">
                    <a:lumMod val="50000"/>
                  </a:schemeClr>
                </a:solidFill>
              </a:rPr>
              <a:t>Maintain/Restore the max-heap property</a:t>
            </a:r>
          </a:p>
          <a:p>
            <a:pPr lvl="1">
              <a:lnSpc>
                <a:spcPct val="120000"/>
              </a:lnSpc>
            </a:pPr>
            <a:r>
              <a:rPr lang="en-US" altLang="en-US" dirty="0">
                <a:solidFill>
                  <a:schemeClr val="bg1">
                    <a:lumMod val="50000"/>
                  </a:schemeClr>
                </a:solidFill>
              </a:rPr>
              <a:t>MAX-HEAPIFY</a:t>
            </a:r>
          </a:p>
          <a:p>
            <a:pPr>
              <a:lnSpc>
                <a:spcPct val="120000"/>
              </a:lnSpc>
            </a:pPr>
            <a:r>
              <a:rPr lang="en-US" altLang="en-US" dirty="0">
                <a:solidFill>
                  <a:schemeClr val="bg1">
                    <a:lumMod val="50000"/>
                  </a:schemeClr>
                </a:solidFill>
              </a:rPr>
              <a:t>Create a max-heap from an unordered array</a:t>
            </a:r>
          </a:p>
          <a:p>
            <a:pPr lvl="1">
              <a:lnSpc>
                <a:spcPct val="120000"/>
              </a:lnSpc>
            </a:pPr>
            <a:r>
              <a:rPr lang="en-US" altLang="en-US" dirty="0">
                <a:solidFill>
                  <a:schemeClr val="bg1">
                    <a:lumMod val="50000"/>
                  </a:schemeClr>
                </a:solidFill>
              </a:rPr>
              <a:t>BUILD-MAX-HEAP</a:t>
            </a:r>
          </a:p>
          <a:p>
            <a:pPr>
              <a:lnSpc>
                <a:spcPct val="120000"/>
              </a:lnSpc>
            </a:pPr>
            <a:r>
              <a:rPr lang="en-US" altLang="en-US" b="1" dirty="0">
                <a:solidFill>
                  <a:srgbClr val="FF0000"/>
                </a:solidFill>
              </a:rPr>
              <a:t>Sort an array in place</a:t>
            </a:r>
          </a:p>
          <a:p>
            <a:pPr lvl="1">
              <a:lnSpc>
                <a:spcPct val="120000"/>
              </a:lnSpc>
            </a:pPr>
            <a:r>
              <a:rPr lang="en-US" altLang="en-US" b="1" dirty="0" smtClean="0">
                <a:solidFill>
                  <a:srgbClr val="FF0000"/>
                </a:solidFill>
              </a:rPr>
              <a:t>HEAPSORT algorithm</a:t>
            </a:r>
            <a:endParaRPr lang="en-US" altLang="en-US" b="1" dirty="0">
              <a:solidFill>
                <a:srgbClr val="FF0000"/>
              </a:solidFill>
            </a:endParaRPr>
          </a:p>
        </p:txBody>
      </p:sp>
    </p:spTree>
    <p:extLst>
      <p:ext uri="{BB962C8B-B14F-4D97-AF65-F5344CB8AC3E}">
        <p14:creationId xmlns:p14="http://schemas.microsoft.com/office/powerpoint/2010/main" val="39556051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5202" name="Object 2"/>
          <p:cNvGraphicFramePr>
            <a:graphicFrameLocks noChangeAspect="1"/>
          </p:cNvGraphicFramePr>
          <p:nvPr>
            <p:extLst>
              <p:ext uri="{D42A27DB-BD31-4B8C-83A1-F6EECF244321}">
                <p14:modId xmlns:p14="http://schemas.microsoft.com/office/powerpoint/2010/main" val="1902072847"/>
              </p:ext>
            </p:extLst>
          </p:nvPr>
        </p:nvGraphicFramePr>
        <p:xfrm>
          <a:off x="838200" y="4610100"/>
          <a:ext cx="3506849" cy="2095500"/>
        </p:xfrm>
        <a:graphic>
          <a:graphicData uri="http://schemas.openxmlformats.org/presentationml/2006/ole">
            <mc:AlternateContent xmlns:mc="http://schemas.openxmlformats.org/markup-compatibility/2006">
              <mc:Choice xmlns:v="urn:schemas-microsoft-com:vml" Requires="v">
                <p:oleObj spid="_x0000_s9236" name="Paint Shop Pro Image" r:id="rId4" imgW="3512195" imgH="2097561" progId="PaintShopPro">
                  <p:embed/>
                </p:oleObj>
              </mc:Choice>
              <mc:Fallback>
                <p:oleObj name="Paint Shop Pro Image" r:id="rId4" imgW="3512195" imgH="2097561" progId="PaintShopPro">
                  <p:embed/>
                  <p:pic>
                    <p:nvPicPr>
                      <p:cNvPr id="43520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610100"/>
                        <a:ext cx="3506849" cy="2095500"/>
                      </a:xfrm>
                      <a:prstGeom prst="rect">
                        <a:avLst/>
                      </a:prstGeom>
                      <a:noFill/>
                      <a:ln>
                        <a:noFill/>
                      </a:ln>
                      <a:effectLst/>
                    </p:spPr>
                  </p:pic>
                </p:oleObj>
              </mc:Fallback>
            </mc:AlternateContent>
          </a:graphicData>
        </a:graphic>
      </p:graphicFrame>
      <p:sp>
        <p:nvSpPr>
          <p:cNvPr id="435203" name="Rectangle 3"/>
          <p:cNvSpPr>
            <a:spLocks noGrp="1" noChangeArrowheads="1"/>
          </p:cNvSpPr>
          <p:nvPr>
            <p:ph type="title"/>
          </p:nvPr>
        </p:nvSpPr>
        <p:spPr>
          <a:xfrm>
            <a:off x="0" y="0"/>
            <a:ext cx="9144000" cy="838200"/>
          </a:xfrm>
        </p:spPr>
        <p:txBody>
          <a:bodyPr/>
          <a:lstStyle/>
          <a:p>
            <a:r>
              <a:rPr lang="en-US" altLang="en-US" dirty="0" smtClean="0"/>
              <a:t>Heapsort algorithm</a:t>
            </a:r>
            <a:endParaRPr lang="en-US" altLang="en-US" dirty="0"/>
          </a:p>
        </p:txBody>
      </p:sp>
      <p:sp>
        <p:nvSpPr>
          <p:cNvPr id="435204" name="Rectangle 4"/>
          <p:cNvSpPr>
            <a:spLocks noGrp="1" noChangeArrowheads="1"/>
          </p:cNvSpPr>
          <p:nvPr>
            <p:ph type="body" idx="1"/>
          </p:nvPr>
        </p:nvSpPr>
        <p:spPr>
          <a:xfrm>
            <a:off x="0" y="838200"/>
            <a:ext cx="9144000" cy="5029200"/>
          </a:xfrm>
        </p:spPr>
        <p:txBody>
          <a:bodyPr/>
          <a:lstStyle/>
          <a:p>
            <a:pPr marL="0" indent="0">
              <a:lnSpc>
                <a:spcPct val="130000"/>
              </a:lnSpc>
              <a:buNone/>
            </a:pPr>
            <a:r>
              <a:rPr lang="en-US" altLang="en-US" sz="1900" dirty="0" smtClean="0">
                <a:latin typeface="Times" panose="02020603050405020304" pitchFamily="18" charset="0"/>
                <a:cs typeface="Times" panose="02020603050405020304" pitchFamily="18" charset="0"/>
              </a:rPr>
              <a:t>Goal: Sort an array in ascending order using heap representations</a:t>
            </a:r>
          </a:p>
          <a:p>
            <a:pPr marL="0" indent="0">
              <a:lnSpc>
                <a:spcPct val="130000"/>
              </a:lnSpc>
              <a:buNone/>
            </a:pPr>
            <a:r>
              <a:rPr lang="en-US" altLang="en-US" sz="1900" dirty="0" smtClean="0">
                <a:latin typeface="Times" panose="02020603050405020304" pitchFamily="18" charset="0"/>
                <a:cs typeface="Times" panose="02020603050405020304" pitchFamily="18" charset="0"/>
              </a:rPr>
              <a:t>Idea:</a:t>
            </a:r>
          </a:p>
          <a:p>
            <a:pPr marL="457200" indent="-457200">
              <a:lnSpc>
                <a:spcPct val="130000"/>
              </a:lnSpc>
              <a:buFont typeface="+mj-lt"/>
              <a:buAutoNum type="arabicPeriod"/>
            </a:pPr>
            <a:r>
              <a:rPr lang="en-US" altLang="en-US" sz="1900" dirty="0" smtClean="0">
                <a:latin typeface="Times" panose="02020603050405020304" pitchFamily="18" charset="0"/>
                <a:cs typeface="Times" panose="02020603050405020304" pitchFamily="18" charset="0"/>
              </a:rPr>
              <a:t>Use procedure </a:t>
            </a:r>
            <a:r>
              <a:rPr lang="en-US" altLang="en-US" sz="1900" b="1" dirty="0" smtClean="0">
                <a:solidFill>
                  <a:srgbClr val="FF0000"/>
                </a:solidFill>
                <a:latin typeface="Times" panose="02020603050405020304" pitchFamily="18" charset="0"/>
                <a:cs typeface="Times" panose="02020603050405020304" pitchFamily="18" charset="0"/>
              </a:rPr>
              <a:t>BUILD-MAX-HEAP</a:t>
            </a:r>
            <a:r>
              <a:rPr lang="en-US" altLang="en-US" sz="1900" dirty="0" smtClean="0">
                <a:latin typeface="Times" panose="02020603050405020304" pitchFamily="18" charset="0"/>
                <a:cs typeface="Times" panose="02020603050405020304" pitchFamily="18" charset="0"/>
              </a:rPr>
              <a:t> to build a max-heap on the input array A[1 . . </a:t>
            </a:r>
            <a:r>
              <a:rPr lang="en-US" altLang="en-US" sz="1900" i="1" dirty="0" smtClean="0">
                <a:latin typeface="Times" panose="02020603050405020304" pitchFamily="18" charset="0"/>
                <a:cs typeface="Times" panose="02020603050405020304" pitchFamily="18" charset="0"/>
              </a:rPr>
              <a:t>n</a:t>
            </a:r>
            <a:r>
              <a:rPr lang="en-US" altLang="en-US" sz="1900" dirty="0" smtClean="0">
                <a:latin typeface="Times" panose="02020603050405020304" pitchFamily="18" charset="0"/>
                <a:cs typeface="Times" panose="02020603050405020304" pitchFamily="18" charset="0"/>
              </a:rPr>
              <a:t>]. </a:t>
            </a:r>
          </a:p>
          <a:p>
            <a:pPr marL="457200" indent="-457200">
              <a:lnSpc>
                <a:spcPct val="130000"/>
              </a:lnSpc>
              <a:buFont typeface="+mj-lt"/>
              <a:buAutoNum type="arabicPeriod"/>
            </a:pPr>
            <a:r>
              <a:rPr lang="en-US" altLang="en-US" sz="1900" dirty="0" smtClean="0">
                <a:latin typeface="Times" panose="02020603050405020304" pitchFamily="18" charset="0"/>
                <a:cs typeface="Times" panose="02020603050405020304" pitchFamily="18" charset="0"/>
              </a:rPr>
              <a:t>Since the maximum element of the array is now stored at the root </a:t>
            </a:r>
            <a:r>
              <a:rPr lang="en-US" altLang="en-US" sz="1900" i="1" dirty="0" smtClean="0">
                <a:latin typeface="Times" panose="02020603050405020304" pitchFamily="18" charset="0"/>
                <a:cs typeface="Times" panose="02020603050405020304" pitchFamily="18" charset="0"/>
              </a:rPr>
              <a:t>A</a:t>
            </a:r>
            <a:r>
              <a:rPr lang="en-US" altLang="en-US" sz="1900" dirty="0" smtClean="0">
                <a:latin typeface="Times" panose="02020603050405020304" pitchFamily="18" charset="0"/>
                <a:cs typeface="Times" panose="02020603050405020304" pitchFamily="18" charset="0"/>
              </a:rPr>
              <a:t>[1], it can be put into its correct final position by exchanging it with </a:t>
            </a:r>
            <a:r>
              <a:rPr lang="en-US" altLang="en-US" sz="1900" i="1" dirty="0" smtClean="0">
                <a:latin typeface="Times" panose="02020603050405020304" pitchFamily="18" charset="0"/>
                <a:cs typeface="Times" panose="02020603050405020304" pitchFamily="18" charset="0"/>
              </a:rPr>
              <a:t>A</a:t>
            </a:r>
            <a:r>
              <a:rPr lang="en-US" altLang="en-US" sz="1900" dirty="0" smtClean="0">
                <a:latin typeface="Times" panose="02020603050405020304" pitchFamily="18" charset="0"/>
                <a:cs typeface="Times" panose="02020603050405020304" pitchFamily="18" charset="0"/>
              </a:rPr>
              <a:t>[</a:t>
            </a:r>
            <a:r>
              <a:rPr lang="en-US" altLang="en-US" sz="1900" i="1" dirty="0" smtClean="0">
                <a:latin typeface="Times" panose="02020603050405020304" pitchFamily="18" charset="0"/>
                <a:cs typeface="Times" panose="02020603050405020304" pitchFamily="18" charset="0"/>
              </a:rPr>
              <a:t>n</a:t>
            </a:r>
            <a:r>
              <a:rPr lang="en-US" altLang="en-US" sz="1900" dirty="0" smtClean="0">
                <a:latin typeface="Times" panose="02020603050405020304" pitchFamily="18" charset="0"/>
                <a:cs typeface="Times" panose="02020603050405020304" pitchFamily="18" charset="0"/>
              </a:rPr>
              <a:t>] (the last element in </a:t>
            </a:r>
            <a:r>
              <a:rPr lang="en-US" altLang="en-US" sz="1900" i="1" dirty="0" smtClean="0">
                <a:latin typeface="Times" panose="02020603050405020304" pitchFamily="18" charset="0"/>
                <a:cs typeface="Times" panose="02020603050405020304" pitchFamily="18" charset="0"/>
              </a:rPr>
              <a:t>A</a:t>
            </a:r>
            <a:r>
              <a:rPr lang="en-US" altLang="en-US" sz="1900" dirty="0" smtClean="0">
                <a:latin typeface="Times" panose="02020603050405020304" pitchFamily="18" charset="0"/>
                <a:cs typeface="Times" panose="02020603050405020304" pitchFamily="18" charset="0"/>
              </a:rPr>
              <a:t>). </a:t>
            </a:r>
          </a:p>
          <a:p>
            <a:pPr marL="457200" indent="-457200">
              <a:lnSpc>
                <a:spcPct val="130000"/>
              </a:lnSpc>
              <a:buFont typeface="+mj-lt"/>
              <a:buAutoNum type="arabicPeriod"/>
            </a:pPr>
            <a:r>
              <a:rPr lang="en-US" altLang="en-US" sz="1900" dirty="0" smtClean="0">
                <a:latin typeface="Times" panose="02020603050405020304" pitchFamily="18" charset="0"/>
                <a:cs typeface="Times" panose="02020603050405020304" pitchFamily="18" charset="0"/>
              </a:rPr>
              <a:t>Discard node </a:t>
            </a:r>
            <a:r>
              <a:rPr lang="en-US" altLang="en-US" sz="1900" i="1" dirty="0" smtClean="0">
                <a:latin typeface="Times" panose="02020603050405020304" pitchFamily="18" charset="0"/>
                <a:cs typeface="Times" panose="02020603050405020304" pitchFamily="18" charset="0"/>
              </a:rPr>
              <a:t>n</a:t>
            </a:r>
            <a:r>
              <a:rPr lang="en-US" altLang="en-US" sz="1900" dirty="0" smtClean="0">
                <a:latin typeface="Times" panose="02020603050405020304" pitchFamily="18" charset="0"/>
                <a:cs typeface="Times" panose="02020603050405020304" pitchFamily="18" charset="0"/>
              </a:rPr>
              <a:t> from the max-heap by decreasing the max-heap size.</a:t>
            </a:r>
          </a:p>
          <a:p>
            <a:pPr marL="457200" indent="-457200">
              <a:lnSpc>
                <a:spcPct val="130000"/>
              </a:lnSpc>
              <a:buFont typeface="+mj-lt"/>
              <a:buAutoNum type="arabicPeriod"/>
            </a:pPr>
            <a:r>
              <a:rPr lang="en-US" altLang="en-US" sz="1900" dirty="0" smtClean="0">
                <a:latin typeface="Times" panose="02020603050405020304" pitchFamily="18" charset="0"/>
                <a:cs typeface="Times" panose="02020603050405020304" pitchFamily="18" charset="0"/>
              </a:rPr>
              <a:t>The new element at the root may violate the max-heap property. Thus, we need to call </a:t>
            </a:r>
            <a:r>
              <a:rPr lang="en-US" altLang="en-US" sz="1900" b="1" dirty="0" smtClean="0">
                <a:solidFill>
                  <a:srgbClr val="FF0000"/>
                </a:solidFill>
                <a:latin typeface="Times" panose="02020603050405020304" pitchFamily="18" charset="0"/>
                <a:cs typeface="Times" panose="02020603050405020304" pitchFamily="18" charset="0"/>
              </a:rPr>
              <a:t>MAX-HEAPIFY</a:t>
            </a:r>
            <a:r>
              <a:rPr lang="en-US" altLang="en-US" sz="1900" dirty="0" smtClean="0">
                <a:latin typeface="Times" panose="02020603050405020304" pitchFamily="18" charset="0"/>
                <a:cs typeface="Times" panose="02020603050405020304" pitchFamily="18" charset="0"/>
              </a:rPr>
              <a:t> on the new root to restore the max-heap property. </a:t>
            </a:r>
          </a:p>
          <a:p>
            <a:pPr marL="0" indent="0">
              <a:lnSpc>
                <a:spcPct val="130000"/>
              </a:lnSpc>
              <a:buNone/>
            </a:pPr>
            <a:r>
              <a:rPr lang="en-US" altLang="en-US" sz="1900" dirty="0" smtClean="0">
                <a:latin typeface="Times" panose="02020603050405020304" pitchFamily="18" charset="0"/>
                <a:cs typeface="Times" panose="02020603050405020304" pitchFamily="18" charset="0"/>
              </a:rPr>
              <a:t>Repeat this process (2-3-4) until only one node remains </a:t>
            </a:r>
            <a:endParaRPr lang="en-US" altLang="en-US" sz="1900" dirty="0">
              <a:latin typeface="Times" panose="02020603050405020304" pitchFamily="18" charset="0"/>
              <a:cs typeface="Times" panose="02020603050405020304" pitchFamily="18" charset="0"/>
            </a:endParaRPr>
          </a:p>
        </p:txBody>
      </p:sp>
      <p:pic>
        <p:nvPicPr>
          <p:cNvPr id="4" name="Picture 3"/>
          <p:cNvPicPr>
            <a:picLocks noChangeAspect="1"/>
          </p:cNvPicPr>
          <p:nvPr/>
        </p:nvPicPr>
        <p:blipFill>
          <a:blip r:embed="rId6"/>
          <a:stretch>
            <a:fillRect/>
          </a:stretch>
        </p:blipFill>
        <p:spPr>
          <a:xfrm>
            <a:off x="6096000" y="4343400"/>
            <a:ext cx="2971800" cy="2598223"/>
          </a:xfrm>
          <a:prstGeom prst="rect">
            <a:avLst/>
          </a:prstGeom>
        </p:spPr>
      </p:pic>
    </p:spTree>
    <p:extLst>
      <p:ext uri="{BB962C8B-B14F-4D97-AF65-F5344CB8AC3E}">
        <p14:creationId xmlns:p14="http://schemas.microsoft.com/office/powerpoint/2010/main" val="208051674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0" y="0"/>
            <a:ext cx="9144000" cy="838200"/>
          </a:xfrm>
        </p:spPr>
        <p:txBody>
          <a:bodyPr/>
          <a:lstStyle/>
          <a:p>
            <a:r>
              <a:rPr lang="en-US" altLang="en-US" dirty="0" err="1">
                <a:latin typeface="Monotype Corsiva" panose="03010101010201010101" pitchFamily="66" charset="0"/>
              </a:rPr>
              <a:t>Alg</a:t>
            </a:r>
            <a:r>
              <a:rPr lang="en-US" altLang="en-US" dirty="0">
                <a:latin typeface="Monotype Corsiva" panose="03010101010201010101" pitchFamily="66" charset="0"/>
              </a:rPr>
              <a:t>:</a:t>
            </a:r>
            <a:r>
              <a:rPr lang="en-US" altLang="en-US" dirty="0"/>
              <a:t> HEAPSORT</a:t>
            </a:r>
            <a:r>
              <a:rPr lang="en-US" altLang="en-US" i="1" dirty="0"/>
              <a:t>(A)</a:t>
            </a:r>
          </a:p>
        </p:txBody>
      </p:sp>
      <p:sp>
        <p:nvSpPr>
          <p:cNvPr id="436227" name="Rectangle 3"/>
          <p:cNvSpPr>
            <a:spLocks noGrp="1" noChangeArrowheads="1"/>
          </p:cNvSpPr>
          <p:nvPr>
            <p:ph type="body" idx="1"/>
          </p:nvPr>
        </p:nvSpPr>
        <p:spPr>
          <a:xfrm>
            <a:off x="350837" y="1214438"/>
            <a:ext cx="6097587" cy="5076825"/>
          </a:xfrm>
        </p:spPr>
        <p:txBody>
          <a:bodyPr/>
          <a:lstStyle/>
          <a:p>
            <a:pPr marL="533400" indent="-533400">
              <a:lnSpc>
                <a:spcPct val="120000"/>
              </a:lnSpc>
              <a:buFontTx/>
              <a:buNone/>
            </a:pPr>
            <a:r>
              <a:rPr lang="en-US" altLang="en-US" dirty="0" err="1">
                <a:solidFill>
                  <a:srgbClr val="DD0111"/>
                </a:solidFill>
                <a:latin typeface="Monotype Corsiva" panose="03010101010201010101" pitchFamily="66" charset="0"/>
              </a:rPr>
              <a:t>Alg</a:t>
            </a:r>
            <a:r>
              <a:rPr lang="en-US" altLang="en-US" dirty="0">
                <a:solidFill>
                  <a:srgbClr val="DD0111"/>
                </a:solidFill>
                <a:latin typeface="Monotype Corsiva" panose="03010101010201010101" pitchFamily="66" charset="0"/>
              </a:rPr>
              <a:t>:</a:t>
            </a:r>
            <a:r>
              <a:rPr lang="en-US" altLang="en-US" dirty="0">
                <a:latin typeface="Monotype Corsiva" panose="03010101010201010101" pitchFamily="66" charset="0"/>
              </a:rPr>
              <a:t> </a:t>
            </a:r>
            <a:r>
              <a:rPr lang="en-US" altLang="en-US" u="sng" dirty="0" smtClean="0"/>
              <a:t>HEAPSORT</a:t>
            </a:r>
            <a:r>
              <a:rPr lang="en-US" altLang="en-US" u="sng" dirty="0" smtClean="0">
                <a:latin typeface="Comic Sans MS" panose="030F0702030302020204" pitchFamily="66" charset="0"/>
              </a:rPr>
              <a:t>(A</a:t>
            </a:r>
            <a:r>
              <a:rPr lang="en-US" altLang="en-US" u="sng" dirty="0">
                <a:latin typeface="Comic Sans MS" panose="030F0702030302020204" pitchFamily="66" charset="0"/>
              </a:rPr>
              <a:t>)</a:t>
            </a:r>
          </a:p>
          <a:p>
            <a:pPr marL="533400" indent="-533400">
              <a:lnSpc>
                <a:spcPct val="120000"/>
              </a:lnSpc>
              <a:buFontTx/>
              <a:buAutoNum type="arabicPeriod"/>
            </a:pPr>
            <a:r>
              <a:rPr lang="en-US" altLang="en-US" dirty="0" smtClean="0"/>
              <a:t>BUILD-MAX-HEAP</a:t>
            </a:r>
            <a:r>
              <a:rPr lang="en-US" altLang="en-US" dirty="0" smtClean="0">
                <a:latin typeface="Comic Sans MS" panose="030F0702030302020204" pitchFamily="66" charset="0"/>
              </a:rPr>
              <a:t>(A</a:t>
            </a:r>
            <a:r>
              <a:rPr lang="en-US" altLang="en-US" dirty="0">
                <a:latin typeface="Comic Sans MS" panose="030F0702030302020204" pitchFamily="66" charset="0"/>
              </a:rPr>
              <a:t>)</a:t>
            </a:r>
          </a:p>
          <a:p>
            <a:pPr marL="533400" indent="-533400">
              <a:lnSpc>
                <a:spcPct val="130000"/>
              </a:lnSpc>
              <a:buFontTx/>
              <a:buAutoNum type="arabicPeriod"/>
            </a:pPr>
            <a:r>
              <a:rPr lang="en-US" altLang="en-US" dirty="0">
                <a:latin typeface="Comic Sans MS" panose="030F0702030302020204" pitchFamily="66" charset="0"/>
              </a:rPr>
              <a:t>n</a:t>
            </a:r>
            <a:r>
              <a:rPr lang="en-US" altLang="en-US" dirty="0"/>
              <a:t> = length[A]</a:t>
            </a:r>
          </a:p>
          <a:p>
            <a:pPr marL="533400" indent="-533400">
              <a:lnSpc>
                <a:spcPct val="130000"/>
              </a:lnSpc>
              <a:buFontTx/>
              <a:buAutoNum type="arabicPeriod"/>
            </a:pPr>
            <a:r>
              <a:rPr lang="en-US" altLang="en-US" b="1" dirty="0" smtClean="0"/>
              <a:t>for </a:t>
            </a:r>
            <a:r>
              <a:rPr lang="en-US" altLang="en-US" dirty="0" err="1">
                <a:latin typeface="Comic Sans MS" panose="030F0702030302020204" pitchFamily="66" charset="0"/>
              </a:rPr>
              <a:t>i</a:t>
            </a:r>
            <a:r>
              <a:rPr lang="en-US" altLang="en-US" dirty="0">
                <a:latin typeface="Comic Sans MS" panose="030F0702030302020204" pitchFamily="66" charset="0"/>
              </a:rPr>
              <a:t> ← </a:t>
            </a:r>
            <a:r>
              <a:rPr lang="en-US" altLang="en-US" dirty="0" smtClean="0">
                <a:latin typeface="Comic Sans MS" panose="030F0702030302020204" pitchFamily="66" charset="0"/>
              </a:rPr>
              <a:t>n</a:t>
            </a:r>
            <a:r>
              <a:rPr lang="en-US" altLang="en-US" i="1" dirty="0" smtClean="0"/>
              <a:t> </a:t>
            </a:r>
            <a:r>
              <a:rPr lang="en-US" altLang="en-US" b="1" dirty="0" err="1"/>
              <a:t>downto</a:t>
            </a:r>
            <a:r>
              <a:rPr lang="en-US" altLang="en-US" b="1" dirty="0"/>
              <a:t> </a:t>
            </a:r>
            <a:r>
              <a:rPr lang="en-US" altLang="en-US" dirty="0" smtClean="0"/>
              <a:t>2 {</a:t>
            </a:r>
            <a:endParaRPr lang="en-US" altLang="en-US" dirty="0"/>
          </a:p>
          <a:p>
            <a:pPr marL="533400" indent="-533400">
              <a:lnSpc>
                <a:spcPct val="130000"/>
              </a:lnSpc>
              <a:buFontTx/>
              <a:buAutoNum type="arabicPeriod"/>
            </a:pPr>
            <a:r>
              <a:rPr lang="en-US" altLang="en-US" dirty="0"/>
              <a:t>   </a:t>
            </a:r>
            <a:r>
              <a:rPr lang="en-US" altLang="en-US" dirty="0" smtClean="0"/>
              <a:t>exchange </a:t>
            </a:r>
            <a:r>
              <a:rPr lang="en-US" altLang="en-US" dirty="0">
                <a:latin typeface="Comic Sans MS" panose="030F0702030302020204" pitchFamily="66" charset="0"/>
              </a:rPr>
              <a:t>A[1] ↔ A[</a:t>
            </a:r>
            <a:r>
              <a:rPr lang="en-US" altLang="en-US" dirty="0" err="1">
                <a:latin typeface="Comic Sans MS" panose="030F0702030302020204" pitchFamily="66" charset="0"/>
              </a:rPr>
              <a:t>i</a:t>
            </a:r>
            <a:r>
              <a:rPr lang="en-US" altLang="en-US" dirty="0">
                <a:latin typeface="Comic Sans MS" panose="030F0702030302020204" pitchFamily="66" charset="0"/>
              </a:rPr>
              <a:t>]</a:t>
            </a:r>
          </a:p>
          <a:p>
            <a:pPr marL="533400" indent="-533400">
              <a:lnSpc>
                <a:spcPct val="130000"/>
              </a:lnSpc>
              <a:buFontTx/>
              <a:buAutoNum type="arabicPeriod"/>
            </a:pPr>
            <a:r>
              <a:rPr lang="en-US" altLang="en-US" dirty="0"/>
              <a:t>   </a:t>
            </a:r>
            <a:r>
              <a:rPr lang="en-US" altLang="en-US" dirty="0" smtClean="0"/>
              <a:t>MAX-HEAPIFY</a:t>
            </a:r>
            <a:r>
              <a:rPr lang="en-US" altLang="en-US" dirty="0" smtClean="0">
                <a:latin typeface="Comic Sans MS" panose="030F0702030302020204" pitchFamily="66" charset="0"/>
              </a:rPr>
              <a:t>(A</a:t>
            </a:r>
            <a:r>
              <a:rPr lang="en-US" altLang="en-US" dirty="0">
                <a:latin typeface="Comic Sans MS" panose="030F0702030302020204" pitchFamily="66" charset="0"/>
              </a:rPr>
              <a:t>, 1, </a:t>
            </a:r>
            <a:r>
              <a:rPr lang="en-US" altLang="en-US" dirty="0" err="1">
                <a:latin typeface="Comic Sans MS" panose="030F0702030302020204" pitchFamily="66" charset="0"/>
              </a:rPr>
              <a:t>i</a:t>
            </a:r>
            <a:r>
              <a:rPr lang="en-US" altLang="en-US" dirty="0">
                <a:latin typeface="Comic Sans MS" panose="030F0702030302020204" pitchFamily="66" charset="0"/>
              </a:rPr>
              <a:t> - 1</a:t>
            </a:r>
            <a:r>
              <a:rPr lang="en-US" altLang="en-US" dirty="0" smtClean="0">
                <a:latin typeface="Comic Sans MS" panose="030F0702030302020204" pitchFamily="66" charset="0"/>
              </a:rPr>
              <a:t>)</a:t>
            </a:r>
          </a:p>
          <a:p>
            <a:pPr marL="533400" indent="-533400">
              <a:lnSpc>
                <a:spcPct val="130000"/>
              </a:lnSpc>
              <a:buFontTx/>
              <a:buAutoNum type="arabicPeriod"/>
            </a:pPr>
            <a:r>
              <a:rPr lang="en-US" altLang="en-US" dirty="0" smtClean="0">
                <a:latin typeface="Comic Sans MS" panose="030F0702030302020204" pitchFamily="66" charset="0"/>
              </a:rPr>
              <a:t>}</a:t>
            </a:r>
            <a:endParaRPr lang="en-US" altLang="en-US" dirty="0">
              <a:latin typeface="Comic Sans MS" panose="030F0702030302020204" pitchFamily="66" charset="0"/>
            </a:endParaRPr>
          </a:p>
          <a:p>
            <a:pPr marL="0" indent="0">
              <a:lnSpc>
                <a:spcPct val="130000"/>
              </a:lnSpc>
              <a:buNone/>
            </a:pPr>
            <a:r>
              <a:rPr lang="en-US" altLang="en-US" dirty="0" smtClean="0">
                <a:sym typeface="Wingdings" panose="05000000000000000000" pitchFamily="2" charset="2"/>
              </a:rPr>
              <a:t> </a:t>
            </a:r>
            <a:r>
              <a:rPr lang="en-US" altLang="en-US" dirty="0" smtClean="0"/>
              <a:t>Running </a:t>
            </a:r>
            <a:r>
              <a:rPr lang="en-US" altLang="en-US" dirty="0"/>
              <a:t>time: </a:t>
            </a:r>
            <a:r>
              <a:rPr lang="en-US" altLang="en-US" dirty="0" smtClean="0">
                <a:latin typeface="Comic Sans MS" panose="030F0702030302020204" pitchFamily="66" charset="0"/>
              </a:rPr>
              <a:t>O(nlog</a:t>
            </a:r>
            <a:r>
              <a:rPr lang="en-US" altLang="en-US" baseline="-25000" dirty="0" smtClean="0">
                <a:latin typeface="Comic Sans MS" panose="030F0702030302020204" pitchFamily="66" charset="0"/>
              </a:rPr>
              <a:t>2</a:t>
            </a:r>
            <a:r>
              <a:rPr lang="en-US" altLang="en-US" dirty="0" smtClean="0">
                <a:latin typeface="Comic Sans MS" panose="030F0702030302020204" pitchFamily="66" charset="0"/>
              </a:rPr>
              <a:t>n)</a:t>
            </a:r>
            <a:endParaRPr lang="en-US" altLang="en-US" dirty="0"/>
          </a:p>
        </p:txBody>
      </p:sp>
      <p:sp>
        <p:nvSpPr>
          <p:cNvPr id="436229" name="Text Box 5"/>
          <p:cNvSpPr txBox="1">
            <a:spLocks noChangeArrowheads="1"/>
          </p:cNvSpPr>
          <p:nvPr/>
        </p:nvSpPr>
        <p:spPr bwMode="auto">
          <a:xfrm>
            <a:off x="5759449" y="1905000"/>
            <a:ext cx="809625" cy="59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latin typeface="Comic Sans MS" panose="030F0702030302020204" pitchFamily="66" charset="0"/>
              </a:rPr>
              <a:t>O(n)</a:t>
            </a:r>
          </a:p>
        </p:txBody>
      </p:sp>
      <p:sp>
        <p:nvSpPr>
          <p:cNvPr id="436230" name="Text Box 6"/>
          <p:cNvSpPr txBox="1">
            <a:spLocks noChangeArrowheads="1"/>
          </p:cNvSpPr>
          <p:nvPr/>
        </p:nvSpPr>
        <p:spPr bwMode="auto">
          <a:xfrm>
            <a:off x="5486400" y="4458920"/>
            <a:ext cx="14549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smtClean="0">
                <a:latin typeface="Comic Sans MS" panose="030F0702030302020204" pitchFamily="66" charset="0"/>
              </a:rPr>
              <a:t>O(log</a:t>
            </a:r>
            <a:r>
              <a:rPr lang="en-US" altLang="en-US" sz="2400" baseline="-25000" dirty="0" smtClean="0">
                <a:latin typeface="Comic Sans MS" panose="030F0702030302020204" pitchFamily="66" charset="0"/>
              </a:rPr>
              <a:t>2</a:t>
            </a:r>
            <a:r>
              <a:rPr lang="en-US" altLang="en-US" sz="2400" dirty="0" smtClean="0">
                <a:latin typeface="Comic Sans MS" panose="030F0702030302020204" pitchFamily="66" charset="0"/>
              </a:rPr>
              <a:t>n</a:t>
            </a:r>
            <a:r>
              <a:rPr lang="en-US" altLang="en-US" sz="2400" dirty="0">
                <a:latin typeface="Comic Sans MS" panose="030F0702030302020204" pitchFamily="66" charset="0"/>
              </a:rPr>
              <a:t>)</a:t>
            </a:r>
          </a:p>
        </p:txBody>
      </p:sp>
      <p:sp>
        <p:nvSpPr>
          <p:cNvPr id="436231" name="AutoShape 7"/>
          <p:cNvSpPr>
            <a:spLocks/>
          </p:cNvSpPr>
          <p:nvPr/>
        </p:nvSpPr>
        <p:spPr bwMode="auto">
          <a:xfrm>
            <a:off x="6689725" y="3200400"/>
            <a:ext cx="228600" cy="1785938"/>
          </a:xfrm>
          <a:prstGeom prst="rightBrace">
            <a:avLst>
              <a:gd name="adj1" fmla="val 6794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6232" name="Text Box 8"/>
          <p:cNvSpPr txBox="1">
            <a:spLocks noChangeArrowheads="1"/>
          </p:cNvSpPr>
          <p:nvPr/>
        </p:nvSpPr>
        <p:spPr bwMode="auto">
          <a:xfrm>
            <a:off x="7131050" y="3886200"/>
            <a:ext cx="1403350" cy="59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latin typeface="Comic Sans MS" panose="030F0702030302020204" pitchFamily="66" charset="0"/>
              </a:rPr>
              <a:t>n-1</a:t>
            </a:r>
            <a:r>
              <a:rPr lang="en-US" altLang="en-US" sz="2400" dirty="0">
                <a:latin typeface="Monotype Corsiva" panose="03010101010201010101" pitchFamily="66" charset="0"/>
              </a:rPr>
              <a:t> </a:t>
            </a:r>
            <a:r>
              <a:rPr lang="en-US" altLang="en-US" sz="2400" dirty="0"/>
              <a:t>times</a:t>
            </a:r>
          </a:p>
        </p:txBody>
      </p:sp>
    </p:spTree>
    <p:extLst>
      <p:ext uri="{BB962C8B-B14F-4D97-AF65-F5344CB8AC3E}">
        <p14:creationId xmlns:p14="http://schemas.microsoft.com/office/powerpoint/2010/main" val="111976611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Example 1: Sort array A in ascending order</a:t>
            </a:r>
            <a:endParaRPr lang="en-US" dirty="0"/>
          </a:p>
        </p:txBody>
      </p:sp>
      <p:sp>
        <p:nvSpPr>
          <p:cNvPr id="3" name="Content Placeholder 2"/>
          <p:cNvSpPr>
            <a:spLocks noGrp="1"/>
          </p:cNvSpPr>
          <p:nvPr>
            <p:ph idx="1"/>
          </p:nvPr>
        </p:nvSpPr>
        <p:spPr>
          <a:xfrm>
            <a:off x="0" y="838200"/>
            <a:ext cx="9144000" cy="5410200"/>
          </a:xfrm>
        </p:spPr>
        <p:txBody>
          <a:bodyPr/>
          <a:lstStyle/>
          <a:p>
            <a:pPr marL="0" indent="0">
              <a:buNone/>
            </a:pPr>
            <a:r>
              <a:rPr lang="en-US" dirty="0" smtClean="0"/>
              <a:t>A:</a:t>
            </a:r>
          </a:p>
          <a:p>
            <a:endParaRPr lang="en-US" dirty="0"/>
          </a:p>
          <a:p>
            <a:r>
              <a:rPr lang="en-US" dirty="0" smtClean="0">
                <a:latin typeface="Times" panose="02020603050405020304" pitchFamily="18" charset="0"/>
                <a:cs typeface="Times" panose="02020603050405020304" pitchFamily="18" charset="0"/>
              </a:rPr>
              <a:t>Step 1: Represent array as a complete binary tree</a:t>
            </a:r>
          </a:p>
          <a:p>
            <a:endParaRPr lang="en-US" dirty="0">
              <a:latin typeface="Times" panose="02020603050405020304" pitchFamily="18" charset="0"/>
              <a:cs typeface="Times" panose="02020603050405020304" pitchFamily="18" charset="0"/>
            </a:endParaRPr>
          </a:p>
          <a:p>
            <a:endParaRPr lang="en-US" dirty="0" smtClean="0">
              <a:latin typeface="Times" panose="02020603050405020304" pitchFamily="18" charset="0"/>
              <a:cs typeface="Times" panose="02020603050405020304" pitchFamily="18" charset="0"/>
            </a:endParaRPr>
          </a:p>
          <a:p>
            <a:endParaRPr lang="en-US" dirty="0">
              <a:latin typeface="Times" panose="02020603050405020304" pitchFamily="18" charset="0"/>
              <a:cs typeface="Times" panose="02020603050405020304" pitchFamily="18" charset="0"/>
            </a:endParaRPr>
          </a:p>
          <a:p>
            <a:endParaRPr lang="en-US" dirty="0" smtClean="0">
              <a:latin typeface="Times" panose="02020603050405020304" pitchFamily="18" charset="0"/>
              <a:cs typeface="Times" panose="02020603050405020304" pitchFamily="18" charset="0"/>
            </a:endParaRPr>
          </a:p>
          <a:p>
            <a:endParaRPr lang="en-US" dirty="0">
              <a:latin typeface="Times" panose="02020603050405020304" pitchFamily="18" charset="0"/>
              <a:cs typeface="Times" panose="02020603050405020304" pitchFamily="18" charset="0"/>
            </a:endParaRPr>
          </a:p>
          <a:p>
            <a:endParaRPr lang="en-US" dirty="0" smtClean="0">
              <a:latin typeface="Times" panose="02020603050405020304" pitchFamily="18" charset="0"/>
              <a:cs typeface="Times" panose="02020603050405020304" pitchFamily="18" charset="0"/>
            </a:endParaRPr>
          </a:p>
          <a:p>
            <a:r>
              <a:rPr lang="en-US" dirty="0" smtClean="0">
                <a:latin typeface="Times" panose="02020603050405020304" pitchFamily="18" charset="0"/>
                <a:cs typeface="Times" panose="02020603050405020304" pitchFamily="18" charset="0"/>
              </a:rPr>
              <a:t>Step 2: Call HEAPSORT(A):</a:t>
            </a:r>
            <a:endParaRPr lang="en-US"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147</a:t>
            </a:fld>
            <a:endParaRPr lang="en-US"/>
          </a:p>
        </p:txBody>
      </p:sp>
      <p:grpSp>
        <p:nvGrpSpPr>
          <p:cNvPr id="5" name="Group 12"/>
          <p:cNvGrpSpPr>
            <a:grpSpLocks/>
          </p:cNvGrpSpPr>
          <p:nvPr/>
        </p:nvGrpSpPr>
        <p:grpSpPr bwMode="auto">
          <a:xfrm>
            <a:off x="990600" y="914400"/>
            <a:ext cx="3460750" cy="400049"/>
            <a:chOff x="561" y="657"/>
            <a:chExt cx="2180" cy="252"/>
          </a:xfrm>
        </p:grpSpPr>
        <p:sp>
          <p:nvSpPr>
            <p:cNvPr id="6" name="Text Box 4"/>
            <p:cNvSpPr txBox="1">
              <a:spLocks noChangeArrowheads="1"/>
            </p:cNvSpPr>
            <p:nvPr/>
          </p:nvSpPr>
          <p:spPr bwMode="auto">
            <a:xfrm>
              <a:off x="561" y="657"/>
              <a:ext cx="404"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16</a:t>
              </a:r>
              <a:endParaRPr lang="en-CA" altLang="en-US" sz="2000">
                <a:latin typeface="Century Schoolbook" panose="02040604050505020304" pitchFamily="18" charset="0"/>
              </a:endParaRPr>
            </a:p>
          </p:txBody>
        </p:sp>
        <p:sp>
          <p:nvSpPr>
            <p:cNvPr id="7" name="Text Box 5"/>
            <p:cNvSpPr txBox="1">
              <a:spLocks noChangeArrowheads="1"/>
            </p:cNvSpPr>
            <p:nvPr/>
          </p:nvSpPr>
          <p:spPr bwMode="auto">
            <a:xfrm>
              <a:off x="96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4</a:t>
              </a:r>
              <a:endParaRPr lang="en-CA" altLang="en-US" sz="2000">
                <a:latin typeface="Century Schoolbook" panose="02040604050505020304" pitchFamily="18" charset="0"/>
              </a:endParaRPr>
            </a:p>
          </p:txBody>
        </p:sp>
        <p:sp>
          <p:nvSpPr>
            <p:cNvPr id="8" name="Text Box 6"/>
            <p:cNvSpPr txBox="1">
              <a:spLocks noChangeArrowheads="1"/>
            </p:cNvSpPr>
            <p:nvPr/>
          </p:nvSpPr>
          <p:spPr bwMode="auto">
            <a:xfrm>
              <a:off x="132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7</a:t>
              </a:r>
              <a:endParaRPr lang="en-CA" altLang="en-US" sz="2000">
                <a:latin typeface="Century Schoolbook" panose="02040604050505020304" pitchFamily="18" charset="0"/>
              </a:endParaRPr>
            </a:p>
          </p:txBody>
        </p:sp>
        <p:sp>
          <p:nvSpPr>
            <p:cNvPr id="9" name="Text Box 7"/>
            <p:cNvSpPr txBox="1">
              <a:spLocks noChangeArrowheads="1"/>
            </p:cNvSpPr>
            <p:nvPr/>
          </p:nvSpPr>
          <p:spPr bwMode="auto">
            <a:xfrm>
              <a:off x="167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a:t>
              </a:r>
              <a:endParaRPr lang="en-CA" altLang="en-US" sz="2000">
                <a:latin typeface="Century Schoolbook" panose="02040604050505020304" pitchFamily="18" charset="0"/>
              </a:endParaRPr>
            </a:p>
          </p:txBody>
        </p:sp>
        <p:sp>
          <p:nvSpPr>
            <p:cNvPr id="10" name="Text Box 8"/>
            <p:cNvSpPr txBox="1">
              <a:spLocks noChangeArrowheads="1"/>
            </p:cNvSpPr>
            <p:nvPr/>
          </p:nvSpPr>
          <p:spPr bwMode="auto">
            <a:xfrm>
              <a:off x="203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12</a:t>
              </a:r>
              <a:endParaRPr lang="en-CA" altLang="en-US" sz="2000">
                <a:latin typeface="Century Schoolbook" panose="02040604050505020304" pitchFamily="18" charset="0"/>
              </a:endParaRPr>
            </a:p>
          </p:txBody>
        </p:sp>
        <p:sp>
          <p:nvSpPr>
            <p:cNvPr id="11" name="Text Box 9"/>
            <p:cNvSpPr txBox="1">
              <a:spLocks noChangeArrowheads="1"/>
            </p:cNvSpPr>
            <p:nvPr/>
          </p:nvSpPr>
          <p:spPr bwMode="auto">
            <a:xfrm>
              <a:off x="2385"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19</a:t>
              </a:r>
              <a:endParaRPr lang="en-CA" altLang="en-US" sz="2000">
                <a:latin typeface="Century Schoolbook" panose="02040604050505020304" pitchFamily="18" charset="0"/>
              </a:endParaRPr>
            </a:p>
          </p:txBody>
        </p:sp>
      </p:grpSp>
      <p:sp>
        <p:nvSpPr>
          <p:cNvPr id="12" name="TextBox 11"/>
          <p:cNvSpPr txBox="1"/>
          <p:nvPr/>
        </p:nvSpPr>
        <p:spPr>
          <a:xfrm>
            <a:off x="1007725" y="1276290"/>
            <a:ext cx="685800" cy="400110"/>
          </a:xfrm>
          <a:prstGeom prst="rect">
            <a:avLst/>
          </a:prstGeom>
          <a:noFill/>
        </p:spPr>
        <p:txBody>
          <a:bodyPr wrap="square" rtlCol="0">
            <a:spAutoFit/>
          </a:bodyPr>
          <a:lstStyle/>
          <a:p>
            <a:r>
              <a:rPr lang="en-US" sz="2000" dirty="0" smtClean="0"/>
              <a:t>A[1]</a:t>
            </a:r>
            <a:endParaRPr lang="en-US" sz="2000" dirty="0"/>
          </a:p>
        </p:txBody>
      </p:sp>
      <p:sp>
        <p:nvSpPr>
          <p:cNvPr id="13" name="TextBox 12"/>
          <p:cNvSpPr txBox="1"/>
          <p:nvPr/>
        </p:nvSpPr>
        <p:spPr>
          <a:xfrm>
            <a:off x="1580938" y="1276290"/>
            <a:ext cx="685800" cy="400110"/>
          </a:xfrm>
          <a:prstGeom prst="rect">
            <a:avLst/>
          </a:prstGeom>
          <a:noFill/>
        </p:spPr>
        <p:txBody>
          <a:bodyPr wrap="square" rtlCol="0">
            <a:spAutoFit/>
          </a:bodyPr>
          <a:lstStyle/>
          <a:p>
            <a:r>
              <a:rPr lang="en-US" sz="2000" dirty="0" smtClean="0"/>
              <a:t>A[2]</a:t>
            </a:r>
            <a:endParaRPr lang="en-US" sz="2000" dirty="0"/>
          </a:p>
        </p:txBody>
      </p:sp>
      <p:sp>
        <p:nvSpPr>
          <p:cNvPr id="14" name="TextBox 13"/>
          <p:cNvSpPr txBox="1"/>
          <p:nvPr/>
        </p:nvSpPr>
        <p:spPr>
          <a:xfrm>
            <a:off x="2154151" y="1276290"/>
            <a:ext cx="685800" cy="400110"/>
          </a:xfrm>
          <a:prstGeom prst="rect">
            <a:avLst/>
          </a:prstGeom>
          <a:noFill/>
        </p:spPr>
        <p:txBody>
          <a:bodyPr wrap="square" rtlCol="0">
            <a:spAutoFit/>
          </a:bodyPr>
          <a:lstStyle/>
          <a:p>
            <a:r>
              <a:rPr lang="en-US" sz="2000" dirty="0" smtClean="0"/>
              <a:t>A[3]</a:t>
            </a:r>
            <a:endParaRPr lang="en-US" sz="2000" dirty="0"/>
          </a:p>
        </p:txBody>
      </p:sp>
      <p:sp>
        <p:nvSpPr>
          <p:cNvPr id="15" name="TextBox 14"/>
          <p:cNvSpPr txBox="1"/>
          <p:nvPr/>
        </p:nvSpPr>
        <p:spPr>
          <a:xfrm>
            <a:off x="2727364" y="1276290"/>
            <a:ext cx="685800" cy="400110"/>
          </a:xfrm>
          <a:prstGeom prst="rect">
            <a:avLst/>
          </a:prstGeom>
          <a:noFill/>
        </p:spPr>
        <p:txBody>
          <a:bodyPr wrap="square" rtlCol="0">
            <a:spAutoFit/>
          </a:bodyPr>
          <a:lstStyle/>
          <a:p>
            <a:r>
              <a:rPr lang="en-US" sz="2000" dirty="0" smtClean="0"/>
              <a:t>A[4]</a:t>
            </a:r>
            <a:endParaRPr lang="en-US" sz="2000" dirty="0"/>
          </a:p>
        </p:txBody>
      </p:sp>
      <p:sp>
        <p:nvSpPr>
          <p:cNvPr id="16" name="TextBox 15"/>
          <p:cNvSpPr txBox="1"/>
          <p:nvPr/>
        </p:nvSpPr>
        <p:spPr>
          <a:xfrm>
            <a:off x="3300577" y="1276290"/>
            <a:ext cx="685800" cy="400110"/>
          </a:xfrm>
          <a:prstGeom prst="rect">
            <a:avLst/>
          </a:prstGeom>
          <a:noFill/>
        </p:spPr>
        <p:txBody>
          <a:bodyPr wrap="square" rtlCol="0">
            <a:spAutoFit/>
          </a:bodyPr>
          <a:lstStyle/>
          <a:p>
            <a:r>
              <a:rPr lang="en-US" sz="2000" dirty="0" smtClean="0"/>
              <a:t>A[5]</a:t>
            </a:r>
            <a:endParaRPr lang="en-US" sz="2000" dirty="0"/>
          </a:p>
        </p:txBody>
      </p:sp>
      <p:sp>
        <p:nvSpPr>
          <p:cNvPr id="17" name="TextBox 16"/>
          <p:cNvSpPr txBox="1"/>
          <p:nvPr/>
        </p:nvSpPr>
        <p:spPr>
          <a:xfrm>
            <a:off x="3873788" y="1276290"/>
            <a:ext cx="685800" cy="400110"/>
          </a:xfrm>
          <a:prstGeom prst="rect">
            <a:avLst/>
          </a:prstGeom>
          <a:noFill/>
        </p:spPr>
        <p:txBody>
          <a:bodyPr wrap="square" rtlCol="0">
            <a:spAutoFit/>
          </a:bodyPr>
          <a:lstStyle/>
          <a:p>
            <a:r>
              <a:rPr lang="en-US" sz="2000" dirty="0" smtClean="0"/>
              <a:t>A[6]</a:t>
            </a:r>
            <a:endParaRPr lang="en-US" sz="2000" dirty="0"/>
          </a:p>
        </p:txBody>
      </p:sp>
      <p:sp>
        <p:nvSpPr>
          <p:cNvPr id="18" name="Oval 4"/>
          <p:cNvSpPr>
            <a:spLocks noChangeArrowheads="1"/>
          </p:cNvSpPr>
          <p:nvPr/>
        </p:nvSpPr>
        <p:spPr bwMode="auto">
          <a:xfrm>
            <a:off x="3505200" y="2362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9" name="Text Box 6"/>
          <p:cNvSpPr txBox="1">
            <a:spLocks noChangeArrowheads="1"/>
          </p:cNvSpPr>
          <p:nvPr/>
        </p:nvSpPr>
        <p:spPr bwMode="auto">
          <a:xfrm>
            <a:off x="3565525" y="239871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16</a:t>
            </a:r>
          </a:p>
        </p:txBody>
      </p:sp>
      <p:sp>
        <p:nvSpPr>
          <p:cNvPr id="20" name="Oval 7"/>
          <p:cNvSpPr>
            <a:spLocks noChangeArrowheads="1"/>
          </p:cNvSpPr>
          <p:nvPr/>
        </p:nvSpPr>
        <p:spPr bwMode="auto">
          <a:xfrm>
            <a:off x="2743200" y="3276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21" name="Text Box 8"/>
          <p:cNvSpPr txBox="1">
            <a:spLocks noChangeArrowheads="1"/>
          </p:cNvSpPr>
          <p:nvPr/>
        </p:nvSpPr>
        <p:spPr bwMode="auto">
          <a:xfrm>
            <a:off x="2819400" y="33528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4</a:t>
            </a:r>
          </a:p>
        </p:txBody>
      </p:sp>
      <p:sp>
        <p:nvSpPr>
          <p:cNvPr id="22" name="Oval 9"/>
          <p:cNvSpPr>
            <a:spLocks noChangeArrowheads="1"/>
          </p:cNvSpPr>
          <p:nvPr/>
        </p:nvSpPr>
        <p:spPr bwMode="auto">
          <a:xfrm>
            <a:off x="4343400" y="3276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23" name="Text Box 10"/>
          <p:cNvSpPr txBox="1">
            <a:spLocks noChangeArrowheads="1"/>
          </p:cNvSpPr>
          <p:nvPr/>
        </p:nvSpPr>
        <p:spPr bwMode="auto">
          <a:xfrm>
            <a:off x="4419600" y="33528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7</a:t>
            </a:r>
          </a:p>
        </p:txBody>
      </p:sp>
      <p:sp>
        <p:nvSpPr>
          <p:cNvPr id="24" name="Oval 11"/>
          <p:cNvSpPr>
            <a:spLocks noChangeArrowheads="1"/>
          </p:cNvSpPr>
          <p:nvPr/>
        </p:nvSpPr>
        <p:spPr bwMode="auto">
          <a:xfrm>
            <a:off x="3200400" y="4419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25" name="Text Box 12"/>
          <p:cNvSpPr txBox="1">
            <a:spLocks noChangeArrowheads="1"/>
          </p:cNvSpPr>
          <p:nvPr/>
        </p:nvSpPr>
        <p:spPr bwMode="auto">
          <a:xfrm>
            <a:off x="3276600" y="44958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12</a:t>
            </a:r>
          </a:p>
        </p:txBody>
      </p:sp>
      <p:sp>
        <p:nvSpPr>
          <p:cNvPr id="26" name="Oval 13"/>
          <p:cNvSpPr>
            <a:spLocks noChangeArrowheads="1"/>
          </p:cNvSpPr>
          <p:nvPr/>
        </p:nvSpPr>
        <p:spPr bwMode="auto">
          <a:xfrm>
            <a:off x="2057400" y="4495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27" name="Text Box 14"/>
          <p:cNvSpPr txBox="1">
            <a:spLocks noChangeArrowheads="1"/>
          </p:cNvSpPr>
          <p:nvPr/>
        </p:nvSpPr>
        <p:spPr bwMode="auto">
          <a:xfrm>
            <a:off x="2209800" y="4572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28" name="Oval 15"/>
          <p:cNvSpPr>
            <a:spLocks noChangeArrowheads="1"/>
          </p:cNvSpPr>
          <p:nvPr/>
        </p:nvSpPr>
        <p:spPr bwMode="auto">
          <a:xfrm>
            <a:off x="3962400" y="4419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29" name="Text Box 16"/>
          <p:cNvSpPr txBox="1">
            <a:spLocks noChangeArrowheads="1"/>
          </p:cNvSpPr>
          <p:nvPr/>
        </p:nvSpPr>
        <p:spPr bwMode="auto">
          <a:xfrm>
            <a:off x="4038600" y="44958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19</a:t>
            </a:r>
          </a:p>
        </p:txBody>
      </p:sp>
      <p:sp>
        <p:nvSpPr>
          <p:cNvPr id="30" name="Line 17"/>
          <p:cNvSpPr>
            <a:spLocks noChangeShapeType="1"/>
          </p:cNvSpPr>
          <p:nvPr/>
        </p:nvSpPr>
        <p:spPr bwMode="auto">
          <a:xfrm flipH="1">
            <a:off x="3200400" y="2819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31" name="Line 18"/>
          <p:cNvSpPr>
            <a:spLocks noChangeShapeType="1"/>
          </p:cNvSpPr>
          <p:nvPr/>
        </p:nvSpPr>
        <p:spPr bwMode="auto">
          <a:xfrm flipH="1">
            <a:off x="2438400" y="38100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32" name="Line 19"/>
          <p:cNvSpPr>
            <a:spLocks noChangeShapeType="1"/>
          </p:cNvSpPr>
          <p:nvPr/>
        </p:nvSpPr>
        <p:spPr bwMode="auto">
          <a:xfrm>
            <a:off x="3200400" y="38100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33" name="Line 20"/>
          <p:cNvSpPr>
            <a:spLocks noChangeShapeType="1"/>
          </p:cNvSpPr>
          <p:nvPr/>
        </p:nvSpPr>
        <p:spPr bwMode="auto">
          <a:xfrm>
            <a:off x="4038600" y="2819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34" name="Line 21"/>
          <p:cNvSpPr>
            <a:spLocks noChangeShapeType="1"/>
          </p:cNvSpPr>
          <p:nvPr/>
        </p:nvSpPr>
        <p:spPr bwMode="auto">
          <a:xfrm flipH="1">
            <a:off x="4267200" y="38100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pic>
        <p:nvPicPr>
          <p:cNvPr id="35" name="Picture 34"/>
          <p:cNvPicPr>
            <a:picLocks noChangeAspect="1"/>
          </p:cNvPicPr>
          <p:nvPr/>
        </p:nvPicPr>
        <p:blipFill>
          <a:blip r:embed="rId2"/>
          <a:stretch>
            <a:fillRect/>
          </a:stretch>
        </p:blipFill>
        <p:spPr>
          <a:xfrm>
            <a:off x="6065028" y="3234788"/>
            <a:ext cx="2971800" cy="2598223"/>
          </a:xfrm>
          <a:prstGeom prst="rect">
            <a:avLst/>
          </a:prstGeom>
        </p:spPr>
      </p:pic>
      <p:sp>
        <p:nvSpPr>
          <p:cNvPr id="36" name="Rectangle 35"/>
          <p:cNvSpPr/>
          <p:nvPr/>
        </p:nvSpPr>
        <p:spPr>
          <a:xfrm>
            <a:off x="6065028" y="3581400"/>
            <a:ext cx="2545572" cy="3810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TextBox 36"/>
          <p:cNvSpPr txBox="1"/>
          <p:nvPr/>
        </p:nvSpPr>
        <p:spPr>
          <a:xfrm>
            <a:off x="670274" y="6004346"/>
            <a:ext cx="7346252" cy="400110"/>
          </a:xfrm>
          <a:prstGeom prst="rect">
            <a:avLst/>
          </a:prstGeom>
          <a:noFill/>
        </p:spPr>
        <p:txBody>
          <a:bodyPr wrap="square" rtlCol="0">
            <a:spAutoFit/>
          </a:bodyPr>
          <a:lstStyle/>
          <a:p>
            <a:r>
              <a:rPr lang="en-US" sz="2000" dirty="0" smtClean="0"/>
              <a:t>1. Call BUILD-MAX-HEAP(A): to make this tree become max-heap</a:t>
            </a:r>
            <a:endParaRPr lang="en-US" sz="2000" dirty="0"/>
          </a:p>
        </p:txBody>
      </p:sp>
      <p:sp>
        <p:nvSpPr>
          <p:cNvPr id="38" name="TextBox 37"/>
          <p:cNvSpPr txBox="1"/>
          <p:nvPr/>
        </p:nvSpPr>
        <p:spPr>
          <a:xfrm>
            <a:off x="3181450" y="2389662"/>
            <a:ext cx="609600" cy="323165"/>
          </a:xfrm>
          <a:prstGeom prst="rect">
            <a:avLst/>
          </a:prstGeom>
          <a:noFill/>
        </p:spPr>
        <p:txBody>
          <a:bodyPr wrap="square" rtlCol="0">
            <a:spAutoFit/>
          </a:bodyPr>
          <a:lstStyle/>
          <a:p>
            <a:r>
              <a:rPr lang="en-US" sz="1500" dirty="0" smtClean="0"/>
              <a:t>1</a:t>
            </a:r>
            <a:endParaRPr lang="en-US" sz="1500" dirty="0"/>
          </a:p>
        </p:txBody>
      </p:sp>
      <p:sp>
        <p:nvSpPr>
          <p:cNvPr id="39" name="TextBox 38"/>
          <p:cNvSpPr txBox="1"/>
          <p:nvPr/>
        </p:nvSpPr>
        <p:spPr>
          <a:xfrm>
            <a:off x="2362200" y="3334435"/>
            <a:ext cx="609600" cy="323165"/>
          </a:xfrm>
          <a:prstGeom prst="rect">
            <a:avLst/>
          </a:prstGeom>
          <a:noFill/>
        </p:spPr>
        <p:txBody>
          <a:bodyPr wrap="square" rtlCol="0">
            <a:spAutoFit/>
          </a:bodyPr>
          <a:lstStyle/>
          <a:p>
            <a:r>
              <a:rPr lang="en-US" sz="1500" dirty="0"/>
              <a:t>2</a:t>
            </a:r>
          </a:p>
        </p:txBody>
      </p:sp>
      <p:sp>
        <p:nvSpPr>
          <p:cNvPr id="40" name="TextBox 39"/>
          <p:cNvSpPr txBox="1"/>
          <p:nvPr/>
        </p:nvSpPr>
        <p:spPr>
          <a:xfrm>
            <a:off x="4038600" y="3352800"/>
            <a:ext cx="609600" cy="323165"/>
          </a:xfrm>
          <a:prstGeom prst="rect">
            <a:avLst/>
          </a:prstGeom>
          <a:noFill/>
        </p:spPr>
        <p:txBody>
          <a:bodyPr wrap="square" rtlCol="0">
            <a:spAutoFit/>
          </a:bodyPr>
          <a:lstStyle/>
          <a:p>
            <a:r>
              <a:rPr lang="en-US" sz="1500" dirty="0"/>
              <a:t>3</a:t>
            </a:r>
          </a:p>
        </p:txBody>
      </p:sp>
      <p:sp>
        <p:nvSpPr>
          <p:cNvPr id="41" name="TextBox 40"/>
          <p:cNvSpPr txBox="1"/>
          <p:nvPr/>
        </p:nvSpPr>
        <p:spPr>
          <a:xfrm>
            <a:off x="1737034" y="4565391"/>
            <a:ext cx="609600" cy="323165"/>
          </a:xfrm>
          <a:prstGeom prst="rect">
            <a:avLst/>
          </a:prstGeom>
          <a:noFill/>
        </p:spPr>
        <p:txBody>
          <a:bodyPr wrap="square" rtlCol="0">
            <a:spAutoFit/>
          </a:bodyPr>
          <a:lstStyle/>
          <a:p>
            <a:r>
              <a:rPr lang="en-US" sz="1500" dirty="0" smtClean="0"/>
              <a:t>4</a:t>
            </a:r>
            <a:endParaRPr lang="en-US" sz="1500" dirty="0"/>
          </a:p>
        </p:txBody>
      </p:sp>
      <p:sp>
        <p:nvSpPr>
          <p:cNvPr id="42" name="TextBox 41"/>
          <p:cNvSpPr txBox="1"/>
          <p:nvPr/>
        </p:nvSpPr>
        <p:spPr>
          <a:xfrm>
            <a:off x="2933700" y="4553635"/>
            <a:ext cx="609600" cy="323165"/>
          </a:xfrm>
          <a:prstGeom prst="rect">
            <a:avLst/>
          </a:prstGeom>
          <a:noFill/>
        </p:spPr>
        <p:txBody>
          <a:bodyPr wrap="square" rtlCol="0">
            <a:spAutoFit/>
          </a:bodyPr>
          <a:lstStyle/>
          <a:p>
            <a:r>
              <a:rPr lang="en-US" sz="1500" dirty="0" smtClean="0"/>
              <a:t>5</a:t>
            </a:r>
            <a:endParaRPr lang="en-US" sz="1500" dirty="0"/>
          </a:p>
        </p:txBody>
      </p:sp>
      <p:sp>
        <p:nvSpPr>
          <p:cNvPr id="43" name="TextBox 42"/>
          <p:cNvSpPr txBox="1"/>
          <p:nvPr/>
        </p:nvSpPr>
        <p:spPr>
          <a:xfrm>
            <a:off x="4583267" y="4524717"/>
            <a:ext cx="609600" cy="323165"/>
          </a:xfrm>
          <a:prstGeom prst="rect">
            <a:avLst/>
          </a:prstGeom>
          <a:noFill/>
        </p:spPr>
        <p:txBody>
          <a:bodyPr wrap="square" rtlCol="0">
            <a:spAutoFit/>
          </a:bodyPr>
          <a:lstStyle/>
          <a:p>
            <a:r>
              <a:rPr lang="en-US" sz="1500" dirty="0"/>
              <a:t>6</a:t>
            </a:r>
          </a:p>
        </p:txBody>
      </p:sp>
    </p:spTree>
    <p:extLst>
      <p:ext uri="{BB962C8B-B14F-4D97-AF65-F5344CB8AC3E}">
        <p14:creationId xmlns:p14="http://schemas.microsoft.com/office/powerpoint/2010/main" val="162091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fill="hold"/>
                                        <p:tgtEl>
                                          <p:spTgt spid="37"/>
                                        </p:tgtEl>
                                        <p:attrNameLst>
                                          <p:attrName>ppt_x</p:attrName>
                                        </p:attrNameLst>
                                      </p:cBhvr>
                                      <p:tavLst>
                                        <p:tav tm="0">
                                          <p:val>
                                            <p:strVal val="#ppt_x"/>
                                          </p:val>
                                        </p:tav>
                                        <p:tav tm="100000">
                                          <p:val>
                                            <p:strVal val="#ppt_x"/>
                                          </p:val>
                                        </p:tav>
                                      </p:tavLst>
                                    </p:anim>
                                    <p:anim calcmode="lin" valueType="num">
                                      <p:cBhvr additive="base">
                                        <p:cTn id="2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Example 1: Sort array A in ascending order</a:t>
            </a:r>
            <a:endParaRPr lang="en-US" dirty="0"/>
          </a:p>
        </p:txBody>
      </p:sp>
      <p:sp>
        <p:nvSpPr>
          <p:cNvPr id="3" name="Content Placeholder 2"/>
          <p:cNvSpPr>
            <a:spLocks noGrp="1"/>
          </p:cNvSpPr>
          <p:nvPr>
            <p:ph idx="1"/>
          </p:nvPr>
        </p:nvSpPr>
        <p:spPr>
          <a:xfrm>
            <a:off x="0" y="838200"/>
            <a:ext cx="9144000" cy="5410200"/>
          </a:xfrm>
        </p:spPr>
        <p:txBody>
          <a:bodyPr/>
          <a:lstStyle/>
          <a:p>
            <a:r>
              <a:rPr lang="en-US" dirty="0" smtClean="0">
                <a:latin typeface="Times" panose="02020603050405020304" pitchFamily="18" charset="0"/>
                <a:cs typeface="Times" panose="02020603050405020304" pitchFamily="18" charset="0"/>
              </a:rPr>
              <a:t>Step </a:t>
            </a:r>
            <a:r>
              <a:rPr lang="en-US" dirty="0">
                <a:latin typeface="Times" panose="02020603050405020304" pitchFamily="18" charset="0"/>
                <a:cs typeface="Times" panose="02020603050405020304" pitchFamily="18" charset="0"/>
              </a:rPr>
              <a:t>2: Call HEAPSORT(A):</a:t>
            </a:r>
          </a:p>
          <a:p>
            <a:pPr lvl="1"/>
            <a:r>
              <a:rPr lang="en-US" dirty="0" smtClean="0">
                <a:latin typeface="Times" panose="02020603050405020304" pitchFamily="18" charset="0"/>
                <a:cs typeface="Times" panose="02020603050405020304" pitchFamily="18" charset="0"/>
              </a:rPr>
              <a:t>BUILD-MAX-HEAP(A)</a:t>
            </a:r>
          </a:p>
          <a:p>
            <a:pPr lvl="2"/>
            <a:r>
              <a:rPr lang="en-US" i="1" dirty="0" smtClean="0">
                <a:latin typeface="Times" panose="02020603050405020304" pitchFamily="18" charset="0"/>
                <a:cs typeface="Times" panose="02020603050405020304" pitchFamily="18" charset="0"/>
              </a:rPr>
              <a:t>n</a:t>
            </a:r>
            <a:r>
              <a:rPr lang="en-US" dirty="0" smtClean="0">
                <a:latin typeface="Times" panose="02020603050405020304" pitchFamily="18" charset="0"/>
                <a:cs typeface="Times" panose="02020603050405020304" pitchFamily="18" charset="0"/>
              </a:rPr>
              <a:t> = 6</a:t>
            </a:r>
          </a:p>
          <a:p>
            <a:endParaRPr lang="en-US" dirty="0">
              <a:latin typeface="Times" panose="02020603050405020304" pitchFamily="18" charset="0"/>
              <a:cs typeface="Times" panose="02020603050405020304" pitchFamily="18" charset="0"/>
            </a:endParaRPr>
          </a:p>
          <a:p>
            <a:endParaRPr lang="en-US" dirty="0" smtClean="0">
              <a:latin typeface="Times" panose="02020603050405020304" pitchFamily="18" charset="0"/>
              <a:cs typeface="Times" panose="02020603050405020304" pitchFamily="18" charset="0"/>
            </a:endParaRPr>
          </a:p>
          <a:p>
            <a:endParaRPr lang="en-US" dirty="0">
              <a:latin typeface="Times" panose="02020603050405020304" pitchFamily="18" charset="0"/>
              <a:cs typeface="Times" panose="02020603050405020304" pitchFamily="18" charset="0"/>
            </a:endParaRPr>
          </a:p>
          <a:p>
            <a:endParaRPr lang="en-US" dirty="0" smtClean="0">
              <a:latin typeface="Times" panose="02020603050405020304" pitchFamily="18" charset="0"/>
              <a:cs typeface="Times" panose="02020603050405020304" pitchFamily="18" charset="0"/>
            </a:endParaRPr>
          </a:p>
          <a:p>
            <a:endParaRPr lang="en-US" dirty="0">
              <a:latin typeface="Times" panose="02020603050405020304" pitchFamily="18" charset="0"/>
              <a:cs typeface="Times" panose="02020603050405020304" pitchFamily="18" charset="0"/>
            </a:endParaRPr>
          </a:p>
          <a:p>
            <a:endParaRPr lang="en-US" dirty="0" smtClean="0">
              <a:latin typeface="Times" panose="02020603050405020304" pitchFamily="18" charset="0"/>
              <a:cs typeface="Times" panose="02020603050405020304" pitchFamily="18" charset="0"/>
            </a:endParaRPr>
          </a:p>
          <a:p>
            <a:endParaRPr lang="en-US"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148</a:t>
            </a:fld>
            <a:endParaRPr lang="en-US"/>
          </a:p>
        </p:txBody>
      </p:sp>
      <p:pic>
        <p:nvPicPr>
          <p:cNvPr id="37" name="Picture 36"/>
          <p:cNvPicPr>
            <a:picLocks noChangeAspect="1"/>
          </p:cNvPicPr>
          <p:nvPr/>
        </p:nvPicPr>
        <p:blipFill>
          <a:blip r:embed="rId2"/>
          <a:stretch>
            <a:fillRect/>
          </a:stretch>
        </p:blipFill>
        <p:spPr>
          <a:xfrm>
            <a:off x="5798492" y="947830"/>
            <a:ext cx="3290940" cy="1338170"/>
          </a:xfrm>
          <a:prstGeom prst="rect">
            <a:avLst/>
          </a:prstGeom>
        </p:spPr>
      </p:pic>
      <p:sp>
        <p:nvSpPr>
          <p:cNvPr id="38" name="Rectangle 37"/>
          <p:cNvSpPr/>
          <p:nvPr/>
        </p:nvSpPr>
        <p:spPr>
          <a:xfrm>
            <a:off x="3581400" y="3200400"/>
            <a:ext cx="5562600" cy="1015663"/>
          </a:xfrm>
          <a:prstGeom prst="rect">
            <a:avLst/>
          </a:prstGeom>
        </p:spPr>
        <p:txBody>
          <a:bodyPr wrap="square">
            <a:spAutoFit/>
          </a:bodyPr>
          <a:lstStyle/>
          <a:p>
            <a:r>
              <a:rPr lang="en-US" sz="2000" dirty="0"/>
              <a:t>To make this tree become max-heap: we need to apply MAX-HEAPIFY on all internal nodes: </a:t>
            </a:r>
            <a:endParaRPr lang="en-US" sz="2000" dirty="0" smtClean="0"/>
          </a:p>
          <a:p>
            <a:r>
              <a:rPr lang="en-US" sz="2000" dirty="0"/>
              <a:t> </a:t>
            </a:r>
            <a:r>
              <a:rPr lang="en-US" sz="2000" dirty="0" smtClean="0"/>
              <a:t>    A</a:t>
            </a:r>
            <a:r>
              <a:rPr lang="en-US" sz="2000" dirty="0"/>
              <a:t>[</a:t>
            </a:r>
            <a:r>
              <a:rPr lang="en-US" altLang="en-US" sz="2000" dirty="0">
                <a:latin typeface="Comic Sans MS" panose="030F0702030302020204" pitchFamily="66" charset="0"/>
                <a:sym typeface="Symbol" panose="05050102010706020507" pitchFamily="18" charset="2"/>
              </a:rPr>
              <a:t>n/2] …</a:t>
            </a:r>
            <a:r>
              <a:rPr lang="en-US" sz="2000" dirty="0"/>
              <a:t>A[1]</a:t>
            </a:r>
          </a:p>
        </p:txBody>
      </p:sp>
      <p:sp>
        <p:nvSpPr>
          <p:cNvPr id="39" name="Right Brace 38"/>
          <p:cNvSpPr/>
          <p:nvPr/>
        </p:nvSpPr>
        <p:spPr>
          <a:xfrm rot="5400000">
            <a:off x="4405310" y="3981972"/>
            <a:ext cx="222252" cy="5492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4038600" y="4309646"/>
            <a:ext cx="1219200" cy="338554"/>
          </a:xfrm>
          <a:prstGeom prst="rect">
            <a:avLst/>
          </a:prstGeom>
          <a:noFill/>
        </p:spPr>
        <p:txBody>
          <a:bodyPr wrap="square" rtlCol="0">
            <a:spAutoFit/>
          </a:bodyPr>
          <a:lstStyle/>
          <a:p>
            <a:r>
              <a:rPr lang="en-US" altLang="en-US" sz="1600" dirty="0">
                <a:latin typeface="Comic Sans MS" panose="030F0702030302020204" pitchFamily="66" charset="0"/>
                <a:sym typeface="Symbol" panose="05050102010706020507" pitchFamily="18" charset="2"/>
              </a:rPr>
              <a:t> </a:t>
            </a:r>
            <a:r>
              <a:rPr lang="en-US" altLang="en-US" sz="1500" dirty="0" smtClean="0">
                <a:sym typeface="Symbol" panose="05050102010706020507" pitchFamily="18" charset="2"/>
              </a:rPr>
              <a:t>6</a:t>
            </a:r>
            <a:r>
              <a:rPr lang="en-US" sz="1500" dirty="0" smtClean="0"/>
              <a:t>/2</a:t>
            </a:r>
            <a:r>
              <a:rPr lang="en-US" altLang="en-US" sz="1600" dirty="0" smtClean="0">
                <a:latin typeface="Comic Sans MS" panose="030F0702030302020204" pitchFamily="66" charset="0"/>
                <a:sym typeface="Symbol" panose="05050102010706020507" pitchFamily="18" charset="2"/>
              </a:rPr>
              <a:t> </a:t>
            </a:r>
            <a:r>
              <a:rPr lang="en-US" altLang="en-US" sz="1600" dirty="0">
                <a:latin typeface="Comic Sans MS" panose="030F0702030302020204" pitchFamily="66" charset="0"/>
                <a:sym typeface="Symbol" panose="05050102010706020507" pitchFamily="18" charset="2"/>
              </a:rPr>
              <a:t> </a:t>
            </a:r>
            <a:r>
              <a:rPr lang="en-US" sz="1500" dirty="0" smtClean="0"/>
              <a:t>= 3</a:t>
            </a:r>
            <a:endParaRPr lang="en-US" sz="1500" dirty="0"/>
          </a:p>
        </p:txBody>
      </p:sp>
      <p:sp>
        <p:nvSpPr>
          <p:cNvPr id="41" name="Oval 4"/>
          <p:cNvSpPr>
            <a:spLocks noChangeArrowheads="1"/>
          </p:cNvSpPr>
          <p:nvPr/>
        </p:nvSpPr>
        <p:spPr bwMode="auto">
          <a:xfrm>
            <a:off x="1844366" y="2362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42" name="Text Box 6"/>
          <p:cNvSpPr txBox="1">
            <a:spLocks noChangeArrowheads="1"/>
          </p:cNvSpPr>
          <p:nvPr/>
        </p:nvSpPr>
        <p:spPr bwMode="auto">
          <a:xfrm>
            <a:off x="1904691" y="239871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16</a:t>
            </a:r>
          </a:p>
        </p:txBody>
      </p:sp>
      <p:sp>
        <p:nvSpPr>
          <p:cNvPr id="43" name="Oval 7"/>
          <p:cNvSpPr>
            <a:spLocks noChangeArrowheads="1"/>
          </p:cNvSpPr>
          <p:nvPr/>
        </p:nvSpPr>
        <p:spPr bwMode="auto">
          <a:xfrm>
            <a:off x="1082366" y="3276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44" name="Text Box 8"/>
          <p:cNvSpPr txBox="1">
            <a:spLocks noChangeArrowheads="1"/>
          </p:cNvSpPr>
          <p:nvPr/>
        </p:nvSpPr>
        <p:spPr bwMode="auto">
          <a:xfrm>
            <a:off x="1158566" y="33528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4</a:t>
            </a:r>
          </a:p>
        </p:txBody>
      </p:sp>
      <p:sp>
        <p:nvSpPr>
          <p:cNvPr id="45" name="Oval 9"/>
          <p:cNvSpPr>
            <a:spLocks noChangeArrowheads="1"/>
          </p:cNvSpPr>
          <p:nvPr/>
        </p:nvSpPr>
        <p:spPr bwMode="auto">
          <a:xfrm>
            <a:off x="2682566" y="3276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46" name="Text Box 10"/>
          <p:cNvSpPr txBox="1">
            <a:spLocks noChangeArrowheads="1"/>
          </p:cNvSpPr>
          <p:nvPr/>
        </p:nvSpPr>
        <p:spPr bwMode="auto">
          <a:xfrm>
            <a:off x="2758766" y="33528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7</a:t>
            </a:r>
          </a:p>
        </p:txBody>
      </p:sp>
      <p:sp>
        <p:nvSpPr>
          <p:cNvPr id="47" name="Oval 11"/>
          <p:cNvSpPr>
            <a:spLocks noChangeArrowheads="1"/>
          </p:cNvSpPr>
          <p:nvPr/>
        </p:nvSpPr>
        <p:spPr bwMode="auto">
          <a:xfrm>
            <a:off x="1539566" y="4419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48" name="Text Box 12"/>
          <p:cNvSpPr txBox="1">
            <a:spLocks noChangeArrowheads="1"/>
          </p:cNvSpPr>
          <p:nvPr/>
        </p:nvSpPr>
        <p:spPr bwMode="auto">
          <a:xfrm>
            <a:off x="1615766" y="44958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12</a:t>
            </a:r>
          </a:p>
        </p:txBody>
      </p:sp>
      <p:sp>
        <p:nvSpPr>
          <p:cNvPr id="49" name="Oval 13"/>
          <p:cNvSpPr>
            <a:spLocks noChangeArrowheads="1"/>
          </p:cNvSpPr>
          <p:nvPr/>
        </p:nvSpPr>
        <p:spPr bwMode="auto">
          <a:xfrm>
            <a:off x="396566" y="4495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50" name="Text Box 14"/>
          <p:cNvSpPr txBox="1">
            <a:spLocks noChangeArrowheads="1"/>
          </p:cNvSpPr>
          <p:nvPr/>
        </p:nvSpPr>
        <p:spPr bwMode="auto">
          <a:xfrm>
            <a:off x="548966" y="4572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51" name="Oval 15"/>
          <p:cNvSpPr>
            <a:spLocks noChangeArrowheads="1"/>
          </p:cNvSpPr>
          <p:nvPr/>
        </p:nvSpPr>
        <p:spPr bwMode="auto">
          <a:xfrm>
            <a:off x="2301566" y="4419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52" name="Text Box 16"/>
          <p:cNvSpPr txBox="1">
            <a:spLocks noChangeArrowheads="1"/>
          </p:cNvSpPr>
          <p:nvPr/>
        </p:nvSpPr>
        <p:spPr bwMode="auto">
          <a:xfrm>
            <a:off x="2377766" y="44958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19</a:t>
            </a:r>
          </a:p>
        </p:txBody>
      </p:sp>
      <p:sp>
        <p:nvSpPr>
          <p:cNvPr id="53" name="Line 17"/>
          <p:cNvSpPr>
            <a:spLocks noChangeShapeType="1"/>
          </p:cNvSpPr>
          <p:nvPr/>
        </p:nvSpPr>
        <p:spPr bwMode="auto">
          <a:xfrm flipH="1">
            <a:off x="1539566" y="2819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54" name="Line 18"/>
          <p:cNvSpPr>
            <a:spLocks noChangeShapeType="1"/>
          </p:cNvSpPr>
          <p:nvPr/>
        </p:nvSpPr>
        <p:spPr bwMode="auto">
          <a:xfrm flipH="1">
            <a:off x="777566" y="3810000"/>
            <a:ext cx="457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55" name="Line 19"/>
          <p:cNvSpPr>
            <a:spLocks noChangeShapeType="1"/>
          </p:cNvSpPr>
          <p:nvPr/>
        </p:nvSpPr>
        <p:spPr bwMode="auto">
          <a:xfrm>
            <a:off x="1539566" y="3810000"/>
            <a:ext cx="2286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56" name="Line 20"/>
          <p:cNvSpPr>
            <a:spLocks noChangeShapeType="1"/>
          </p:cNvSpPr>
          <p:nvPr/>
        </p:nvSpPr>
        <p:spPr bwMode="auto">
          <a:xfrm>
            <a:off x="2377766" y="2819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57" name="Line 21"/>
          <p:cNvSpPr>
            <a:spLocks noChangeShapeType="1"/>
          </p:cNvSpPr>
          <p:nvPr/>
        </p:nvSpPr>
        <p:spPr bwMode="auto">
          <a:xfrm flipH="1">
            <a:off x="2606366" y="3810000"/>
            <a:ext cx="304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58" name="TextBox 57"/>
          <p:cNvSpPr txBox="1"/>
          <p:nvPr/>
        </p:nvSpPr>
        <p:spPr>
          <a:xfrm>
            <a:off x="1520616" y="2389662"/>
            <a:ext cx="609600" cy="323165"/>
          </a:xfrm>
          <a:prstGeom prst="rect">
            <a:avLst/>
          </a:prstGeom>
          <a:noFill/>
        </p:spPr>
        <p:txBody>
          <a:bodyPr wrap="square" rtlCol="0">
            <a:spAutoFit/>
          </a:bodyPr>
          <a:lstStyle/>
          <a:p>
            <a:r>
              <a:rPr lang="en-US" sz="1500" dirty="0" smtClean="0"/>
              <a:t>1</a:t>
            </a:r>
            <a:endParaRPr lang="en-US" sz="1500" dirty="0"/>
          </a:p>
        </p:txBody>
      </p:sp>
      <p:sp>
        <p:nvSpPr>
          <p:cNvPr id="59" name="TextBox 58"/>
          <p:cNvSpPr txBox="1"/>
          <p:nvPr/>
        </p:nvSpPr>
        <p:spPr>
          <a:xfrm>
            <a:off x="701366" y="3334435"/>
            <a:ext cx="609600" cy="323165"/>
          </a:xfrm>
          <a:prstGeom prst="rect">
            <a:avLst/>
          </a:prstGeom>
          <a:noFill/>
        </p:spPr>
        <p:txBody>
          <a:bodyPr wrap="square" rtlCol="0">
            <a:spAutoFit/>
          </a:bodyPr>
          <a:lstStyle/>
          <a:p>
            <a:r>
              <a:rPr lang="en-US" sz="1500" dirty="0"/>
              <a:t>2</a:t>
            </a:r>
          </a:p>
        </p:txBody>
      </p:sp>
      <p:sp>
        <p:nvSpPr>
          <p:cNvPr id="60" name="TextBox 59"/>
          <p:cNvSpPr txBox="1"/>
          <p:nvPr/>
        </p:nvSpPr>
        <p:spPr>
          <a:xfrm>
            <a:off x="2377766" y="3352800"/>
            <a:ext cx="609600" cy="323165"/>
          </a:xfrm>
          <a:prstGeom prst="rect">
            <a:avLst/>
          </a:prstGeom>
          <a:noFill/>
        </p:spPr>
        <p:txBody>
          <a:bodyPr wrap="square" rtlCol="0">
            <a:spAutoFit/>
          </a:bodyPr>
          <a:lstStyle/>
          <a:p>
            <a:r>
              <a:rPr lang="en-US" sz="1500" dirty="0"/>
              <a:t>3</a:t>
            </a:r>
          </a:p>
        </p:txBody>
      </p:sp>
      <p:sp>
        <p:nvSpPr>
          <p:cNvPr id="61" name="TextBox 60"/>
          <p:cNvSpPr txBox="1"/>
          <p:nvPr/>
        </p:nvSpPr>
        <p:spPr>
          <a:xfrm>
            <a:off x="76200" y="4565391"/>
            <a:ext cx="609600" cy="323165"/>
          </a:xfrm>
          <a:prstGeom prst="rect">
            <a:avLst/>
          </a:prstGeom>
          <a:noFill/>
        </p:spPr>
        <p:txBody>
          <a:bodyPr wrap="square" rtlCol="0">
            <a:spAutoFit/>
          </a:bodyPr>
          <a:lstStyle/>
          <a:p>
            <a:r>
              <a:rPr lang="en-US" sz="1500" dirty="0" smtClean="0"/>
              <a:t>4</a:t>
            </a:r>
            <a:endParaRPr lang="en-US" sz="1500" dirty="0"/>
          </a:p>
        </p:txBody>
      </p:sp>
      <p:sp>
        <p:nvSpPr>
          <p:cNvPr id="62" name="TextBox 61"/>
          <p:cNvSpPr txBox="1"/>
          <p:nvPr/>
        </p:nvSpPr>
        <p:spPr>
          <a:xfrm>
            <a:off x="1272866" y="4553635"/>
            <a:ext cx="609600" cy="323165"/>
          </a:xfrm>
          <a:prstGeom prst="rect">
            <a:avLst/>
          </a:prstGeom>
          <a:noFill/>
        </p:spPr>
        <p:txBody>
          <a:bodyPr wrap="square" rtlCol="0">
            <a:spAutoFit/>
          </a:bodyPr>
          <a:lstStyle/>
          <a:p>
            <a:r>
              <a:rPr lang="en-US" sz="1500" dirty="0" smtClean="0"/>
              <a:t>5</a:t>
            </a:r>
            <a:endParaRPr lang="en-US" sz="1500" dirty="0"/>
          </a:p>
        </p:txBody>
      </p:sp>
      <p:sp>
        <p:nvSpPr>
          <p:cNvPr id="63" name="TextBox 62"/>
          <p:cNvSpPr txBox="1"/>
          <p:nvPr/>
        </p:nvSpPr>
        <p:spPr>
          <a:xfrm>
            <a:off x="2922433" y="4524717"/>
            <a:ext cx="609600" cy="323165"/>
          </a:xfrm>
          <a:prstGeom prst="rect">
            <a:avLst/>
          </a:prstGeom>
          <a:noFill/>
        </p:spPr>
        <p:txBody>
          <a:bodyPr wrap="square" rtlCol="0">
            <a:spAutoFit/>
          </a:bodyPr>
          <a:lstStyle/>
          <a:p>
            <a:r>
              <a:rPr lang="en-US" sz="1500" dirty="0"/>
              <a:t>6</a:t>
            </a:r>
          </a:p>
        </p:txBody>
      </p:sp>
      <p:sp>
        <p:nvSpPr>
          <p:cNvPr id="64" name="Rectangle 63"/>
          <p:cNvSpPr/>
          <p:nvPr/>
        </p:nvSpPr>
        <p:spPr>
          <a:xfrm>
            <a:off x="5715000" y="1600200"/>
            <a:ext cx="3429000" cy="914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1155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additive="base">
                                        <p:cTn id="10" dur="500" fill="hold"/>
                                        <p:tgtEl>
                                          <p:spTgt spid="38"/>
                                        </p:tgtEl>
                                        <p:attrNameLst>
                                          <p:attrName>ppt_x</p:attrName>
                                        </p:attrNameLst>
                                      </p:cBhvr>
                                      <p:tavLst>
                                        <p:tav tm="0">
                                          <p:val>
                                            <p:strVal val="#ppt_x"/>
                                          </p:val>
                                        </p:tav>
                                        <p:tav tm="100000">
                                          <p:val>
                                            <p:strVal val="#ppt_x"/>
                                          </p:val>
                                        </p:tav>
                                      </p:tavLst>
                                    </p:anim>
                                    <p:anim calcmode="lin" valueType="num">
                                      <p:cBhvr additive="base">
                                        <p:cTn id="11" dur="500" fill="hold"/>
                                        <p:tgtEl>
                                          <p:spTgt spid="3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500"/>
                                        <p:tgtEl>
                                          <p:spTgt spid="39"/>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0" grpId="0"/>
      <p:bldP spid="6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sz="3000" dirty="0" smtClean="0"/>
              <a:t>BUILD-MAX-HEAP(A): </a:t>
            </a:r>
            <a:br>
              <a:rPr lang="en-US" sz="3000" dirty="0" smtClean="0"/>
            </a:br>
            <a:r>
              <a:rPr lang="en-US" sz="2200" dirty="0" smtClean="0"/>
              <a:t>call MAX-HEAPIFY on all internal nodes</a:t>
            </a:r>
            <a:endParaRPr lang="en-US" sz="2200" dirty="0"/>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149</a:t>
            </a:fld>
            <a:endParaRPr lang="en-US"/>
          </a:p>
        </p:txBody>
      </p:sp>
      <p:sp>
        <p:nvSpPr>
          <p:cNvPr id="41" name="Oval 4"/>
          <p:cNvSpPr>
            <a:spLocks noChangeArrowheads="1"/>
          </p:cNvSpPr>
          <p:nvPr/>
        </p:nvSpPr>
        <p:spPr bwMode="auto">
          <a:xfrm>
            <a:off x="1691966" y="1066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42" name="Text Box 6"/>
          <p:cNvSpPr txBox="1">
            <a:spLocks noChangeArrowheads="1"/>
          </p:cNvSpPr>
          <p:nvPr/>
        </p:nvSpPr>
        <p:spPr bwMode="auto">
          <a:xfrm>
            <a:off x="1752291" y="110331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16</a:t>
            </a:r>
          </a:p>
        </p:txBody>
      </p:sp>
      <p:sp>
        <p:nvSpPr>
          <p:cNvPr id="43" name="Oval 7"/>
          <p:cNvSpPr>
            <a:spLocks noChangeArrowheads="1"/>
          </p:cNvSpPr>
          <p:nvPr/>
        </p:nvSpPr>
        <p:spPr bwMode="auto">
          <a:xfrm>
            <a:off x="929966" y="1981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44" name="Text Box 8"/>
          <p:cNvSpPr txBox="1">
            <a:spLocks noChangeArrowheads="1"/>
          </p:cNvSpPr>
          <p:nvPr/>
        </p:nvSpPr>
        <p:spPr bwMode="auto">
          <a:xfrm>
            <a:off x="1006166" y="20574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4</a:t>
            </a:r>
          </a:p>
        </p:txBody>
      </p:sp>
      <p:sp>
        <p:nvSpPr>
          <p:cNvPr id="45" name="Oval 9"/>
          <p:cNvSpPr>
            <a:spLocks noChangeArrowheads="1"/>
          </p:cNvSpPr>
          <p:nvPr/>
        </p:nvSpPr>
        <p:spPr bwMode="auto">
          <a:xfrm>
            <a:off x="2530166" y="1981200"/>
            <a:ext cx="6096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46" name="Text Box 10"/>
          <p:cNvSpPr txBox="1">
            <a:spLocks noChangeArrowheads="1"/>
          </p:cNvSpPr>
          <p:nvPr/>
        </p:nvSpPr>
        <p:spPr bwMode="auto">
          <a:xfrm>
            <a:off x="2606366" y="20574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7</a:t>
            </a:r>
          </a:p>
        </p:txBody>
      </p:sp>
      <p:sp>
        <p:nvSpPr>
          <p:cNvPr id="53" name="Line 17"/>
          <p:cNvSpPr>
            <a:spLocks noChangeShapeType="1"/>
          </p:cNvSpPr>
          <p:nvPr/>
        </p:nvSpPr>
        <p:spPr bwMode="auto">
          <a:xfrm flipH="1">
            <a:off x="1387166" y="15240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56" name="Line 20"/>
          <p:cNvSpPr>
            <a:spLocks noChangeShapeType="1"/>
          </p:cNvSpPr>
          <p:nvPr/>
        </p:nvSpPr>
        <p:spPr bwMode="auto">
          <a:xfrm>
            <a:off x="2225366" y="15240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58" name="TextBox 57"/>
          <p:cNvSpPr txBox="1"/>
          <p:nvPr/>
        </p:nvSpPr>
        <p:spPr>
          <a:xfrm>
            <a:off x="1368216" y="1094262"/>
            <a:ext cx="609600" cy="323165"/>
          </a:xfrm>
          <a:prstGeom prst="rect">
            <a:avLst/>
          </a:prstGeom>
          <a:noFill/>
        </p:spPr>
        <p:txBody>
          <a:bodyPr wrap="square" rtlCol="0">
            <a:spAutoFit/>
          </a:bodyPr>
          <a:lstStyle/>
          <a:p>
            <a:r>
              <a:rPr lang="en-US" sz="1500" dirty="0" smtClean="0"/>
              <a:t>1</a:t>
            </a:r>
            <a:endParaRPr lang="en-US" sz="1500" dirty="0"/>
          </a:p>
        </p:txBody>
      </p:sp>
      <p:sp>
        <p:nvSpPr>
          <p:cNvPr id="59" name="TextBox 58"/>
          <p:cNvSpPr txBox="1"/>
          <p:nvPr/>
        </p:nvSpPr>
        <p:spPr>
          <a:xfrm>
            <a:off x="548966" y="2039035"/>
            <a:ext cx="609600" cy="323165"/>
          </a:xfrm>
          <a:prstGeom prst="rect">
            <a:avLst/>
          </a:prstGeom>
          <a:noFill/>
        </p:spPr>
        <p:txBody>
          <a:bodyPr wrap="square" rtlCol="0">
            <a:spAutoFit/>
          </a:bodyPr>
          <a:lstStyle/>
          <a:p>
            <a:r>
              <a:rPr lang="en-US" sz="1500" dirty="0"/>
              <a:t>2</a:t>
            </a:r>
          </a:p>
        </p:txBody>
      </p:sp>
      <p:sp>
        <p:nvSpPr>
          <p:cNvPr id="60" name="TextBox 59"/>
          <p:cNvSpPr txBox="1"/>
          <p:nvPr/>
        </p:nvSpPr>
        <p:spPr>
          <a:xfrm>
            <a:off x="2225366" y="2057400"/>
            <a:ext cx="609600" cy="323165"/>
          </a:xfrm>
          <a:prstGeom prst="rect">
            <a:avLst/>
          </a:prstGeom>
          <a:noFill/>
        </p:spPr>
        <p:txBody>
          <a:bodyPr wrap="square" rtlCol="0">
            <a:spAutoFit/>
          </a:bodyPr>
          <a:lstStyle/>
          <a:p>
            <a:r>
              <a:rPr lang="en-US" sz="1500" dirty="0"/>
              <a:t>3</a:t>
            </a:r>
          </a:p>
        </p:txBody>
      </p:sp>
      <p:sp>
        <p:nvSpPr>
          <p:cNvPr id="34" name="Text Box 193"/>
          <p:cNvSpPr txBox="1">
            <a:spLocks noChangeArrowheads="1"/>
          </p:cNvSpPr>
          <p:nvPr/>
        </p:nvSpPr>
        <p:spPr bwMode="auto">
          <a:xfrm>
            <a:off x="801687" y="838200"/>
            <a:ext cx="2904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err="1">
                <a:solidFill>
                  <a:srgbClr val="DD0111"/>
                </a:solidFill>
                <a:latin typeface="Monotype Corsiva" panose="03010101010201010101" pitchFamily="66" charset="0"/>
              </a:rPr>
              <a:t>i</a:t>
            </a:r>
            <a:r>
              <a:rPr lang="en-US" altLang="en-US" sz="1200" dirty="0">
                <a:solidFill>
                  <a:srgbClr val="DD0111"/>
                </a:solidFill>
              </a:rPr>
              <a:t> = </a:t>
            </a:r>
            <a:r>
              <a:rPr lang="en-US" altLang="en-US" sz="1200" dirty="0" smtClean="0">
                <a:solidFill>
                  <a:srgbClr val="DD0111"/>
                </a:solidFill>
              </a:rPr>
              <a:t>3: </a:t>
            </a:r>
            <a:r>
              <a:rPr lang="en-US" altLang="en-US" sz="1200" dirty="0" smtClean="0"/>
              <a:t>Call</a:t>
            </a:r>
            <a:r>
              <a:rPr lang="en-US" altLang="en-US" sz="1200" dirty="0" smtClean="0">
                <a:solidFill>
                  <a:srgbClr val="DD0111"/>
                </a:solidFill>
              </a:rPr>
              <a:t> </a:t>
            </a:r>
            <a:r>
              <a:rPr lang="en-US" sz="1200" dirty="0" smtClean="0"/>
              <a:t>MAX-HEAPIFY(A,3,6)</a:t>
            </a:r>
            <a:endParaRPr lang="en-US" altLang="en-US" sz="1200" dirty="0">
              <a:solidFill>
                <a:srgbClr val="DD0111"/>
              </a:solidFill>
            </a:endParaRPr>
          </a:p>
          <a:p>
            <a:endParaRPr lang="en-US" altLang="en-US" sz="1200" dirty="0">
              <a:solidFill>
                <a:srgbClr val="DD0111"/>
              </a:solidFill>
            </a:endParaRPr>
          </a:p>
        </p:txBody>
      </p:sp>
      <p:sp>
        <p:nvSpPr>
          <p:cNvPr id="35" name="Text Box 7"/>
          <p:cNvSpPr txBox="1">
            <a:spLocks noChangeArrowheads="1"/>
          </p:cNvSpPr>
          <p:nvPr/>
        </p:nvSpPr>
        <p:spPr bwMode="auto">
          <a:xfrm>
            <a:off x="3389671" y="2065441"/>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A[3]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A[6]</a:t>
            </a:r>
            <a:endParaRPr lang="en-US" altLang="en-US" sz="2000" dirty="0">
              <a:solidFill>
                <a:srgbClr val="DD0111"/>
              </a:solidFill>
              <a:sym typeface="Symbol" panose="05050102010706020507" pitchFamily="18" charset="2"/>
            </a:endParaRPr>
          </a:p>
        </p:txBody>
      </p:sp>
      <p:cxnSp>
        <p:nvCxnSpPr>
          <p:cNvPr id="36" name="Straight Arrow Connector 35"/>
          <p:cNvCxnSpPr/>
          <p:nvPr/>
        </p:nvCxnSpPr>
        <p:spPr>
          <a:xfrm>
            <a:off x="3503265" y="2517493"/>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557439" y="1143000"/>
            <a:ext cx="3427672" cy="2438400"/>
            <a:chOff x="4557439" y="1143000"/>
            <a:chExt cx="3427672" cy="2438400"/>
          </a:xfrm>
        </p:grpSpPr>
        <p:sp>
          <p:nvSpPr>
            <p:cNvPr id="85" name="TextBox 84"/>
            <p:cNvSpPr txBox="1"/>
            <p:nvPr/>
          </p:nvSpPr>
          <p:spPr>
            <a:xfrm>
              <a:off x="4557439" y="3124200"/>
              <a:ext cx="609600" cy="323165"/>
            </a:xfrm>
            <a:prstGeom prst="rect">
              <a:avLst/>
            </a:prstGeom>
            <a:noFill/>
          </p:spPr>
          <p:txBody>
            <a:bodyPr wrap="square" rtlCol="0">
              <a:spAutoFit/>
            </a:bodyPr>
            <a:lstStyle/>
            <a:p>
              <a:r>
                <a:rPr lang="en-US" sz="1500" dirty="0" smtClean="0"/>
                <a:t>4</a:t>
              </a:r>
              <a:endParaRPr lang="en-US" sz="1500" dirty="0"/>
            </a:p>
          </p:txBody>
        </p:sp>
        <p:sp>
          <p:nvSpPr>
            <p:cNvPr id="65" name="Oval 4"/>
            <p:cNvSpPr>
              <a:spLocks noChangeArrowheads="1"/>
            </p:cNvSpPr>
            <p:nvPr/>
          </p:nvSpPr>
          <p:spPr bwMode="auto">
            <a:xfrm>
              <a:off x="6313333" y="1143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66" name="Text Box 6"/>
            <p:cNvSpPr txBox="1">
              <a:spLocks noChangeArrowheads="1"/>
            </p:cNvSpPr>
            <p:nvPr/>
          </p:nvSpPr>
          <p:spPr bwMode="auto">
            <a:xfrm>
              <a:off x="6373658" y="1179513"/>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16</a:t>
              </a:r>
            </a:p>
          </p:txBody>
        </p:sp>
        <p:sp>
          <p:nvSpPr>
            <p:cNvPr id="67" name="Oval 7"/>
            <p:cNvSpPr>
              <a:spLocks noChangeArrowheads="1"/>
            </p:cNvSpPr>
            <p:nvPr/>
          </p:nvSpPr>
          <p:spPr bwMode="auto">
            <a:xfrm>
              <a:off x="5551333" y="2057400"/>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68" name="Text Box 8"/>
            <p:cNvSpPr txBox="1">
              <a:spLocks noChangeArrowheads="1"/>
            </p:cNvSpPr>
            <p:nvPr/>
          </p:nvSpPr>
          <p:spPr bwMode="auto">
            <a:xfrm>
              <a:off x="5627533"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4</a:t>
              </a:r>
            </a:p>
          </p:txBody>
        </p:sp>
        <p:sp>
          <p:nvSpPr>
            <p:cNvPr id="69" name="Oval 9"/>
            <p:cNvSpPr>
              <a:spLocks noChangeArrowheads="1"/>
            </p:cNvSpPr>
            <p:nvPr/>
          </p:nvSpPr>
          <p:spPr bwMode="auto">
            <a:xfrm>
              <a:off x="7151533" y="2057400"/>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70" name="Text Box 10"/>
            <p:cNvSpPr txBox="1">
              <a:spLocks noChangeArrowheads="1"/>
            </p:cNvSpPr>
            <p:nvPr/>
          </p:nvSpPr>
          <p:spPr bwMode="auto">
            <a:xfrm>
              <a:off x="7227733" y="21336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71" name="Oval 11"/>
            <p:cNvSpPr>
              <a:spLocks noChangeArrowheads="1"/>
            </p:cNvSpPr>
            <p:nvPr/>
          </p:nvSpPr>
          <p:spPr bwMode="auto">
            <a:xfrm>
              <a:off x="6008533" y="3048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72" name="Text Box 12"/>
            <p:cNvSpPr txBox="1">
              <a:spLocks noChangeArrowheads="1"/>
            </p:cNvSpPr>
            <p:nvPr/>
          </p:nvSpPr>
          <p:spPr bwMode="auto">
            <a:xfrm>
              <a:off x="6101791" y="307691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12</a:t>
              </a:r>
            </a:p>
          </p:txBody>
        </p:sp>
        <p:sp>
          <p:nvSpPr>
            <p:cNvPr id="73" name="Oval 13"/>
            <p:cNvSpPr>
              <a:spLocks noChangeArrowheads="1"/>
            </p:cNvSpPr>
            <p:nvPr/>
          </p:nvSpPr>
          <p:spPr bwMode="auto">
            <a:xfrm>
              <a:off x="4865533" y="2971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74" name="Text Box 14"/>
            <p:cNvSpPr txBox="1">
              <a:spLocks noChangeArrowheads="1"/>
            </p:cNvSpPr>
            <p:nvPr/>
          </p:nvSpPr>
          <p:spPr bwMode="auto">
            <a:xfrm>
              <a:off x="5017933" y="3048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75" name="Oval 15"/>
            <p:cNvSpPr>
              <a:spLocks noChangeArrowheads="1"/>
            </p:cNvSpPr>
            <p:nvPr/>
          </p:nvSpPr>
          <p:spPr bwMode="auto">
            <a:xfrm>
              <a:off x="6770533" y="30480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76" name="Text Box 16"/>
            <p:cNvSpPr txBox="1">
              <a:spLocks noChangeArrowheads="1"/>
            </p:cNvSpPr>
            <p:nvPr/>
          </p:nvSpPr>
          <p:spPr bwMode="auto">
            <a:xfrm>
              <a:off x="6909355" y="31242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77" name="Line 17"/>
            <p:cNvSpPr>
              <a:spLocks noChangeShapeType="1"/>
            </p:cNvSpPr>
            <p:nvPr/>
          </p:nvSpPr>
          <p:spPr bwMode="auto">
            <a:xfrm flipH="1">
              <a:off x="6008533"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78" name="Line 18"/>
            <p:cNvSpPr>
              <a:spLocks noChangeShapeType="1"/>
            </p:cNvSpPr>
            <p:nvPr/>
          </p:nvSpPr>
          <p:spPr bwMode="auto">
            <a:xfrm flipH="1">
              <a:off x="5309911" y="2561256"/>
              <a:ext cx="357872" cy="454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79" name="Line 19"/>
            <p:cNvSpPr>
              <a:spLocks noChangeShapeType="1"/>
            </p:cNvSpPr>
            <p:nvPr/>
          </p:nvSpPr>
          <p:spPr bwMode="auto">
            <a:xfrm>
              <a:off x="5976223" y="2561256"/>
              <a:ext cx="277227" cy="4801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80" name="Line 20"/>
            <p:cNvSpPr>
              <a:spLocks noChangeShapeType="1"/>
            </p:cNvSpPr>
            <p:nvPr/>
          </p:nvSpPr>
          <p:spPr bwMode="auto">
            <a:xfrm>
              <a:off x="6846733"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81" name="Line 21"/>
            <p:cNvSpPr>
              <a:spLocks noChangeShapeType="1"/>
            </p:cNvSpPr>
            <p:nvPr/>
          </p:nvSpPr>
          <p:spPr bwMode="auto">
            <a:xfrm flipH="1">
              <a:off x="7059963" y="2590800"/>
              <a:ext cx="331436" cy="486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82" name="TextBox 81"/>
            <p:cNvSpPr txBox="1"/>
            <p:nvPr/>
          </p:nvSpPr>
          <p:spPr>
            <a:xfrm>
              <a:off x="5989583" y="1170462"/>
              <a:ext cx="609600" cy="323165"/>
            </a:xfrm>
            <a:prstGeom prst="rect">
              <a:avLst/>
            </a:prstGeom>
            <a:noFill/>
          </p:spPr>
          <p:txBody>
            <a:bodyPr wrap="square" rtlCol="0">
              <a:spAutoFit/>
            </a:bodyPr>
            <a:lstStyle/>
            <a:p>
              <a:r>
                <a:rPr lang="en-US" sz="1500" dirty="0" smtClean="0"/>
                <a:t>1</a:t>
              </a:r>
              <a:endParaRPr lang="en-US" sz="1500" dirty="0"/>
            </a:p>
          </p:txBody>
        </p:sp>
        <p:sp>
          <p:nvSpPr>
            <p:cNvPr id="83" name="TextBox 82"/>
            <p:cNvSpPr txBox="1"/>
            <p:nvPr/>
          </p:nvSpPr>
          <p:spPr>
            <a:xfrm>
              <a:off x="5170333" y="2115235"/>
              <a:ext cx="609600" cy="323165"/>
            </a:xfrm>
            <a:prstGeom prst="rect">
              <a:avLst/>
            </a:prstGeom>
            <a:noFill/>
          </p:spPr>
          <p:txBody>
            <a:bodyPr wrap="square" rtlCol="0">
              <a:spAutoFit/>
            </a:bodyPr>
            <a:lstStyle/>
            <a:p>
              <a:r>
                <a:rPr lang="en-US" sz="1500" dirty="0"/>
                <a:t>2</a:t>
              </a:r>
            </a:p>
          </p:txBody>
        </p:sp>
        <p:sp>
          <p:nvSpPr>
            <p:cNvPr id="84" name="TextBox 83"/>
            <p:cNvSpPr txBox="1"/>
            <p:nvPr/>
          </p:nvSpPr>
          <p:spPr>
            <a:xfrm>
              <a:off x="6846733" y="2133600"/>
              <a:ext cx="609600" cy="323165"/>
            </a:xfrm>
            <a:prstGeom prst="rect">
              <a:avLst/>
            </a:prstGeom>
            <a:noFill/>
          </p:spPr>
          <p:txBody>
            <a:bodyPr wrap="square" rtlCol="0">
              <a:spAutoFit/>
            </a:bodyPr>
            <a:lstStyle/>
            <a:p>
              <a:r>
                <a:rPr lang="en-US" sz="1500" dirty="0" smtClean="0"/>
                <a:t>3</a:t>
              </a:r>
              <a:endParaRPr lang="en-US" sz="1500" dirty="0"/>
            </a:p>
          </p:txBody>
        </p:sp>
        <p:sp>
          <p:nvSpPr>
            <p:cNvPr id="86" name="TextBox 85"/>
            <p:cNvSpPr txBox="1"/>
            <p:nvPr/>
          </p:nvSpPr>
          <p:spPr>
            <a:xfrm>
              <a:off x="5741833" y="3182035"/>
              <a:ext cx="609600" cy="323165"/>
            </a:xfrm>
            <a:prstGeom prst="rect">
              <a:avLst/>
            </a:prstGeom>
            <a:noFill/>
          </p:spPr>
          <p:txBody>
            <a:bodyPr wrap="square" rtlCol="0">
              <a:spAutoFit/>
            </a:bodyPr>
            <a:lstStyle/>
            <a:p>
              <a:r>
                <a:rPr lang="en-US" sz="1500" dirty="0" smtClean="0"/>
                <a:t>5</a:t>
              </a:r>
              <a:endParaRPr lang="en-US" sz="1500" dirty="0"/>
            </a:p>
          </p:txBody>
        </p:sp>
        <p:sp>
          <p:nvSpPr>
            <p:cNvPr id="87" name="TextBox 86"/>
            <p:cNvSpPr txBox="1"/>
            <p:nvPr/>
          </p:nvSpPr>
          <p:spPr>
            <a:xfrm>
              <a:off x="7375511" y="3176693"/>
              <a:ext cx="609600" cy="323165"/>
            </a:xfrm>
            <a:prstGeom prst="rect">
              <a:avLst/>
            </a:prstGeom>
            <a:noFill/>
          </p:spPr>
          <p:txBody>
            <a:bodyPr wrap="square" rtlCol="0">
              <a:spAutoFit/>
            </a:bodyPr>
            <a:lstStyle/>
            <a:p>
              <a:r>
                <a:rPr lang="en-US" sz="1500" dirty="0"/>
                <a:t>6</a:t>
              </a:r>
            </a:p>
          </p:txBody>
        </p:sp>
      </p:grpSp>
      <p:sp>
        <p:nvSpPr>
          <p:cNvPr id="88" name="Text Box 193"/>
          <p:cNvSpPr txBox="1">
            <a:spLocks noChangeArrowheads="1"/>
          </p:cNvSpPr>
          <p:nvPr/>
        </p:nvSpPr>
        <p:spPr bwMode="auto">
          <a:xfrm>
            <a:off x="5486400" y="838200"/>
            <a:ext cx="2904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err="1">
                <a:solidFill>
                  <a:srgbClr val="DD0111"/>
                </a:solidFill>
                <a:latin typeface="Monotype Corsiva" panose="03010101010201010101" pitchFamily="66" charset="0"/>
              </a:rPr>
              <a:t>i</a:t>
            </a:r>
            <a:r>
              <a:rPr lang="en-US" altLang="en-US" sz="1200" dirty="0">
                <a:solidFill>
                  <a:srgbClr val="DD0111"/>
                </a:solidFill>
              </a:rPr>
              <a:t> = 2</a:t>
            </a:r>
            <a:r>
              <a:rPr lang="en-US" altLang="en-US" sz="1200" dirty="0" smtClean="0">
                <a:solidFill>
                  <a:srgbClr val="DD0111"/>
                </a:solidFill>
              </a:rPr>
              <a:t>: </a:t>
            </a:r>
            <a:r>
              <a:rPr lang="en-US" altLang="en-US" sz="1200" dirty="0" smtClean="0"/>
              <a:t>Call</a:t>
            </a:r>
            <a:r>
              <a:rPr lang="en-US" altLang="en-US" sz="1200" dirty="0" smtClean="0">
                <a:solidFill>
                  <a:srgbClr val="DD0111"/>
                </a:solidFill>
              </a:rPr>
              <a:t> </a:t>
            </a:r>
            <a:r>
              <a:rPr lang="en-US" sz="1200" dirty="0" smtClean="0"/>
              <a:t>MAX-HEAPIFY(A,2,6)</a:t>
            </a:r>
            <a:endParaRPr lang="en-US" altLang="en-US" sz="1200" dirty="0">
              <a:solidFill>
                <a:srgbClr val="DD0111"/>
              </a:solidFill>
            </a:endParaRPr>
          </a:p>
          <a:p>
            <a:endParaRPr lang="en-US" altLang="en-US" sz="1200" dirty="0">
              <a:solidFill>
                <a:srgbClr val="DD0111"/>
              </a:solidFill>
            </a:endParaRPr>
          </a:p>
        </p:txBody>
      </p:sp>
      <p:grpSp>
        <p:nvGrpSpPr>
          <p:cNvPr id="9" name="Group 8"/>
          <p:cNvGrpSpPr/>
          <p:nvPr/>
        </p:nvGrpSpPr>
        <p:grpSpPr>
          <a:xfrm>
            <a:off x="-19864" y="4148434"/>
            <a:ext cx="3067864" cy="2404766"/>
            <a:chOff x="256768" y="4148434"/>
            <a:chExt cx="3067864" cy="2404766"/>
          </a:xfrm>
        </p:grpSpPr>
        <p:sp>
          <p:nvSpPr>
            <p:cNvPr id="90" name="TextBox 89"/>
            <p:cNvSpPr txBox="1"/>
            <p:nvPr/>
          </p:nvSpPr>
          <p:spPr>
            <a:xfrm>
              <a:off x="256768" y="6131957"/>
              <a:ext cx="609600" cy="323165"/>
            </a:xfrm>
            <a:prstGeom prst="rect">
              <a:avLst/>
            </a:prstGeom>
            <a:noFill/>
          </p:spPr>
          <p:txBody>
            <a:bodyPr wrap="square" rtlCol="0">
              <a:spAutoFit/>
            </a:bodyPr>
            <a:lstStyle/>
            <a:p>
              <a:r>
                <a:rPr lang="en-US" sz="1500" dirty="0" smtClean="0"/>
                <a:t>4</a:t>
              </a:r>
              <a:endParaRPr lang="en-US" sz="1500" dirty="0"/>
            </a:p>
          </p:txBody>
        </p:sp>
        <p:sp>
          <p:nvSpPr>
            <p:cNvPr id="92" name="Oval 4"/>
            <p:cNvSpPr>
              <a:spLocks noChangeArrowheads="1"/>
            </p:cNvSpPr>
            <p:nvPr/>
          </p:nvSpPr>
          <p:spPr bwMode="auto">
            <a:xfrm>
              <a:off x="1876832" y="4148434"/>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3" name="Text Box 6"/>
            <p:cNvSpPr txBox="1">
              <a:spLocks noChangeArrowheads="1"/>
            </p:cNvSpPr>
            <p:nvPr/>
          </p:nvSpPr>
          <p:spPr bwMode="auto">
            <a:xfrm>
              <a:off x="1937157" y="418494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16</a:t>
              </a:r>
            </a:p>
          </p:txBody>
        </p:sp>
        <p:sp>
          <p:nvSpPr>
            <p:cNvPr id="94" name="Oval 7"/>
            <p:cNvSpPr>
              <a:spLocks noChangeArrowheads="1"/>
            </p:cNvSpPr>
            <p:nvPr/>
          </p:nvSpPr>
          <p:spPr bwMode="auto">
            <a:xfrm>
              <a:off x="1114832" y="5062834"/>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5" name="Text Box 8"/>
            <p:cNvSpPr txBox="1">
              <a:spLocks noChangeArrowheads="1"/>
            </p:cNvSpPr>
            <p:nvPr/>
          </p:nvSpPr>
          <p:spPr bwMode="auto">
            <a:xfrm>
              <a:off x="1191032" y="513903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96" name="Oval 9"/>
            <p:cNvSpPr>
              <a:spLocks noChangeArrowheads="1"/>
            </p:cNvSpPr>
            <p:nvPr/>
          </p:nvSpPr>
          <p:spPr bwMode="auto">
            <a:xfrm>
              <a:off x="2715032" y="5062834"/>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7" name="Text Box 10"/>
            <p:cNvSpPr txBox="1">
              <a:spLocks noChangeArrowheads="1"/>
            </p:cNvSpPr>
            <p:nvPr/>
          </p:nvSpPr>
          <p:spPr bwMode="auto">
            <a:xfrm>
              <a:off x="2791232" y="513903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98" name="Oval 11"/>
            <p:cNvSpPr>
              <a:spLocks noChangeArrowheads="1"/>
            </p:cNvSpPr>
            <p:nvPr/>
          </p:nvSpPr>
          <p:spPr bwMode="auto">
            <a:xfrm>
              <a:off x="1572032"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9" name="Text Box 12"/>
            <p:cNvSpPr txBox="1">
              <a:spLocks noChangeArrowheads="1"/>
            </p:cNvSpPr>
            <p:nvPr/>
          </p:nvSpPr>
          <p:spPr bwMode="auto">
            <a:xfrm>
              <a:off x="1648232" y="6096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00" name="Oval 13"/>
            <p:cNvSpPr>
              <a:spLocks noChangeArrowheads="1"/>
            </p:cNvSpPr>
            <p:nvPr/>
          </p:nvSpPr>
          <p:spPr bwMode="auto">
            <a:xfrm>
              <a:off x="457200"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1" name="Text Box 14"/>
            <p:cNvSpPr txBox="1">
              <a:spLocks noChangeArrowheads="1"/>
            </p:cNvSpPr>
            <p:nvPr/>
          </p:nvSpPr>
          <p:spPr bwMode="auto">
            <a:xfrm>
              <a:off x="609600" y="6096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102" name="Oval 15"/>
            <p:cNvSpPr>
              <a:spLocks noChangeArrowheads="1"/>
            </p:cNvSpPr>
            <p:nvPr/>
          </p:nvSpPr>
          <p:spPr bwMode="auto">
            <a:xfrm>
              <a:off x="2334032"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3" name="Text Box 16"/>
            <p:cNvSpPr txBox="1">
              <a:spLocks noChangeArrowheads="1"/>
            </p:cNvSpPr>
            <p:nvPr/>
          </p:nvSpPr>
          <p:spPr bwMode="auto">
            <a:xfrm>
              <a:off x="2472854" y="6096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04" name="Line 17"/>
            <p:cNvSpPr>
              <a:spLocks noChangeShapeType="1"/>
            </p:cNvSpPr>
            <p:nvPr/>
          </p:nvSpPr>
          <p:spPr bwMode="auto">
            <a:xfrm flipH="1">
              <a:off x="1572032" y="46056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05" name="Line 18"/>
            <p:cNvSpPr>
              <a:spLocks noChangeShapeType="1"/>
            </p:cNvSpPr>
            <p:nvPr/>
          </p:nvSpPr>
          <p:spPr bwMode="auto">
            <a:xfrm flipH="1">
              <a:off x="886232" y="5596235"/>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06" name="Line 19"/>
            <p:cNvSpPr>
              <a:spLocks noChangeShapeType="1"/>
            </p:cNvSpPr>
            <p:nvPr/>
          </p:nvSpPr>
          <p:spPr bwMode="auto">
            <a:xfrm>
              <a:off x="1572032" y="5596234"/>
              <a:ext cx="228600"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07" name="Line 20"/>
            <p:cNvSpPr>
              <a:spLocks noChangeShapeType="1"/>
            </p:cNvSpPr>
            <p:nvPr/>
          </p:nvSpPr>
          <p:spPr bwMode="auto">
            <a:xfrm>
              <a:off x="2410232" y="46056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08" name="Line 21"/>
            <p:cNvSpPr>
              <a:spLocks noChangeShapeType="1"/>
            </p:cNvSpPr>
            <p:nvPr/>
          </p:nvSpPr>
          <p:spPr bwMode="auto">
            <a:xfrm flipH="1">
              <a:off x="2758766" y="5596234"/>
              <a:ext cx="184866"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09" name="TextBox 108"/>
            <p:cNvSpPr txBox="1"/>
            <p:nvPr/>
          </p:nvSpPr>
          <p:spPr>
            <a:xfrm>
              <a:off x="1553082" y="4175896"/>
              <a:ext cx="609600" cy="323165"/>
            </a:xfrm>
            <a:prstGeom prst="rect">
              <a:avLst/>
            </a:prstGeom>
            <a:noFill/>
          </p:spPr>
          <p:txBody>
            <a:bodyPr wrap="square" rtlCol="0">
              <a:spAutoFit/>
            </a:bodyPr>
            <a:lstStyle/>
            <a:p>
              <a:r>
                <a:rPr lang="en-US" sz="1500" dirty="0" smtClean="0"/>
                <a:t>1</a:t>
              </a:r>
              <a:endParaRPr lang="en-US" sz="1500" dirty="0"/>
            </a:p>
          </p:txBody>
        </p:sp>
        <p:sp>
          <p:nvSpPr>
            <p:cNvPr id="110" name="TextBox 109"/>
            <p:cNvSpPr txBox="1"/>
            <p:nvPr/>
          </p:nvSpPr>
          <p:spPr>
            <a:xfrm>
              <a:off x="870666" y="5163235"/>
              <a:ext cx="348534" cy="323165"/>
            </a:xfrm>
            <a:prstGeom prst="rect">
              <a:avLst/>
            </a:prstGeom>
            <a:noFill/>
          </p:spPr>
          <p:txBody>
            <a:bodyPr wrap="square" rtlCol="0">
              <a:spAutoFit/>
            </a:bodyPr>
            <a:lstStyle/>
            <a:p>
              <a:r>
                <a:rPr lang="en-US" sz="1500" dirty="0"/>
                <a:t>2</a:t>
              </a:r>
            </a:p>
          </p:txBody>
        </p:sp>
        <p:sp>
          <p:nvSpPr>
            <p:cNvPr id="111" name="TextBox 110"/>
            <p:cNvSpPr txBox="1"/>
            <p:nvPr/>
          </p:nvSpPr>
          <p:spPr>
            <a:xfrm>
              <a:off x="2410232" y="5139034"/>
              <a:ext cx="609600" cy="323165"/>
            </a:xfrm>
            <a:prstGeom prst="rect">
              <a:avLst/>
            </a:prstGeom>
            <a:noFill/>
          </p:spPr>
          <p:txBody>
            <a:bodyPr wrap="square" rtlCol="0">
              <a:spAutoFit/>
            </a:bodyPr>
            <a:lstStyle/>
            <a:p>
              <a:r>
                <a:rPr lang="en-US" sz="1500" dirty="0" smtClean="0"/>
                <a:t>3</a:t>
              </a:r>
              <a:endParaRPr lang="en-US" sz="1500" dirty="0"/>
            </a:p>
          </p:txBody>
        </p:sp>
        <p:sp>
          <p:nvSpPr>
            <p:cNvPr id="112" name="TextBox 111"/>
            <p:cNvSpPr txBox="1"/>
            <p:nvPr/>
          </p:nvSpPr>
          <p:spPr>
            <a:xfrm>
              <a:off x="1305332" y="6166529"/>
              <a:ext cx="342900" cy="323165"/>
            </a:xfrm>
            <a:prstGeom prst="rect">
              <a:avLst/>
            </a:prstGeom>
            <a:noFill/>
          </p:spPr>
          <p:txBody>
            <a:bodyPr wrap="square" rtlCol="0">
              <a:spAutoFit/>
            </a:bodyPr>
            <a:lstStyle/>
            <a:p>
              <a:r>
                <a:rPr lang="en-US" sz="1500" dirty="0" smtClean="0"/>
                <a:t>5</a:t>
              </a:r>
              <a:endParaRPr lang="en-US" sz="1500" dirty="0"/>
            </a:p>
          </p:txBody>
        </p:sp>
        <p:sp>
          <p:nvSpPr>
            <p:cNvPr id="113" name="TextBox 112"/>
            <p:cNvSpPr txBox="1"/>
            <p:nvPr/>
          </p:nvSpPr>
          <p:spPr>
            <a:xfrm>
              <a:off x="2954899" y="6153835"/>
              <a:ext cx="306333" cy="323165"/>
            </a:xfrm>
            <a:prstGeom prst="rect">
              <a:avLst/>
            </a:prstGeom>
            <a:noFill/>
          </p:spPr>
          <p:txBody>
            <a:bodyPr wrap="square" rtlCol="0">
              <a:spAutoFit/>
            </a:bodyPr>
            <a:lstStyle/>
            <a:p>
              <a:r>
                <a:rPr lang="en-US" sz="1500" dirty="0"/>
                <a:t>6</a:t>
              </a:r>
            </a:p>
          </p:txBody>
        </p:sp>
      </p:grpSp>
      <p:sp>
        <p:nvSpPr>
          <p:cNvPr id="114" name="TextBox 113"/>
          <p:cNvSpPr txBox="1"/>
          <p:nvPr/>
        </p:nvSpPr>
        <p:spPr>
          <a:xfrm>
            <a:off x="0" y="2974123"/>
            <a:ext cx="609600" cy="323165"/>
          </a:xfrm>
          <a:prstGeom prst="rect">
            <a:avLst/>
          </a:prstGeom>
          <a:noFill/>
        </p:spPr>
        <p:txBody>
          <a:bodyPr wrap="square" rtlCol="0">
            <a:spAutoFit/>
          </a:bodyPr>
          <a:lstStyle/>
          <a:p>
            <a:r>
              <a:rPr lang="en-US" sz="1500" dirty="0" smtClean="0"/>
              <a:t>4</a:t>
            </a:r>
            <a:endParaRPr lang="en-US" sz="1500" dirty="0"/>
          </a:p>
        </p:txBody>
      </p:sp>
      <p:sp>
        <p:nvSpPr>
          <p:cNvPr id="115" name="Oval 11"/>
          <p:cNvSpPr>
            <a:spLocks noChangeArrowheads="1"/>
          </p:cNvSpPr>
          <p:nvPr/>
        </p:nvSpPr>
        <p:spPr bwMode="auto">
          <a:xfrm>
            <a:off x="1315264" y="28619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16" name="Text Box 12"/>
          <p:cNvSpPr txBox="1">
            <a:spLocks noChangeArrowheads="1"/>
          </p:cNvSpPr>
          <p:nvPr/>
        </p:nvSpPr>
        <p:spPr bwMode="auto">
          <a:xfrm>
            <a:off x="1391464" y="29381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12</a:t>
            </a:r>
          </a:p>
        </p:txBody>
      </p:sp>
      <p:sp>
        <p:nvSpPr>
          <p:cNvPr id="117" name="Oval 13"/>
          <p:cNvSpPr>
            <a:spLocks noChangeArrowheads="1"/>
          </p:cNvSpPr>
          <p:nvPr/>
        </p:nvSpPr>
        <p:spPr bwMode="auto">
          <a:xfrm>
            <a:off x="200432" y="28619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18" name="Text Box 14"/>
          <p:cNvSpPr txBox="1">
            <a:spLocks noChangeArrowheads="1"/>
          </p:cNvSpPr>
          <p:nvPr/>
        </p:nvSpPr>
        <p:spPr bwMode="auto">
          <a:xfrm>
            <a:off x="352832" y="29381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119" name="Oval 15"/>
          <p:cNvSpPr>
            <a:spLocks noChangeArrowheads="1"/>
          </p:cNvSpPr>
          <p:nvPr/>
        </p:nvSpPr>
        <p:spPr bwMode="auto">
          <a:xfrm>
            <a:off x="2077264" y="28619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20" name="Text Box 16"/>
          <p:cNvSpPr txBox="1">
            <a:spLocks noChangeArrowheads="1"/>
          </p:cNvSpPr>
          <p:nvPr/>
        </p:nvSpPr>
        <p:spPr bwMode="auto">
          <a:xfrm>
            <a:off x="2216086" y="29381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21" name="Line 18"/>
          <p:cNvSpPr>
            <a:spLocks noChangeShapeType="1"/>
          </p:cNvSpPr>
          <p:nvPr/>
        </p:nvSpPr>
        <p:spPr bwMode="auto">
          <a:xfrm flipH="1">
            <a:off x="629464" y="2438401"/>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2" name="Line 19"/>
          <p:cNvSpPr>
            <a:spLocks noChangeShapeType="1"/>
          </p:cNvSpPr>
          <p:nvPr/>
        </p:nvSpPr>
        <p:spPr bwMode="auto">
          <a:xfrm>
            <a:off x="1396800" y="2464663"/>
            <a:ext cx="190797" cy="3973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3" name="Line 21"/>
          <p:cNvSpPr>
            <a:spLocks noChangeShapeType="1"/>
          </p:cNvSpPr>
          <p:nvPr/>
        </p:nvSpPr>
        <p:spPr bwMode="auto">
          <a:xfrm flipH="1">
            <a:off x="2501998" y="2533710"/>
            <a:ext cx="256768" cy="328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4" name="TextBox 123"/>
          <p:cNvSpPr txBox="1"/>
          <p:nvPr/>
        </p:nvSpPr>
        <p:spPr>
          <a:xfrm>
            <a:off x="1048564" y="2996001"/>
            <a:ext cx="609600" cy="323165"/>
          </a:xfrm>
          <a:prstGeom prst="rect">
            <a:avLst/>
          </a:prstGeom>
          <a:noFill/>
        </p:spPr>
        <p:txBody>
          <a:bodyPr wrap="square" rtlCol="0">
            <a:spAutoFit/>
          </a:bodyPr>
          <a:lstStyle/>
          <a:p>
            <a:r>
              <a:rPr lang="en-US" sz="1500" dirty="0" smtClean="0"/>
              <a:t>5</a:t>
            </a:r>
            <a:endParaRPr lang="en-US" sz="1500" dirty="0"/>
          </a:p>
        </p:txBody>
      </p:sp>
      <p:sp>
        <p:nvSpPr>
          <p:cNvPr id="125" name="TextBox 124"/>
          <p:cNvSpPr txBox="1"/>
          <p:nvPr/>
        </p:nvSpPr>
        <p:spPr>
          <a:xfrm>
            <a:off x="2698131" y="2996001"/>
            <a:ext cx="306333" cy="323165"/>
          </a:xfrm>
          <a:prstGeom prst="rect">
            <a:avLst/>
          </a:prstGeom>
          <a:noFill/>
        </p:spPr>
        <p:txBody>
          <a:bodyPr wrap="square" rtlCol="0">
            <a:spAutoFit/>
          </a:bodyPr>
          <a:lstStyle/>
          <a:p>
            <a:r>
              <a:rPr lang="en-US" sz="1500" dirty="0"/>
              <a:t>6</a:t>
            </a:r>
          </a:p>
        </p:txBody>
      </p:sp>
      <p:sp>
        <p:nvSpPr>
          <p:cNvPr id="126" name="Text Box 7"/>
          <p:cNvSpPr txBox="1">
            <a:spLocks noChangeArrowheads="1"/>
          </p:cNvSpPr>
          <p:nvPr/>
        </p:nvSpPr>
        <p:spPr bwMode="auto">
          <a:xfrm>
            <a:off x="7772400" y="2133600"/>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A[2]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A[5]</a:t>
            </a:r>
            <a:endParaRPr lang="en-US" altLang="en-US" sz="2000" dirty="0">
              <a:solidFill>
                <a:srgbClr val="DD0111"/>
              </a:solidFill>
              <a:sym typeface="Symbol" panose="05050102010706020507" pitchFamily="18" charset="2"/>
            </a:endParaRPr>
          </a:p>
        </p:txBody>
      </p:sp>
      <p:cxnSp>
        <p:nvCxnSpPr>
          <p:cNvPr id="127" name="Straight Arrow Connector 126"/>
          <p:cNvCxnSpPr/>
          <p:nvPr/>
        </p:nvCxnSpPr>
        <p:spPr>
          <a:xfrm>
            <a:off x="7885994" y="2585652"/>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Text Box 193"/>
          <p:cNvSpPr txBox="1">
            <a:spLocks noChangeArrowheads="1"/>
          </p:cNvSpPr>
          <p:nvPr/>
        </p:nvSpPr>
        <p:spPr bwMode="auto">
          <a:xfrm>
            <a:off x="677143" y="3805535"/>
            <a:ext cx="2904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err="1">
                <a:solidFill>
                  <a:srgbClr val="DD0111"/>
                </a:solidFill>
                <a:latin typeface="Monotype Corsiva" panose="03010101010201010101" pitchFamily="66" charset="0"/>
              </a:rPr>
              <a:t>i</a:t>
            </a:r>
            <a:r>
              <a:rPr lang="en-US" altLang="en-US" sz="1200" dirty="0">
                <a:solidFill>
                  <a:srgbClr val="DD0111"/>
                </a:solidFill>
              </a:rPr>
              <a:t> = 1</a:t>
            </a:r>
            <a:r>
              <a:rPr lang="en-US" altLang="en-US" sz="1200" dirty="0" smtClean="0">
                <a:solidFill>
                  <a:srgbClr val="DD0111"/>
                </a:solidFill>
              </a:rPr>
              <a:t>: </a:t>
            </a:r>
            <a:r>
              <a:rPr lang="en-US" altLang="en-US" sz="1200" dirty="0" smtClean="0"/>
              <a:t>Call</a:t>
            </a:r>
            <a:r>
              <a:rPr lang="en-US" altLang="en-US" sz="1200" dirty="0" smtClean="0">
                <a:solidFill>
                  <a:srgbClr val="DD0111"/>
                </a:solidFill>
              </a:rPr>
              <a:t> </a:t>
            </a:r>
            <a:r>
              <a:rPr lang="en-US" sz="1200" dirty="0" smtClean="0"/>
              <a:t>MAX-HEAPIFY(A,1,6)</a:t>
            </a:r>
            <a:endParaRPr lang="en-US" altLang="en-US" sz="1200" dirty="0">
              <a:solidFill>
                <a:srgbClr val="DD0111"/>
              </a:solidFill>
            </a:endParaRPr>
          </a:p>
          <a:p>
            <a:endParaRPr lang="en-US" altLang="en-US" sz="1200" dirty="0">
              <a:solidFill>
                <a:srgbClr val="DD0111"/>
              </a:solidFill>
            </a:endParaRPr>
          </a:p>
        </p:txBody>
      </p:sp>
      <p:sp>
        <p:nvSpPr>
          <p:cNvPr id="129" name="Text Box 7"/>
          <p:cNvSpPr txBox="1">
            <a:spLocks noChangeArrowheads="1"/>
          </p:cNvSpPr>
          <p:nvPr/>
        </p:nvSpPr>
        <p:spPr bwMode="auto">
          <a:xfrm>
            <a:off x="3276600" y="5110548"/>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A[1]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A[3]</a:t>
            </a:r>
            <a:endParaRPr lang="en-US" altLang="en-US" sz="2000" dirty="0">
              <a:solidFill>
                <a:srgbClr val="DD0111"/>
              </a:solidFill>
              <a:sym typeface="Symbol" panose="05050102010706020507" pitchFamily="18" charset="2"/>
            </a:endParaRPr>
          </a:p>
        </p:txBody>
      </p:sp>
      <p:cxnSp>
        <p:nvCxnSpPr>
          <p:cNvPr id="130" name="Straight Arrow Connector 129"/>
          <p:cNvCxnSpPr/>
          <p:nvPr/>
        </p:nvCxnSpPr>
        <p:spPr>
          <a:xfrm>
            <a:off x="3390194" y="5562600"/>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4323536" y="4114800"/>
            <a:ext cx="3067864" cy="2404766"/>
            <a:chOff x="256768" y="4148434"/>
            <a:chExt cx="3067864" cy="2404766"/>
          </a:xfrm>
        </p:grpSpPr>
        <p:sp>
          <p:nvSpPr>
            <p:cNvPr id="132" name="TextBox 131"/>
            <p:cNvSpPr txBox="1"/>
            <p:nvPr/>
          </p:nvSpPr>
          <p:spPr>
            <a:xfrm>
              <a:off x="256768" y="6131957"/>
              <a:ext cx="609600" cy="323165"/>
            </a:xfrm>
            <a:prstGeom prst="rect">
              <a:avLst/>
            </a:prstGeom>
            <a:noFill/>
          </p:spPr>
          <p:txBody>
            <a:bodyPr wrap="square" rtlCol="0">
              <a:spAutoFit/>
            </a:bodyPr>
            <a:lstStyle/>
            <a:p>
              <a:r>
                <a:rPr lang="en-US" sz="1500" dirty="0" smtClean="0"/>
                <a:t>4</a:t>
              </a:r>
              <a:endParaRPr lang="en-US" sz="1500" dirty="0"/>
            </a:p>
          </p:txBody>
        </p:sp>
        <p:sp>
          <p:nvSpPr>
            <p:cNvPr id="133" name="Oval 4"/>
            <p:cNvSpPr>
              <a:spLocks noChangeArrowheads="1"/>
            </p:cNvSpPr>
            <p:nvPr/>
          </p:nvSpPr>
          <p:spPr bwMode="auto">
            <a:xfrm>
              <a:off x="1876832" y="4148434"/>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34" name="Text Box 6"/>
            <p:cNvSpPr txBox="1">
              <a:spLocks noChangeArrowheads="1"/>
            </p:cNvSpPr>
            <p:nvPr/>
          </p:nvSpPr>
          <p:spPr bwMode="auto">
            <a:xfrm>
              <a:off x="1937157" y="418494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35" name="Oval 7"/>
            <p:cNvSpPr>
              <a:spLocks noChangeArrowheads="1"/>
            </p:cNvSpPr>
            <p:nvPr/>
          </p:nvSpPr>
          <p:spPr bwMode="auto">
            <a:xfrm>
              <a:off x="1114832" y="5062834"/>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36" name="Text Box 8"/>
            <p:cNvSpPr txBox="1">
              <a:spLocks noChangeArrowheads="1"/>
            </p:cNvSpPr>
            <p:nvPr/>
          </p:nvSpPr>
          <p:spPr bwMode="auto">
            <a:xfrm>
              <a:off x="1191032" y="513903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37" name="Oval 9"/>
            <p:cNvSpPr>
              <a:spLocks noChangeArrowheads="1"/>
            </p:cNvSpPr>
            <p:nvPr/>
          </p:nvSpPr>
          <p:spPr bwMode="auto">
            <a:xfrm>
              <a:off x="2715032" y="5062834"/>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38" name="Text Box 10"/>
            <p:cNvSpPr txBox="1">
              <a:spLocks noChangeArrowheads="1"/>
            </p:cNvSpPr>
            <p:nvPr/>
          </p:nvSpPr>
          <p:spPr bwMode="auto">
            <a:xfrm>
              <a:off x="2791232" y="513903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39" name="Oval 11"/>
            <p:cNvSpPr>
              <a:spLocks noChangeArrowheads="1"/>
            </p:cNvSpPr>
            <p:nvPr/>
          </p:nvSpPr>
          <p:spPr bwMode="auto">
            <a:xfrm>
              <a:off x="1572032"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0" name="Text Box 12"/>
            <p:cNvSpPr txBox="1">
              <a:spLocks noChangeArrowheads="1"/>
            </p:cNvSpPr>
            <p:nvPr/>
          </p:nvSpPr>
          <p:spPr bwMode="auto">
            <a:xfrm>
              <a:off x="1648232" y="6096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41" name="Oval 13"/>
            <p:cNvSpPr>
              <a:spLocks noChangeArrowheads="1"/>
            </p:cNvSpPr>
            <p:nvPr/>
          </p:nvSpPr>
          <p:spPr bwMode="auto">
            <a:xfrm>
              <a:off x="457200"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2" name="Text Box 14"/>
            <p:cNvSpPr txBox="1">
              <a:spLocks noChangeArrowheads="1"/>
            </p:cNvSpPr>
            <p:nvPr/>
          </p:nvSpPr>
          <p:spPr bwMode="auto">
            <a:xfrm>
              <a:off x="609600" y="6096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143" name="Oval 15"/>
            <p:cNvSpPr>
              <a:spLocks noChangeArrowheads="1"/>
            </p:cNvSpPr>
            <p:nvPr/>
          </p:nvSpPr>
          <p:spPr bwMode="auto">
            <a:xfrm>
              <a:off x="2334032"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4" name="Text Box 16"/>
            <p:cNvSpPr txBox="1">
              <a:spLocks noChangeArrowheads="1"/>
            </p:cNvSpPr>
            <p:nvPr/>
          </p:nvSpPr>
          <p:spPr bwMode="auto">
            <a:xfrm>
              <a:off x="2472854" y="6096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45" name="Line 17"/>
            <p:cNvSpPr>
              <a:spLocks noChangeShapeType="1"/>
            </p:cNvSpPr>
            <p:nvPr/>
          </p:nvSpPr>
          <p:spPr bwMode="auto">
            <a:xfrm flipH="1">
              <a:off x="1572032" y="46056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46" name="Line 18"/>
            <p:cNvSpPr>
              <a:spLocks noChangeShapeType="1"/>
            </p:cNvSpPr>
            <p:nvPr/>
          </p:nvSpPr>
          <p:spPr bwMode="auto">
            <a:xfrm flipH="1">
              <a:off x="886232" y="5596235"/>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47" name="Line 19"/>
            <p:cNvSpPr>
              <a:spLocks noChangeShapeType="1"/>
            </p:cNvSpPr>
            <p:nvPr/>
          </p:nvSpPr>
          <p:spPr bwMode="auto">
            <a:xfrm>
              <a:off x="1572032" y="5596234"/>
              <a:ext cx="228600"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48" name="Line 20"/>
            <p:cNvSpPr>
              <a:spLocks noChangeShapeType="1"/>
            </p:cNvSpPr>
            <p:nvPr/>
          </p:nvSpPr>
          <p:spPr bwMode="auto">
            <a:xfrm>
              <a:off x="2410232" y="46056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49" name="Line 21"/>
            <p:cNvSpPr>
              <a:spLocks noChangeShapeType="1"/>
            </p:cNvSpPr>
            <p:nvPr/>
          </p:nvSpPr>
          <p:spPr bwMode="auto">
            <a:xfrm flipH="1">
              <a:off x="2758766" y="5596234"/>
              <a:ext cx="184866"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0" name="TextBox 149"/>
            <p:cNvSpPr txBox="1"/>
            <p:nvPr/>
          </p:nvSpPr>
          <p:spPr>
            <a:xfrm>
              <a:off x="1553082" y="4175896"/>
              <a:ext cx="609600" cy="323165"/>
            </a:xfrm>
            <a:prstGeom prst="rect">
              <a:avLst/>
            </a:prstGeom>
            <a:noFill/>
          </p:spPr>
          <p:txBody>
            <a:bodyPr wrap="square" rtlCol="0">
              <a:spAutoFit/>
            </a:bodyPr>
            <a:lstStyle/>
            <a:p>
              <a:r>
                <a:rPr lang="en-US" sz="1500" dirty="0" smtClean="0"/>
                <a:t>1</a:t>
              </a:r>
              <a:endParaRPr lang="en-US" sz="1500" dirty="0"/>
            </a:p>
          </p:txBody>
        </p:sp>
        <p:sp>
          <p:nvSpPr>
            <p:cNvPr id="151" name="TextBox 150"/>
            <p:cNvSpPr txBox="1"/>
            <p:nvPr/>
          </p:nvSpPr>
          <p:spPr>
            <a:xfrm>
              <a:off x="870666" y="5163235"/>
              <a:ext cx="348534" cy="323165"/>
            </a:xfrm>
            <a:prstGeom prst="rect">
              <a:avLst/>
            </a:prstGeom>
            <a:noFill/>
          </p:spPr>
          <p:txBody>
            <a:bodyPr wrap="square" rtlCol="0">
              <a:spAutoFit/>
            </a:bodyPr>
            <a:lstStyle/>
            <a:p>
              <a:r>
                <a:rPr lang="en-US" sz="1500" dirty="0"/>
                <a:t>2</a:t>
              </a:r>
            </a:p>
          </p:txBody>
        </p:sp>
        <p:sp>
          <p:nvSpPr>
            <p:cNvPr id="152" name="TextBox 151"/>
            <p:cNvSpPr txBox="1"/>
            <p:nvPr/>
          </p:nvSpPr>
          <p:spPr>
            <a:xfrm>
              <a:off x="2410232" y="5139034"/>
              <a:ext cx="609600" cy="323165"/>
            </a:xfrm>
            <a:prstGeom prst="rect">
              <a:avLst/>
            </a:prstGeom>
            <a:noFill/>
          </p:spPr>
          <p:txBody>
            <a:bodyPr wrap="square" rtlCol="0">
              <a:spAutoFit/>
            </a:bodyPr>
            <a:lstStyle/>
            <a:p>
              <a:r>
                <a:rPr lang="en-US" sz="1500" dirty="0" smtClean="0"/>
                <a:t>3</a:t>
              </a:r>
              <a:endParaRPr lang="en-US" sz="1500" dirty="0"/>
            </a:p>
          </p:txBody>
        </p:sp>
        <p:sp>
          <p:nvSpPr>
            <p:cNvPr id="153" name="TextBox 152"/>
            <p:cNvSpPr txBox="1"/>
            <p:nvPr/>
          </p:nvSpPr>
          <p:spPr>
            <a:xfrm>
              <a:off x="1305332" y="6166529"/>
              <a:ext cx="342900" cy="323165"/>
            </a:xfrm>
            <a:prstGeom prst="rect">
              <a:avLst/>
            </a:prstGeom>
            <a:noFill/>
          </p:spPr>
          <p:txBody>
            <a:bodyPr wrap="square" rtlCol="0">
              <a:spAutoFit/>
            </a:bodyPr>
            <a:lstStyle/>
            <a:p>
              <a:r>
                <a:rPr lang="en-US" sz="1500" dirty="0" smtClean="0"/>
                <a:t>5</a:t>
              </a:r>
              <a:endParaRPr lang="en-US" sz="1500" dirty="0"/>
            </a:p>
          </p:txBody>
        </p:sp>
        <p:sp>
          <p:nvSpPr>
            <p:cNvPr id="154" name="TextBox 153"/>
            <p:cNvSpPr txBox="1"/>
            <p:nvPr/>
          </p:nvSpPr>
          <p:spPr>
            <a:xfrm>
              <a:off x="2954899" y="6153835"/>
              <a:ext cx="306333" cy="323165"/>
            </a:xfrm>
            <a:prstGeom prst="rect">
              <a:avLst/>
            </a:prstGeom>
            <a:noFill/>
          </p:spPr>
          <p:txBody>
            <a:bodyPr wrap="square" rtlCol="0">
              <a:spAutoFit/>
            </a:bodyPr>
            <a:lstStyle/>
            <a:p>
              <a:r>
                <a:rPr lang="en-US" sz="1500" dirty="0"/>
                <a:t>6</a:t>
              </a:r>
            </a:p>
          </p:txBody>
        </p:sp>
      </p:grpSp>
      <p:sp>
        <p:nvSpPr>
          <p:cNvPr id="157" name="Text Box 7"/>
          <p:cNvSpPr txBox="1">
            <a:spLocks noChangeArrowheads="1"/>
          </p:cNvSpPr>
          <p:nvPr/>
        </p:nvSpPr>
        <p:spPr bwMode="auto">
          <a:xfrm>
            <a:off x="7620000" y="5181600"/>
            <a:ext cx="1214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smtClean="0">
                <a:solidFill>
                  <a:srgbClr val="DD0111"/>
                </a:solidFill>
              </a:rPr>
              <a:t>Max heap</a:t>
            </a:r>
            <a:endParaRPr lang="en-US" altLang="en-US" sz="2000" dirty="0">
              <a:solidFill>
                <a:srgbClr val="DD0111"/>
              </a:solidFill>
              <a:sym typeface="Symbol" panose="05050102010706020507" pitchFamily="18" charset="2"/>
            </a:endParaRPr>
          </a:p>
        </p:txBody>
      </p:sp>
      <p:pic>
        <p:nvPicPr>
          <p:cNvPr id="158" name="Picture 157"/>
          <p:cNvPicPr>
            <a:picLocks noChangeAspect="1"/>
          </p:cNvPicPr>
          <p:nvPr/>
        </p:nvPicPr>
        <p:blipFill>
          <a:blip r:embed="rId2"/>
          <a:stretch>
            <a:fillRect/>
          </a:stretch>
        </p:blipFill>
        <p:spPr>
          <a:xfrm>
            <a:off x="5791200" y="1"/>
            <a:ext cx="3359191" cy="833328"/>
          </a:xfrm>
          <a:prstGeom prst="rect">
            <a:avLst/>
          </a:prstGeom>
        </p:spPr>
      </p:pic>
    </p:spTree>
    <p:extLst>
      <p:ext uri="{BB962C8B-B14F-4D97-AF65-F5344CB8AC3E}">
        <p14:creationId xmlns:p14="http://schemas.microsoft.com/office/powerpoint/2010/main" val="365023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88"/>
                                        </p:tgtEl>
                                        <p:attrNameLst>
                                          <p:attrName>style.visibility</p:attrName>
                                        </p:attrNameLst>
                                      </p:cBhvr>
                                      <p:to>
                                        <p:strVal val="visible"/>
                                      </p:to>
                                    </p:set>
                                    <p:anim calcmode="lin" valueType="num">
                                      <p:cBhvr additive="base">
                                        <p:cTn id="26" dur="500" fill="hold"/>
                                        <p:tgtEl>
                                          <p:spTgt spid="88"/>
                                        </p:tgtEl>
                                        <p:attrNameLst>
                                          <p:attrName>ppt_x</p:attrName>
                                        </p:attrNameLst>
                                      </p:cBhvr>
                                      <p:tavLst>
                                        <p:tav tm="0">
                                          <p:val>
                                            <p:strVal val="#ppt_x"/>
                                          </p:val>
                                        </p:tav>
                                        <p:tav tm="100000">
                                          <p:val>
                                            <p:strVal val="#ppt_x"/>
                                          </p:val>
                                        </p:tav>
                                      </p:tavLst>
                                    </p:anim>
                                    <p:anim calcmode="lin" valueType="num">
                                      <p:cBhvr additive="base">
                                        <p:cTn id="27"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7"/>
                                        </p:tgtEl>
                                        <p:attrNameLst>
                                          <p:attrName>style.visibility</p:attrName>
                                        </p:attrNameLst>
                                      </p:cBhvr>
                                      <p:to>
                                        <p:strVal val="visible"/>
                                      </p:to>
                                    </p:set>
                                    <p:animEffect transition="in" filter="wipe(left)">
                                      <p:cBhvr>
                                        <p:cTn id="32" dur="500"/>
                                        <p:tgtEl>
                                          <p:spTgt spid="127"/>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up)">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128"/>
                                        </p:tgtEl>
                                        <p:attrNameLst>
                                          <p:attrName>style.visibility</p:attrName>
                                        </p:attrNameLst>
                                      </p:cBhvr>
                                      <p:to>
                                        <p:strVal val="visible"/>
                                      </p:to>
                                    </p:set>
                                    <p:anim calcmode="lin" valueType="num">
                                      <p:cBhvr additive="base">
                                        <p:cTn id="45" dur="500" fill="hold"/>
                                        <p:tgtEl>
                                          <p:spTgt spid="128"/>
                                        </p:tgtEl>
                                        <p:attrNameLst>
                                          <p:attrName>ppt_x</p:attrName>
                                        </p:attrNameLst>
                                      </p:cBhvr>
                                      <p:tavLst>
                                        <p:tav tm="0">
                                          <p:val>
                                            <p:strVal val="#ppt_x"/>
                                          </p:val>
                                        </p:tav>
                                        <p:tav tm="100000">
                                          <p:val>
                                            <p:strVal val="#ppt_x"/>
                                          </p:val>
                                        </p:tav>
                                      </p:tavLst>
                                    </p:anim>
                                    <p:anim calcmode="lin" valueType="num">
                                      <p:cBhvr additive="base">
                                        <p:cTn id="46" dur="500" fill="hold"/>
                                        <p:tgtEl>
                                          <p:spTgt spid="128"/>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30"/>
                                        </p:tgtEl>
                                        <p:attrNameLst>
                                          <p:attrName>style.visibility</p:attrName>
                                        </p:attrNameLst>
                                      </p:cBhvr>
                                      <p:to>
                                        <p:strVal val="visible"/>
                                      </p:to>
                                    </p:set>
                                    <p:animEffect transition="in" filter="wipe(left)">
                                      <p:cBhvr>
                                        <p:cTn id="51" dur="500"/>
                                        <p:tgtEl>
                                          <p:spTgt spid="130"/>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1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31"/>
                                        </p:tgtEl>
                                        <p:attrNameLst>
                                          <p:attrName>style.visibility</p:attrName>
                                        </p:attrNameLst>
                                      </p:cBhvr>
                                      <p:to>
                                        <p:strVal val="visible"/>
                                      </p:to>
                                    </p:set>
                                    <p:animEffect transition="in" filter="wipe(up)">
                                      <p:cBhvr>
                                        <p:cTn id="59" dur="500"/>
                                        <p:tgtEl>
                                          <p:spTgt spid="13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88" grpId="0"/>
      <p:bldP spid="126" grpId="0"/>
      <p:bldP spid="128" grpId="0"/>
      <p:bldP spid="129" grpId="0"/>
      <p:bldP spid="1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altLang="en-US" dirty="0" smtClean="0"/>
              <a:t>Implementation: </a:t>
            </a:r>
            <a:r>
              <a:rPr lang="en-US" altLang="en-US" dirty="0"/>
              <a:t>Insertion Sort Algorithm</a:t>
            </a:r>
            <a:endParaRPr lang="en-US" dirty="0"/>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15</a:t>
            </a:fld>
            <a:endParaRPr lang="en-US"/>
          </a:p>
        </p:txBody>
      </p:sp>
      <p:pic>
        <p:nvPicPr>
          <p:cNvPr id="5" name="Picture 4"/>
          <p:cNvPicPr>
            <a:picLocks noChangeAspect="1"/>
          </p:cNvPicPr>
          <p:nvPr/>
        </p:nvPicPr>
        <p:blipFill>
          <a:blip r:embed="rId2"/>
          <a:stretch>
            <a:fillRect/>
          </a:stretch>
        </p:blipFill>
        <p:spPr>
          <a:xfrm>
            <a:off x="533400" y="1079695"/>
            <a:ext cx="6019610" cy="4900612"/>
          </a:xfrm>
          <a:prstGeom prst="rect">
            <a:avLst/>
          </a:prstGeom>
        </p:spPr>
      </p:pic>
    </p:spTree>
    <p:extLst>
      <p:ext uri="{BB962C8B-B14F-4D97-AF65-F5344CB8AC3E}">
        <p14:creationId xmlns:p14="http://schemas.microsoft.com/office/powerpoint/2010/main" val="272576737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Example 1: Sort array A in ascending order</a:t>
            </a:r>
            <a:endParaRPr lang="en-US" dirty="0"/>
          </a:p>
        </p:txBody>
      </p:sp>
      <p:sp>
        <p:nvSpPr>
          <p:cNvPr id="3" name="Content Placeholder 2"/>
          <p:cNvSpPr>
            <a:spLocks noGrp="1"/>
          </p:cNvSpPr>
          <p:nvPr>
            <p:ph idx="1"/>
          </p:nvPr>
        </p:nvSpPr>
        <p:spPr>
          <a:xfrm>
            <a:off x="0" y="838200"/>
            <a:ext cx="9144000" cy="5410200"/>
          </a:xfrm>
        </p:spPr>
        <p:txBody>
          <a:bodyPr/>
          <a:lstStyle/>
          <a:p>
            <a:pPr marL="0" indent="0">
              <a:buNone/>
            </a:pPr>
            <a:r>
              <a:rPr lang="en-US" dirty="0" smtClean="0"/>
              <a:t>A:</a:t>
            </a:r>
          </a:p>
          <a:p>
            <a:endParaRPr lang="en-US" dirty="0"/>
          </a:p>
          <a:p>
            <a:r>
              <a:rPr lang="en-US" sz="2200" dirty="0" smtClean="0">
                <a:latin typeface="Times" panose="02020603050405020304" pitchFamily="18" charset="0"/>
                <a:cs typeface="Times" panose="02020603050405020304" pitchFamily="18" charset="0"/>
              </a:rPr>
              <a:t>Step 1: Represent array as a complete binary tree</a:t>
            </a:r>
          </a:p>
          <a:p>
            <a:endParaRPr lang="en-US" dirty="0" smtClean="0">
              <a:latin typeface="Times" panose="02020603050405020304" pitchFamily="18" charset="0"/>
              <a:cs typeface="Times" panose="02020603050405020304" pitchFamily="18" charset="0"/>
            </a:endParaRPr>
          </a:p>
          <a:p>
            <a:r>
              <a:rPr lang="en-US" sz="2200" dirty="0" smtClean="0">
                <a:latin typeface="Times" panose="02020603050405020304" pitchFamily="18" charset="0"/>
                <a:cs typeface="Times" panose="02020603050405020304" pitchFamily="18" charset="0"/>
              </a:rPr>
              <a:t>Step 2: Call HEAPSORT(A):</a:t>
            </a:r>
            <a:endParaRPr lang="en-US" sz="2200"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150</a:t>
            </a:fld>
            <a:endParaRPr lang="en-US"/>
          </a:p>
        </p:txBody>
      </p:sp>
      <p:grpSp>
        <p:nvGrpSpPr>
          <p:cNvPr id="5" name="Group 12"/>
          <p:cNvGrpSpPr>
            <a:grpSpLocks/>
          </p:cNvGrpSpPr>
          <p:nvPr/>
        </p:nvGrpSpPr>
        <p:grpSpPr bwMode="auto">
          <a:xfrm>
            <a:off x="990600" y="914400"/>
            <a:ext cx="3460750" cy="400049"/>
            <a:chOff x="561" y="657"/>
            <a:chExt cx="2180" cy="252"/>
          </a:xfrm>
        </p:grpSpPr>
        <p:sp>
          <p:nvSpPr>
            <p:cNvPr id="6" name="Text Box 4"/>
            <p:cNvSpPr txBox="1">
              <a:spLocks noChangeArrowheads="1"/>
            </p:cNvSpPr>
            <p:nvPr/>
          </p:nvSpPr>
          <p:spPr bwMode="auto">
            <a:xfrm>
              <a:off x="561" y="657"/>
              <a:ext cx="404"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16</a:t>
              </a:r>
              <a:endParaRPr lang="en-CA" altLang="en-US" sz="2000">
                <a:latin typeface="Century Schoolbook" panose="02040604050505020304" pitchFamily="18" charset="0"/>
              </a:endParaRPr>
            </a:p>
          </p:txBody>
        </p:sp>
        <p:sp>
          <p:nvSpPr>
            <p:cNvPr id="7" name="Text Box 5"/>
            <p:cNvSpPr txBox="1">
              <a:spLocks noChangeArrowheads="1"/>
            </p:cNvSpPr>
            <p:nvPr/>
          </p:nvSpPr>
          <p:spPr bwMode="auto">
            <a:xfrm>
              <a:off x="96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4</a:t>
              </a:r>
              <a:endParaRPr lang="en-CA" altLang="en-US" sz="2000">
                <a:latin typeface="Century Schoolbook" panose="02040604050505020304" pitchFamily="18" charset="0"/>
              </a:endParaRPr>
            </a:p>
          </p:txBody>
        </p:sp>
        <p:sp>
          <p:nvSpPr>
            <p:cNvPr id="8" name="Text Box 6"/>
            <p:cNvSpPr txBox="1">
              <a:spLocks noChangeArrowheads="1"/>
            </p:cNvSpPr>
            <p:nvPr/>
          </p:nvSpPr>
          <p:spPr bwMode="auto">
            <a:xfrm>
              <a:off x="132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7</a:t>
              </a:r>
              <a:endParaRPr lang="en-CA" altLang="en-US" sz="2000">
                <a:latin typeface="Century Schoolbook" panose="02040604050505020304" pitchFamily="18" charset="0"/>
              </a:endParaRPr>
            </a:p>
          </p:txBody>
        </p:sp>
        <p:sp>
          <p:nvSpPr>
            <p:cNvPr id="9" name="Text Box 7"/>
            <p:cNvSpPr txBox="1">
              <a:spLocks noChangeArrowheads="1"/>
            </p:cNvSpPr>
            <p:nvPr/>
          </p:nvSpPr>
          <p:spPr bwMode="auto">
            <a:xfrm>
              <a:off x="167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a:t>
              </a:r>
              <a:endParaRPr lang="en-CA" altLang="en-US" sz="2000">
                <a:latin typeface="Century Schoolbook" panose="02040604050505020304" pitchFamily="18" charset="0"/>
              </a:endParaRPr>
            </a:p>
          </p:txBody>
        </p:sp>
        <p:sp>
          <p:nvSpPr>
            <p:cNvPr id="10" name="Text Box 8"/>
            <p:cNvSpPr txBox="1">
              <a:spLocks noChangeArrowheads="1"/>
            </p:cNvSpPr>
            <p:nvPr/>
          </p:nvSpPr>
          <p:spPr bwMode="auto">
            <a:xfrm>
              <a:off x="203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12</a:t>
              </a:r>
              <a:endParaRPr lang="en-CA" altLang="en-US" sz="2000">
                <a:latin typeface="Century Schoolbook" panose="02040604050505020304" pitchFamily="18" charset="0"/>
              </a:endParaRPr>
            </a:p>
          </p:txBody>
        </p:sp>
        <p:sp>
          <p:nvSpPr>
            <p:cNvPr id="11" name="Text Box 9"/>
            <p:cNvSpPr txBox="1">
              <a:spLocks noChangeArrowheads="1"/>
            </p:cNvSpPr>
            <p:nvPr/>
          </p:nvSpPr>
          <p:spPr bwMode="auto">
            <a:xfrm>
              <a:off x="2385"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19</a:t>
              </a:r>
              <a:endParaRPr lang="en-CA" altLang="en-US" sz="2000">
                <a:latin typeface="Century Schoolbook" panose="02040604050505020304" pitchFamily="18" charset="0"/>
              </a:endParaRPr>
            </a:p>
          </p:txBody>
        </p:sp>
      </p:grpSp>
      <p:sp>
        <p:nvSpPr>
          <p:cNvPr id="12" name="TextBox 11"/>
          <p:cNvSpPr txBox="1"/>
          <p:nvPr/>
        </p:nvSpPr>
        <p:spPr>
          <a:xfrm>
            <a:off x="1007725" y="1276290"/>
            <a:ext cx="685800" cy="400110"/>
          </a:xfrm>
          <a:prstGeom prst="rect">
            <a:avLst/>
          </a:prstGeom>
          <a:noFill/>
        </p:spPr>
        <p:txBody>
          <a:bodyPr wrap="square" rtlCol="0">
            <a:spAutoFit/>
          </a:bodyPr>
          <a:lstStyle/>
          <a:p>
            <a:r>
              <a:rPr lang="en-US" sz="2000" dirty="0" smtClean="0"/>
              <a:t>A[1]</a:t>
            </a:r>
            <a:endParaRPr lang="en-US" sz="2000" dirty="0"/>
          </a:p>
        </p:txBody>
      </p:sp>
      <p:sp>
        <p:nvSpPr>
          <p:cNvPr id="13" name="TextBox 12"/>
          <p:cNvSpPr txBox="1"/>
          <p:nvPr/>
        </p:nvSpPr>
        <p:spPr>
          <a:xfrm>
            <a:off x="1580938" y="1276290"/>
            <a:ext cx="685800" cy="400110"/>
          </a:xfrm>
          <a:prstGeom prst="rect">
            <a:avLst/>
          </a:prstGeom>
          <a:noFill/>
        </p:spPr>
        <p:txBody>
          <a:bodyPr wrap="square" rtlCol="0">
            <a:spAutoFit/>
          </a:bodyPr>
          <a:lstStyle/>
          <a:p>
            <a:r>
              <a:rPr lang="en-US" sz="2000" dirty="0" smtClean="0"/>
              <a:t>A[2]</a:t>
            </a:r>
            <a:endParaRPr lang="en-US" sz="2000" dirty="0"/>
          </a:p>
        </p:txBody>
      </p:sp>
      <p:sp>
        <p:nvSpPr>
          <p:cNvPr id="14" name="TextBox 13"/>
          <p:cNvSpPr txBox="1"/>
          <p:nvPr/>
        </p:nvSpPr>
        <p:spPr>
          <a:xfrm>
            <a:off x="2154151" y="1276290"/>
            <a:ext cx="685800" cy="400110"/>
          </a:xfrm>
          <a:prstGeom prst="rect">
            <a:avLst/>
          </a:prstGeom>
          <a:noFill/>
        </p:spPr>
        <p:txBody>
          <a:bodyPr wrap="square" rtlCol="0">
            <a:spAutoFit/>
          </a:bodyPr>
          <a:lstStyle/>
          <a:p>
            <a:r>
              <a:rPr lang="en-US" sz="2000" dirty="0" smtClean="0"/>
              <a:t>A[3]</a:t>
            </a:r>
            <a:endParaRPr lang="en-US" sz="2000" dirty="0"/>
          </a:p>
        </p:txBody>
      </p:sp>
      <p:sp>
        <p:nvSpPr>
          <p:cNvPr id="15" name="TextBox 14"/>
          <p:cNvSpPr txBox="1"/>
          <p:nvPr/>
        </p:nvSpPr>
        <p:spPr>
          <a:xfrm>
            <a:off x="2727364" y="1276290"/>
            <a:ext cx="685800" cy="400110"/>
          </a:xfrm>
          <a:prstGeom prst="rect">
            <a:avLst/>
          </a:prstGeom>
          <a:noFill/>
        </p:spPr>
        <p:txBody>
          <a:bodyPr wrap="square" rtlCol="0">
            <a:spAutoFit/>
          </a:bodyPr>
          <a:lstStyle/>
          <a:p>
            <a:r>
              <a:rPr lang="en-US" sz="2000" dirty="0" smtClean="0"/>
              <a:t>A[4]</a:t>
            </a:r>
            <a:endParaRPr lang="en-US" sz="2000" dirty="0"/>
          </a:p>
        </p:txBody>
      </p:sp>
      <p:sp>
        <p:nvSpPr>
          <p:cNvPr id="16" name="TextBox 15"/>
          <p:cNvSpPr txBox="1"/>
          <p:nvPr/>
        </p:nvSpPr>
        <p:spPr>
          <a:xfrm>
            <a:off x="3300577" y="1276290"/>
            <a:ext cx="685800" cy="400110"/>
          </a:xfrm>
          <a:prstGeom prst="rect">
            <a:avLst/>
          </a:prstGeom>
          <a:noFill/>
        </p:spPr>
        <p:txBody>
          <a:bodyPr wrap="square" rtlCol="0">
            <a:spAutoFit/>
          </a:bodyPr>
          <a:lstStyle/>
          <a:p>
            <a:r>
              <a:rPr lang="en-US" sz="2000" dirty="0" smtClean="0"/>
              <a:t>A[5]</a:t>
            </a:r>
            <a:endParaRPr lang="en-US" sz="2000" dirty="0"/>
          </a:p>
        </p:txBody>
      </p:sp>
      <p:sp>
        <p:nvSpPr>
          <p:cNvPr id="17" name="TextBox 16"/>
          <p:cNvSpPr txBox="1"/>
          <p:nvPr/>
        </p:nvSpPr>
        <p:spPr>
          <a:xfrm>
            <a:off x="3873788" y="1276290"/>
            <a:ext cx="685800" cy="400110"/>
          </a:xfrm>
          <a:prstGeom prst="rect">
            <a:avLst/>
          </a:prstGeom>
          <a:noFill/>
        </p:spPr>
        <p:txBody>
          <a:bodyPr wrap="square" rtlCol="0">
            <a:spAutoFit/>
          </a:bodyPr>
          <a:lstStyle/>
          <a:p>
            <a:r>
              <a:rPr lang="en-US" sz="2000" dirty="0" smtClean="0"/>
              <a:t>A[6]</a:t>
            </a:r>
            <a:endParaRPr lang="en-US" sz="2000" dirty="0"/>
          </a:p>
        </p:txBody>
      </p:sp>
      <p:pic>
        <p:nvPicPr>
          <p:cNvPr id="35" name="Picture 34"/>
          <p:cNvPicPr>
            <a:picLocks noChangeAspect="1"/>
          </p:cNvPicPr>
          <p:nvPr/>
        </p:nvPicPr>
        <p:blipFill>
          <a:blip r:embed="rId2"/>
          <a:stretch>
            <a:fillRect/>
          </a:stretch>
        </p:blipFill>
        <p:spPr>
          <a:xfrm>
            <a:off x="6141228" y="3497777"/>
            <a:ext cx="2971800" cy="2598223"/>
          </a:xfrm>
          <a:prstGeom prst="rect">
            <a:avLst/>
          </a:prstGeom>
        </p:spPr>
      </p:pic>
      <p:sp>
        <p:nvSpPr>
          <p:cNvPr id="36" name="Rectangle 35"/>
          <p:cNvSpPr/>
          <p:nvPr/>
        </p:nvSpPr>
        <p:spPr>
          <a:xfrm>
            <a:off x="6096000" y="3886200"/>
            <a:ext cx="2995644" cy="44070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TextBox 36"/>
          <p:cNvSpPr txBox="1"/>
          <p:nvPr/>
        </p:nvSpPr>
        <p:spPr>
          <a:xfrm>
            <a:off x="625126" y="3200400"/>
            <a:ext cx="7346252" cy="400110"/>
          </a:xfrm>
          <a:prstGeom prst="rect">
            <a:avLst/>
          </a:prstGeom>
          <a:noFill/>
        </p:spPr>
        <p:txBody>
          <a:bodyPr wrap="square" rtlCol="0">
            <a:spAutoFit/>
          </a:bodyPr>
          <a:lstStyle/>
          <a:p>
            <a:r>
              <a:rPr lang="en-US" sz="2000" dirty="0" smtClean="0"/>
              <a:t>1. Call BUILD-MAX-HEAP(A): to make this tree become max-heap</a:t>
            </a:r>
            <a:endParaRPr lang="en-US" sz="2000" dirty="0"/>
          </a:p>
        </p:txBody>
      </p:sp>
      <p:pic>
        <p:nvPicPr>
          <p:cNvPr id="45" name="Picture 44"/>
          <p:cNvPicPr>
            <a:picLocks noChangeAspect="1"/>
          </p:cNvPicPr>
          <p:nvPr/>
        </p:nvPicPr>
        <p:blipFill>
          <a:blip r:embed="rId3"/>
          <a:stretch>
            <a:fillRect/>
          </a:stretch>
        </p:blipFill>
        <p:spPr>
          <a:xfrm>
            <a:off x="1007725" y="3648949"/>
            <a:ext cx="2667000" cy="2388441"/>
          </a:xfrm>
          <a:prstGeom prst="rect">
            <a:avLst/>
          </a:prstGeom>
        </p:spPr>
      </p:pic>
      <p:pic>
        <p:nvPicPr>
          <p:cNvPr id="47" name="Picture 46"/>
          <p:cNvPicPr>
            <a:picLocks noChangeAspect="1"/>
          </p:cNvPicPr>
          <p:nvPr/>
        </p:nvPicPr>
        <p:blipFill>
          <a:blip r:embed="rId4"/>
          <a:stretch>
            <a:fillRect/>
          </a:stretch>
        </p:blipFill>
        <p:spPr>
          <a:xfrm>
            <a:off x="6150896" y="876305"/>
            <a:ext cx="2653242" cy="2275656"/>
          </a:xfrm>
          <a:prstGeom prst="rect">
            <a:avLst/>
          </a:prstGeom>
        </p:spPr>
      </p:pic>
      <p:cxnSp>
        <p:nvCxnSpPr>
          <p:cNvPr id="19" name="Straight Arrow Connector 18"/>
          <p:cNvCxnSpPr/>
          <p:nvPr/>
        </p:nvCxnSpPr>
        <p:spPr>
          <a:xfrm flipH="1">
            <a:off x="3892550" y="3124200"/>
            <a:ext cx="235585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69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Example 1: Sort array A in ascending order</a:t>
            </a:r>
            <a:endParaRPr lang="en-US" dirty="0"/>
          </a:p>
        </p:txBody>
      </p:sp>
      <p:sp>
        <p:nvSpPr>
          <p:cNvPr id="3" name="Content Placeholder 2"/>
          <p:cNvSpPr>
            <a:spLocks noGrp="1"/>
          </p:cNvSpPr>
          <p:nvPr>
            <p:ph idx="1"/>
          </p:nvPr>
        </p:nvSpPr>
        <p:spPr>
          <a:xfrm>
            <a:off x="0" y="838200"/>
            <a:ext cx="9144000" cy="5410200"/>
          </a:xfrm>
        </p:spPr>
        <p:txBody>
          <a:bodyPr/>
          <a:lstStyle/>
          <a:p>
            <a:pPr marL="0" indent="0">
              <a:buNone/>
            </a:pPr>
            <a:r>
              <a:rPr lang="en-US" dirty="0" smtClean="0"/>
              <a:t>A:</a:t>
            </a:r>
          </a:p>
          <a:p>
            <a:endParaRPr lang="en-US" dirty="0"/>
          </a:p>
          <a:p>
            <a:r>
              <a:rPr lang="en-US" sz="2200" dirty="0" smtClean="0">
                <a:latin typeface="Times" panose="02020603050405020304" pitchFamily="18" charset="0"/>
                <a:cs typeface="Times" panose="02020603050405020304" pitchFamily="18" charset="0"/>
              </a:rPr>
              <a:t>Step 1: Represent array as a complete binary tree</a:t>
            </a:r>
          </a:p>
          <a:p>
            <a:endParaRPr lang="en-US" dirty="0" smtClean="0">
              <a:latin typeface="Times" panose="02020603050405020304" pitchFamily="18" charset="0"/>
              <a:cs typeface="Times" panose="02020603050405020304" pitchFamily="18" charset="0"/>
            </a:endParaRPr>
          </a:p>
          <a:p>
            <a:r>
              <a:rPr lang="en-US" sz="2200" dirty="0" smtClean="0">
                <a:latin typeface="Times" panose="02020603050405020304" pitchFamily="18" charset="0"/>
                <a:cs typeface="Times" panose="02020603050405020304" pitchFamily="18" charset="0"/>
              </a:rPr>
              <a:t>Step 2: Call HEAPSORT(A):</a:t>
            </a:r>
            <a:endParaRPr lang="en-US" sz="2200"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151</a:t>
            </a:fld>
            <a:endParaRPr lang="en-US"/>
          </a:p>
        </p:txBody>
      </p:sp>
      <p:grpSp>
        <p:nvGrpSpPr>
          <p:cNvPr id="5" name="Group 12"/>
          <p:cNvGrpSpPr>
            <a:grpSpLocks/>
          </p:cNvGrpSpPr>
          <p:nvPr/>
        </p:nvGrpSpPr>
        <p:grpSpPr bwMode="auto">
          <a:xfrm>
            <a:off x="990600" y="914400"/>
            <a:ext cx="3460750" cy="400049"/>
            <a:chOff x="561" y="657"/>
            <a:chExt cx="2180" cy="252"/>
          </a:xfrm>
        </p:grpSpPr>
        <p:sp>
          <p:nvSpPr>
            <p:cNvPr id="6" name="Text Box 4"/>
            <p:cNvSpPr txBox="1">
              <a:spLocks noChangeArrowheads="1"/>
            </p:cNvSpPr>
            <p:nvPr/>
          </p:nvSpPr>
          <p:spPr bwMode="auto">
            <a:xfrm>
              <a:off x="561" y="657"/>
              <a:ext cx="404"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16</a:t>
              </a:r>
              <a:endParaRPr lang="en-CA" altLang="en-US" sz="2000">
                <a:latin typeface="Century Schoolbook" panose="02040604050505020304" pitchFamily="18" charset="0"/>
              </a:endParaRPr>
            </a:p>
          </p:txBody>
        </p:sp>
        <p:sp>
          <p:nvSpPr>
            <p:cNvPr id="7" name="Text Box 5"/>
            <p:cNvSpPr txBox="1">
              <a:spLocks noChangeArrowheads="1"/>
            </p:cNvSpPr>
            <p:nvPr/>
          </p:nvSpPr>
          <p:spPr bwMode="auto">
            <a:xfrm>
              <a:off x="96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4</a:t>
              </a:r>
              <a:endParaRPr lang="en-CA" altLang="en-US" sz="2000">
                <a:latin typeface="Century Schoolbook" panose="02040604050505020304" pitchFamily="18" charset="0"/>
              </a:endParaRPr>
            </a:p>
          </p:txBody>
        </p:sp>
        <p:sp>
          <p:nvSpPr>
            <p:cNvPr id="8" name="Text Box 6"/>
            <p:cNvSpPr txBox="1">
              <a:spLocks noChangeArrowheads="1"/>
            </p:cNvSpPr>
            <p:nvPr/>
          </p:nvSpPr>
          <p:spPr bwMode="auto">
            <a:xfrm>
              <a:off x="132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7</a:t>
              </a:r>
              <a:endParaRPr lang="en-CA" altLang="en-US" sz="2000">
                <a:latin typeface="Century Schoolbook" panose="02040604050505020304" pitchFamily="18" charset="0"/>
              </a:endParaRPr>
            </a:p>
          </p:txBody>
        </p:sp>
        <p:sp>
          <p:nvSpPr>
            <p:cNvPr id="9" name="Text Box 7"/>
            <p:cNvSpPr txBox="1">
              <a:spLocks noChangeArrowheads="1"/>
            </p:cNvSpPr>
            <p:nvPr/>
          </p:nvSpPr>
          <p:spPr bwMode="auto">
            <a:xfrm>
              <a:off x="167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a:t>
              </a:r>
              <a:endParaRPr lang="en-CA" altLang="en-US" sz="2000">
                <a:latin typeface="Century Schoolbook" panose="02040604050505020304" pitchFamily="18" charset="0"/>
              </a:endParaRPr>
            </a:p>
          </p:txBody>
        </p:sp>
        <p:sp>
          <p:nvSpPr>
            <p:cNvPr id="10" name="Text Box 8"/>
            <p:cNvSpPr txBox="1">
              <a:spLocks noChangeArrowheads="1"/>
            </p:cNvSpPr>
            <p:nvPr/>
          </p:nvSpPr>
          <p:spPr bwMode="auto">
            <a:xfrm>
              <a:off x="203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12</a:t>
              </a:r>
              <a:endParaRPr lang="en-CA" altLang="en-US" sz="2000">
                <a:latin typeface="Century Schoolbook" panose="02040604050505020304" pitchFamily="18" charset="0"/>
              </a:endParaRPr>
            </a:p>
          </p:txBody>
        </p:sp>
        <p:sp>
          <p:nvSpPr>
            <p:cNvPr id="11" name="Text Box 9"/>
            <p:cNvSpPr txBox="1">
              <a:spLocks noChangeArrowheads="1"/>
            </p:cNvSpPr>
            <p:nvPr/>
          </p:nvSpPr>
          <p:spPr bwMode="auto">
            <a:xfrm>
              <a:off x="2385"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19</a:t>
              </a:r>
              <a:endParaRPr lang="en-CA" altLang="en-US" sz="2000">
                <a:latin typeface="Century Schoolbook" panose="02040604050505020304" pitchFamily="18" charset="0"/>
              </a:endParaRPr>
            </a:p>
          </p:txBody>
        </p:sp>
      </p:grpSp>
      <p:sp>
        <p:nvSpPr>
          <p:cNvPr id="12" name="TextBox 11"/>
          <p:cNvSpPr txBox="1"/>
          <p:nvPr/>
        </p:nvSpPr>
        <p:spPr>
          <a:xfrm>
            <a:off x="1007725" y="1276290"/>
            <a:ext cx="685800" cy="400110"/>
          </a:xfrm>
          <a:prstGeom prst="rect">
            <a:avLst/>
          </a:prstGeom>
          <a:noFill/>
        </p:spPr>
        <p:txBody>
          <a:bodyPr wrap="square" rtlCol="0">
            <a:spAutoFit/>
          </a:bodyPr>
          <a:lstStyle/>
          <a:p>
            <a:r>
              <a:rPr lang="en-US" sz="2000" dirty="0" smtClean="0"/>
              <a:t>A[1]</a:t>
            </a:r>
            <a:endParaRPr lang="en-US" sz="2000" dirty="0"/>
          </a:p>
        </p:txBody>
      </p:sp>
      <p:sp>
        <p:nvSpPr>
          <p:cNvPr id="13" name="TextBox 12"/>
          <p:cNvSpPr txBox="1"/>
          <p:nvPr/>
        </p:nvSpPr>
        <p:spPr>
          <a:xfrm>
            <a:off x="1580938" y="1276290"/>
            <a:ext cx="685800" cy="400110"/>
          </a:xfrm>
          <a:prstGeom prst="rect">
            <a:avLst/>
          </a:prstGeom>
          <a:noFill/>
        </p:spPr>
        <p:txBody>
          <a:bodyPr wrap="square" rtlCol="0">
            <a:spAutoFit/>
          </a:bodyPr>
          <a:lstStyle/>
          <a:p>
            <a:r>
              <a:rPr lang="en-US" sz="2000" dirty="0" smtClean="0"/>
              <a:t>A[2]</a:t>
            </a:r>
            <a:endParaRPr lang="en-US" sz="2000" dirty="0"/>
          </a:p>
        </p:txBody>
      </p:sp>
      <p:sp>
        <p:nvSpPr>
          <p:cNvPr id="14" name="TextBox 13"/>
          <p:cNvSpPr txBox="1"/>
          <p:nvPr/>
        </p:nvSpPr>
        <p:spPr>
          <a:xfrm>
            <a:off x="2154151" y="1276290"/>
            <a:ext cx="685800" cy="400110"/>
          </a:xfrm>
          <a:prstGeom prst="rect">
            <a:avLst/>
          </a:prstGeom>
          <a:noFill/>
        </p:spPr>
        <p:txBody>
          <a:bodyPr wrap="square" rtlCol="0">
            <a:spAutoFit/>
          </a:bodyPr>
          <a:lstStyle/>
          <a:p>
            <a:r>
              <a:rPr lang="en-US" sz="2000" dirty="0" smtClean="0"/>
              <a:t>A[3]</a:t>
            </a:r>
            <a:endParaRPr lang="en-US" sz="2000" dirty="0"/>
          </a:p>
        </p:txBody>
      </p:sp>
      <p:sp>
        <p:nvSpPr>
          <p:cNvPr id="15" name="TextBox 14"/>
          <p:cNvSpPr txBox="1"/>
          <p:nvPr/>
        </p:nvSpPr>
        <p:spPr>
          <a:xfrm>
            <a:off x="2727364" y="1276290"/>
            <a:ext cx="685800" cy="400110"/>
          </a:xfrm>
          <a:prstGeom prst="rect">
            <a:avLst/>
          </a:prstGeom>
          <a:noFill/>
        </p:spPr>
        <p:txBody>
          <a:bodyPr wrap="square" rtlCol="0">
            <a:spAutoFit/>
          </a:bodyPr>
          <a:lstStyle/>
          <a:p>
            <a:r>
              <a:rPr lang="en-US" sz="2000" dirty="0" smtClean="0"/>
              <a:t>A[4]</a:t>
            </a:r>
            <a:endParaRPr lang="en-US" sz="2000" dirty="0"/>
          </a:p>
        </p:txBody>
      </p:sp>
      <p:sp>
        <p:nvSpPr>
          <p:cNvPr id="16" name="TextBox 15"/>
          <p:cNvSpPr txBox="1"/>
          <p:nvPr/>
        </p:nvSpPr>
        <p:spPr>
          <a:xfrm>
            <a:off x="3300577" y="1276290"/>
            <a:ext cx="685800" cy="400110"/>
          </a:xfrm>
          <a:prstGeom prst="rect">
            <a:avLst/>
          </a:prstGeom>
          <a:noFill/>
        </p:spPr>
        <p:txBody>
          <a:bodyPr wrap="square" rtlCol="0">
            <a:spAutoFit/>
          </a:bodyPr>
          <a:lstStyle/>
          <a:p>
            <a:r>
              <a:rPr lang="en-US" sz="2000" dirty="0" smtClean="0"/>
              <a:t>A[5]</a:t>
            </a:r>
            <a:endParaRPr lang="en-US" sz="2000" dirty="0"/>
          </a:p>
        </p:txBody>
      </p:sp>
      <p:sp>
        <p:nvSpPr>
          <p:cNvPr id="17" name="TextBox 16"/>
          <p:cNvSpPr txBox="1"/>
          <p:nvPr/>
        </p:nvSpPr>
        <p:spPr>
          <a:xfrm>
            <a:off x="3873788" y="1276290"/>
            <a:ext cx="685800" cy="400110"/>
          </a:xfrm>
          <a:prstGeom prst="rect">
            <a:avLst/>
          </a:prstGeom>
          <a:noFill/>
        </p:spPr>
        <p:txBody>
          <a:bodyPr wrap="square" rtlCol="0">
            <a:spAutoFit/>
          </a:bodyPr>
          <a:lstStyle/>
          <a:p>
            <a:r>
              <a:rPr lang="en-US" sz="2000" dirty="0" smtClean="0"/>
              <a:t>A[6]</a:t>
            </a:r>
            <a:endParaRPr lang="en-US" sz="2000" dirty="0"/>
          </a:p>
        </p:txBody>
      </p:sp>
      <p:pic>
        <p:nvPicPr>
          <p:cNvPr id="35" name="Picture 34"/>
          <p:cNvPicPr>
            <a:picLocks noChangeAspect="1"/>
          </p:cNvPicPr>
          <p:nvPr/>
        </p:nvPicPr>
        <p:blipFill>
          <a:blip r:embed="rId2"/>
          <a:stretch>
            <a:fillRect/>
          </a:stretch>
        </p:blipFill>
        <p:spPr>
          <a:xfrm>
            <a:off x="6141228" y="3497777"/>
            <a:ext cx="2971800" cy="2598223"/>
          </a:xfrm>
          <a:prstGeom prst="rect">
            <a:avLst/>
          </a:prstGeom>
        </p:spPr>
      </p:pic>
      <p:sp>
        <p:nvSpPr>
          <p:cNvPr id="36" name="Rectangle 35"/>
          <p:cNvSpPr/>
          <p:nvPr/>
        </p:nvSpPr>
        <p:spPr>
          <a:xfrm>
            <a:off x="6148356" y="4597206"/>
            <a:ext cx="2995644" cy="149879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TextBox 36"/>
          <p:cNvSpPr txBox="1"/>
          <p:nvPr/>
        </p:nvSpPr>
        <p:spPr>
          <a:xfrm>
            <a:off x="625126" y="3200400"/>
            <a:ext cx="7346252" cy="400110"/>
          </a:xfrm>
          <a:prstGeom prst="rect">
            <a:avLst/>
          </a:prstGeom>
          <a:noFill/>
        </p:spPr>
        <p:txBody>
          <a:bodyPr wrap="square" rtlCol="0">
            <a:spAutoFit/>
          </a:bodyPr>
          <a:lstStyle/>
          <a:p>
            <a:r>
              <a:rPr lang="en-US" sz="2000" dirty="0" smtClean="0"/>
              <a:t>1. Call BUILD-MAX-HEAP(A): to make this tree become max-heap</a:t>
            </a:r>
            <a:endParaRPr lang="en-US" sz="2000" dirty="0"/>
          </a:p>
        </p:txBody>
      </p:sp>
      <p:sp>
        <p:nvSpPr>
          <p:cNvPr id="44" name="TextBox 43"/>
          <p:cNvSpPr txBox="1"/>
          <p:nvPr/>
        </p:nvSpPr>
        <p:spPr>
          <a:xfrm>
            <a:off x="625126" y="6107052"/>
            <a:ext cx="7346252" cy="400110"/>
          </a:xfrm>
          <a:prstGeom prst="rect">
            <a:avLst/>
          </a:prstGeom>
          <a:noFill/>
        </p:spPr>
        <p:txBody>
          <a:bodyPr wrap="square" rtlCol="0">
            <a:spAutoFit/>
          </a:bodyPr>
          <a:lstStyle/>
          <a:p>
            <a:r>
              <a:rPr lang="en-US" sz="2000" dirty="0"/>
              <a:t>2</a:t>
            </a:r>
            <a:r>
              <a:rPr lang="en-US" sz="2000" dirty="0" smtClean="0"/>
              <a:t>. Do lines 3-6</a:t>
            </a:r>
            <a:endParaRPr lang="en-US" sz="2000" dirty="0"/>
          </a:p>
        </p:txBody>
      </p:sp>
      <p:pic>
        <p:nvPicPr>
          <p:cNvPr id="45" name="Picture 44"/>
          <p:cNvPicPr>
            <a:picLocks noChangeAspect="1"/>
          </p:cNvPicPr>
          <p:nvPr/>
        </p:nvPicPr>
        <p:blipFill>
          <a:blip r:embed="rId3"/>
          <a:stretch>
            <a:fillRect/>
          </a:stretch>
        </p:blipFill>
        <p:spPr>
          <a:xfrm>
            <a:off x="1007725" y="3648949"/>
            <a:ext cx="2667000" cy="2388441"/>
          </a:xfrm>
          <a:prstGeom prst="rect">
            <a:avLst/>
          </a:prstGeom>
        </p:spPr>
      </p:pic>
      <p:pic>
        <p:nvPicPr>
          <p:cNvPr id="47" name="Picture 46"/>
          <p:cNvPicPr>
            <a:picLocks noChangeAspect="1"/>
          </p:cNvPicPr>
          <p:nvPr/>
        </p:nvPicPr>
        <p:blipFill>
          <a:blip r:embed="rId4"/>
          <a:stretch>
            <a:fillRect/>
          </a:stretch>
        </p:blipFill>
        <p:spPr>
          <a:xfrm>
            <a:off x="6150896" y="876305"/>
            <a:ext cx="2653242" cy="2275656"/>
          </a:xfrm>
          <a:prstGeom prst="rect">
            <a:avLst/>
          </a:prstGeom>
        </p:spPr>
      </p:pic>
    </p:spTree>
    <p:extLst>
      <p:ext uri="{BB962C8B-B14F-4D97-AF65-F5344CB8AC3E}">
        <p14:creationId xmlns:p14="http://schemas.microsoft.com/office/powerpoint/2010/main" val="78389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ppt_x"/>
                                          </p:val>
                                        </p:tav>
                                        <p:tav tm="100000">
                                          <p:val>
                                            <p:strVal val="#ppt_x"/>
                                          </p:val>
                                        </p:tav>
                                      </p:tavLst>
                                    </p:anim>
                                    <p:anim calcmode="lin" valueType="num">
                                      <p:cBhvr additive="base">
                                        <p:cTn id="1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4"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Example 1:</a:t>
            </a:r>
            <a:endParaRPr lang="en-US" dirty="0"/>
          </a:p>
        </p:txBody>
      </p:sp>
      <p:sp>
        <p:nvSpPr>
          <p:cNvPr id="3" name="Content Placeholder 2"/>
          <p:cNvSpPr>
            <a:spLocks noGrp="1"/>
          </p:cNvSpPr>
          <p:nvPr>
            <p:ph idx="1"/>
          </p:nvPr>
        </p:nvSpPr>
        <p:spPr>
          <a:xfrm>
            <a:off x="0" y="838200"/>
            <a:ext cx="9144000" cy="5410200"/>
          </a:xfrm>
        </p:spPr>
        <p:txBody>
          <a:bodyPr/>
          <a:lstStyle/>
          <a:p>
            <a:pPr marL="0" indent="0">
              <a:buNone/>
            </a:pPr>
            <a:r>
              <a:rPr lang="en-US" sz="2000" dirty="0" smtClean="0"/>
              <a:t>Max-heap:</a:t>
            </a: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152</a:t>
            </a:fld>
            <a:endParaRPr lang="en-US"/>
          </a:p>
        </p:txBody>
      </p:sp>
      <p:pic>
        <p:nvPicPr>
          <p:cNvPr id="19" name="Picture 18"/>
          <p:cNvPicPr>
            <a:picLocks noChangeAspect="1"/>
          </p:cNvPicPr>
          <p:nvPr/>
        </p:nvPicPr>
        <p:blipFill>
          <a:blip r:embed="rId2"/>
          <a:stretch>
            <a:fillRect/>
          </a:stretch>
        </p:blipFill>
        <p:spPr>
          <a:xfrm>
            <a:off x="6705600" y="24089"/>
            <a:ext cx="2473305" cy="2045233"/>
          </a:xfrm>
          <a:prstGeom prst="rect">
            <a:avLst/>
          </a:prstGeom>
        </p:spPr>
      </p:pic>
      <p:grpSp>
        <p:nvGrpSpPr>
          <p:cNvPr id="26" name="Group 25"/>
          <p:cNvGrpSpPr/>
          <p:nvPr/>
        </p:nvGrpSpPr>
        <p:grpSpPr>
          <a:xfrm>
            <a:off x="-76200" y="1263721"/>
            <a:ext cx="2441872" cy="2012879"/>
            <a:chOff x="256768" y="4148434"/>
            <a:chExt cx="3067864" cy="2404766"/>
          </a:xfrm>
        </p:grpSpPr>
        <p:sp>
          <p:nvSpPr>
            <p:cNvPr id="27" name="TextBox 26"/>
            <p:cNvSpPr txBox="1"/>
            <p:nvPr/>
          </p:nvSpPr>
          <p:spPr>
            <a:xfrm>
              <a:off x="256768" y="6131957"/>
              <a:ext cx="609600" cy="323165"/>
            </a:xfrm>
            <a:prstGeom prst="rect">
              <a:avLst/>
            </a:prstGeom>
            <a:noFill/>
          </p:spPr>
          <p:txBody>
            <a:bodyPr wrap="square" rtlCol="0">
              <a:spAutoFit/>
            </a:bodyPr>
            <a:lstStyle/>
            <a:p>
              <a:r>
                <a:rPr lang="en-US" sz="1500" dirty="0" smtClean="0"/>
                <a:t>4</a:t>
              </a:r>
              <a:endParaRPr lang="en-US" sz="1500" dirty="0"/>
            </a:p>
          </p:txBody>
        </p:sp>
        <p:sp>
          <p:nvSpPr>
            <p:cNvPr id="28" name="Oval 4"/>
            <p:cNvSpPr>
              <a:spLocks noChangeArrowheads="1"/>
            </p:cNvSpPr>
            <p:nvPr/>
          </p:nvSpPr>
          <p:spPr bwMode="auto">
            <a:xfrm>
              <a:off x="1876832" y="4148434"/>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29" name="Text Box 6"/>
            <p:cNvSpPr txBox="1">
              <a:spLocks noChangeArrowheads="1"/>
            </p:cNvSpPr>
            <p:nvPr/>
          </p:nvSpPr>
          <p:spPr bwMode="auto">
            <a:xfrm>
              <a:off x="1937157" y="4184947"/>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30" name="Oval 7"/>
            <p:cNvSpPr>
              <a:spLocks noChangeArrowheads="1"/>
            </p:cNvSpPr>
            <p:nvPr/>
          </p:nvSpPr>
          <p:spPr bwMode="auto">
            <a:xfrm>
              <a:off x="1114832" y="5062834"/>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31" name="Text Box 8"/>
            <p:cNvSpPr txBox="1">
              <a:spLocks noChangeArrowheads="1"/>
            </p:cNvSpPr>
            <p:nvPr/>
          </p:nvSpPr>
          <p:spPr bwMode="auto">
            <a:xfrm>
              <a:off x="1191032" y="513903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32" name="Oval 9"/>
            <p:cNvSpPr>
              <a:spLocks noChangeArrowheads="1"/>
            </p:cNvSpPr>
            <p:nvPr/>
          </p:nvSpPr>
          <p:spPr bwMode="auto">
            <a:xfrm>
              <a:off x="2715032" y="5062834"/>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33" name="Text Box 10"/>
            <p:cNvSpPr txBox="1">
              <a:spLocks noChangeArrowheads="1"/>
            </p:cNvSpPr>
            <p:nvPr/>
          </p:nvSpPr>
          <p:spPr bwMode="auto">
            <a:xfrm>
              <a:off x="2791232" y="513903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34" name="Oval 11"/>
            <p:cNvSpPr>
              <a:spLocks noChangeArrowheads="1"/>
            </p:cNvSpPr>
            <p:nvPr/>
          </p:nvSpPr>
          <p:spPr bwMode="auto">
            <a:xfrm>
              <a:off x="1572032"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38" name="Text Box 12"/>
            <p:cNvSpPr txBox="1">
              <a:spLocks noChangeArrowheads="1"/>
            </p:cNvSpPr>
            <p:nvPr/>
          </p:nvSpPr>
          <p:spPr bwMode="auto">
            <a:xfrm>
              <a:off x="1648232" y="6096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39" name="Oval 13"/>
            <p:cNvSpPr>
              <a:spLocks noChangeArrowheads="1"/>
            </p:cNvSpPr>
            <p:nvPr/>
          </p:nvSpPr>
          <p:spPr bwMode="auto">
            <a:xfrm>
              <a:off x="457200"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40" name="Text Box 14"/>
            <p:cNvSpPr txBox="1">
              <a:spLocks noChangeArrowheads="1"/>
            </p:cNvSpPr>
            <p:nvPr/>
          </p:nvSpPr>
          <p:spPr bwMode="auto">
            <a:xfrm>
              <a:off x="609600" y="6096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41" name="Oval 15"/>
            <p:cNvSpPr>
              <a:spLocks noChangeArrowheads="1"/>
            </p:cNvSpPr>
            <p:nvPr/>
          </p:nvSpPr>
          <p:spPr bwMode="auto">
            <a:xfrm>
              <a:off x="2334032"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42" name="Text Box 16"/>
            <p:cNvSpPr txBox="1">
              <a:spLocks noChangeArrowheads="1"/>
            </p:cNvSpPr>
            <p:nvPr/>
          </p:nvSpPr>
          <p:spPr bwMode="auto">
            <a:xfrm>
              <a:off x="2472854" y="6096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43" name="Line 17"/>
            <p:cNvSpPr>
              <a:spLocks noChangeShapeType="1"/>
            </p:cNvSpPr>
            <p:nvPr/>
          </p:nvSpPr>
          <p:spPr bwMode="auto">
            <a:xfrm flipH="1">
              <a:off x="1572032" y="46056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46" name="Line 18"/>
            <p:cNvSpPr>
              <a:spLocks noChangeShapeType="1"/>
            </p:cNvSpPr>
            <p:nvPr/>
          </p:nvSpPr>
          <p:spPr bwMode="auto">
            <a:xfrm flipH="1">
              <a:off x="886232" y="5596235"/>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48" name="Line 19"/>
            <p:cNvSpPr>
              <a:spLocks noChangeShapeType="1"/>
            </p:cNvSpPr>
            <p:nvPr/>
          </p:nvSpPr>
          <p:spPr bwMode="auto">
            <a:xfrm>
              <a:off x="1572032" y="5596234"/>
              <a:ext cx="228600"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49" name="Line 20"/>
            <p:cNvSpPr>
              <a:spLocks noChangeShapeType="1"/>
            </p:cNvSpPr>
            <p:nvPr/>
          </p:nvSpPr>
          <p:spPr bwMode="auto">
            <a:xfrm>
              <a:off x="2410232" y="46056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50" name="Line 21"/>
            <p:cNvSpPr>
              <a:spLocks noChangeShapeType="1"/>
            </p:cNvSpPr>
            <p:nvPr/>
          </p:nvSpPr>
          <p:spPr bwMode="auto">
            <a:xfrm flipH="1">
              <a:off x="2758766" y="5596234"/>
              <a:ext cx="184866"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51" name="TextBox 50"/>
            <p:cNvSpPr txBox="1"/>
            <p:nvPr/>
          </p:nvSpPr>
          <p:spPr>
            <a:xfrm>
              <a:off x="1553082" y="4175896"/>
              <a:ext cx="609600" cy="323165"/>
            </a:xfrm>
            <a:prstGeom prst="rect">
              <a:avLst/>
            </a:prstGeom>
            <a:noFill/>
          </p:spPr>
          <p:txBody>
            <a:bodyPr wrap="square" rtlCol="0">
              <a:spAutoFit/>
            </a:bodyPr>
            <a:lstStyle/>
            <a:p>
              <a:r>
                <a:rPr lang="en-US" sz="1500" dirty="0" smtClean="0"/>
                <a:t>1</a:t>
              </a:r>
              <a:endParaRPr lang="en-US" sz="1500" dirty="0"/>
            </a:p>
          </p:txBody>
        </p:sp>
        <p:sp>
          <p:nvSpPr>
            <p:cNvPr id="52" name="TextBox 51"/>
            <p:cNvSpPr txBox="1"/>
            <p:nvPr/>
          </p:nvSpPr>
          <p:spPr>
            <a:xfrm>
              <a:off x="870666" y="5163235"/>
              <a:ext cx="348534" cy="323165"/>
            </a:xfrm>
            <a:prstGeom prst="rect">
              <a:avLst/>
            </a:prstGeom>
            <a:noFill/>
          </p:spPr>
          <p:txBody>
            <a:bodyPr wrap="square" rtlCol="0">
              <a:spAutoFit/>
            </a:bodyPr>
            <a:lstStyle/>
            <a:p>
              <a:r>
                <a:rPr lang="en-US" sz="1500" dirty="0"/>
                <a:t>2</a:t>
              </a:r>
            </a:p>
          </p:txBody>
        </p:sp>
        <p:sp>
          <p:nvSpPr>
            <p:cNvPr id="53" name="TextBox 52"/>
            <p:cNvSpPr txBox="1"/>
            <p:nvPr/>
          </p:nvSpPr>
          <p:spPr>
            <a:xfrm>
              <a:off x="2410232" y="5139034"/>
              <a:ext cx="609600" cy="323165"/>
            </a:xfrm>
            <a:prstGeom prst="rect">
              <a:avLst/>
            </a:prstGeom>
            <a:noFill/>
          </p:spPr>
          <p:txBody>
            <a:bodyPr wrap="square" rtlCol="0">
              <a:spAutoFit/>
            </a:bodyPr>
            <a:lstStyle/>
            <a:p>
              <a:r>
                <a:rPr lang="en-US" sz="1500" dirty="0" smtClean="0"/>
                <a:t>3</a:t>
              </a:r>
              <a:endParaRPr lang="en-US" sz="1500" dirty="0"/>
            </a:p>
          </p:txBody>
        </p:sp>
        <p:sp>
          <p:nvSpPr>
            <p:cNvPr id="54" name="TextBox 53"/>
            <p:cNvSpPr txBox="1"/>
            <p:nvPr/>
          </p:nvSpPr>
          <p:spPr>
            <a:xfrm>
              <a:off x="1305332" y="6166529"/>
              <a:ext cx="342900" cy="323165"/>
            </a:xfrm>
            <a:prstGeom prst="rect">
              <a:avLst/>
            </a:prstGeom>
            <a:noFill/>
          </p:spPr>
          <p:txBody>
            <a:bodyPr wrap="square" rtlCol="0">
              <a:spAutoFit/>
            </a:bodyPr>
            <a:lstStyle/>
            <a:p>
              <a:r>
                <a:rPr lang="en-US" sz="1500" dirty="0" smtClean="0"/>
                <a:t>5</a:t>
              </a:r>
              <a:endParaRPr lang="en-US" sz="1500" dirty="0"/>
            </a:p>
          </p:txBody>
        </p:sp>
        <p:sp>
          <p:nvSpPr>
            <p:cNvPr id="55" name="TextBox 54"/>
            <p:cNvSpPr txBox="1"/>
            <p:nvPr/>
          </p:nvSpPr>
          <p:spPr>
            <a:xfrm>
              <a:off x="2954899" y="6153835"/>
              <a:ext cx="306333" cy="323165"/>
            </a:xfrm>
            <a:prstGeom prst="rect">
              <a:avLst/>
            </a:prstGeom>
            <a:noFill/>
          </p:spPr>
          <p:txBody>
            <a:bodyPr wrap="square" rtlCol="0">
              <a:spAutoFit/>
            </a:bodyPr>
            <a:lstStyle/>
            <a:p>
              <a:r>
                <a:rPr lang="en-US" sz="1500" dirty="0"/>
                <a:t>6</a:t>
              </a:r>
            </a:p>
          </p:txBody>
        </p:sp>
      </p:grpSp>
      <p:sp>
        <p:nvSpPr>
          <p:cNvPr id="57" name="Text Box 5"/>
          <p:cNvSpPr txBox="1">
            <a:spLocks noChangeArrowheads="1"/>
          </p:cNvSpPr>
          <p:nvPr/>
        </p:nvSpPr>
        <p:spPr bwMode="auto">
          <a:xfrm>
            <a:off x="8375600" y="28619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19</a:t>
            </a:r>
          </a:p>
        </p:txBody>
      </p:sp>
      <p:sp>
        <p:nvSpPr>
          <p:cNvPr id="73" name="Line 29"/>
          <p:cNvSpPr>
            <a:spLocks noChangeShapeType="1"/>
          </p:cNvSpPr>
          <p:nvPr/>
        </p:nvSpPr>
        <p:spPr bwMode="auto">
          <a:xfrm>
            <a:off x="6702903" y="3113313"/>
            <a:ext cx="1617329" cy="1"/>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74" name="Text Box 30"/>
          <p:cNvSpPr txBox="1">
            <a:spLocks noChangeArrowheads="1"/>
          </p:cNvSpPr>
          <p:nvPr/>
        </p:nvSpPr>
        <p:spPr bwMode="auto">
          <a:xfrm>
            <a:off x="6660803" y="2699521"/>
            <a:ext cx="16594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a:latin typeface="Century Schoolbook" panose="02040604050505020304" pitchFamily="18" charset="0"/>
              </a:rPr>
              <a:t>Take out biggest</a:t>
            </a:r>
          </a:p>
        </p:txBody>
      </p:sp>
      <p:sp>
        <p:nvSpPr>
          <p:cNvPr id="78" name="Text Box 34"/>
          <p:cNvSpPr txBox="1">
            <a:spLocks noChangeArrowheads="1"/>
          </p:cNvSpPr>
          <p:nvPr/>
        </p:nvSpPr>
        <p:spPr bwMode="auto">
          <a:xfrm>
            <a:off x="2391134" y="2050842"/>
            <a:ext cx="149522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Exchange </a:t>
            </a:r>
            <a:r>
              <a:rPr lang="en-US" altLang="en-US" sz="1500" dirty="0">
                <a:latin typeface="Century Schoolbook" panose="02040604050505020304" pitchFamily="18" charset="0"/>
              </a:rPr>
              <a:t>last element</a:t>
            </a:r>
          </a:p>
          <a:p>
            <a:pPr eaLnBrk="1" hangingPunct="1"/>
            <a:r>
              <a:rPr lang="en-US" altLang="en-US" sz="1500" dirty="0" smtClean="0">
                <a:latin typeface="Century Schoolbook" panose="02040604050505020304" pitchFamily="18" charset="0"/>
              </a:rPr>
              <a:t>and </a:t>
            </a:r>
            <a:r>
              <a:rPr lang="en-US" altLang="en-US" sz="1500" dirty="0">
                <a:latin typeface="Century Schoolbook" panose="02040604050505020304" pitchFamily="18" charset="0"/>
              </a:rPr>
              <a:t>the root</a:t>
            </a:r>
          </a:p>
        </p:txBody>
      </p:sp>
      <p:grpSp>
        <p:nvGrpSpPr>
          <p:cNvPr id="79" name="Group 12"/>
          <p:cNvGrpSpPr>
            <a:grpSpLocks/>
          </p:cNvGrpSpPr>
          <p:nvPr/>
        </p:nvGrpSpPr>
        <p:grpSpPr bwMode="auto">
          <a:xfrm>
            <a:off x="4325238" y="5257800"/>
            <a:ext cx="3460750" cy="400049"/>
            <a:chOff x="561" y="657"/>
            <a:chExt cx="2180" cy="252"/>
          </a:xfrm>
        </p:grpSpPr>
        <p:sp>
          <p:nvSpPr>
            <p:cNvPr id="80" name="Text Box 4"/>
            <p:cNvSpPr txBox="1">
              <a:spLocks noChangeArrowheads="1"/>
            </p:cNvSpPr>
            <p:nvPr/>
          </p:nvSpPr>
          <p:spPr bwMode="auto">
            <a:xfrm>
              <a:off x="561" y="657"/>
              <a:ext cx="404"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smtClean="0">
                  <a:latin typeface="Century Schoolbook" panose="02040604050505020304" pitchFamily="18" charset="0"/>
                </a:rPr>
                <a:t>7</a:t>
              </a:r>
              <a:endParaRPr lang="en-CA" altLang="en-US" sz="2000" dirty="0">
                <a:latin typeface="Century Schoolbook" panose="02040604050505020304" pitchFamily="18" charset="0"/>
              </a:endParaRPr>
            </a:p>
          </p:txBody>
        </p:sp>
        <p:sp>
          <p:nvSpPr>
            <p:cNvPr id="81" name="Text Box 5"/>
            <p:cNvSpPr txBox="1">
              <a:spLocks noChangeArrowheads="1"/>
            </p:cNvSpPr>
            <p:nvPr/>
          </p:nvSpPr>
          <p:spPr bwMode="auto">
            <a:xfrm>
              <a:off x="96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smtClean="0">
                  <a:latin typeface="Century Schoolbook" panose="02040604050505020304" pitchFamily="18" charset="0"/>
                </a:rPr>
                <a:t>12</a:t>
              </a:r>
              <a:endParaRPr lang="en-CA" altLang="en-US" sz="2000" dirty="0">
                <a:latin typeface="Century Schoolbook" panose="02040604050505020304" pitchFamily="18" charset="0"/>
              </a:endParaRPr>
            </a:p>
          </p:txBody>
        </p:sp>
        <p:sp>
          <p:nvSpPr>
            <p:cNvPr id="82" name="Text Box 6"/>
            <p:cNvSpPr txBox="1">
              <a:spLocks noChangeArrowheads="1"/>
            </p:cNvSpPr>
            <p:nvPr/>
          </p:nvSpPr>
          <p:spPr bwMode="auto">
            <a:xfrm>
              <a:off x="132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smtClean="0">
                  <a:latin typeface="Century Schoolbook" panose="02040604050505020304" pitchFamily="18" charset="0"/>
                </a:rPr>
                <a:t>16</a:t>
              </a:r>
              <a:endParaRPr lang="en-CA" altLang="en-US" sz="2000" dirty="0">
                <a:latin typeface="Century Schoolbook" panose="02040604050505020304" pitchFamily="18" charset="0"/>
              </a:endParaRPr>
            </a:p>
          </p:txBody>
        </p:sp>
        <p:sp>
          <p:nvSpPr>
            <p:cNvPr id="83" name="Text Box 7"/>
            <p:cNvSpPr txBox="1">
              <a:spLocks noChangeArrowheads="1"/>
            </p:cNvSpPr>
            <p:nvPr/>
          </p:nvSpPr>
          <p:spPr bwMode="auto">
            <a:xfrm>
              <a:off x="167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a:t>
              </a:r>
              <a:endParaRPr lang="en-CA" altLang="en-US" sz="2000">
                <a:latin typeface="Century Schoolbook" panose="02040604050505020304" pitchFamily="18" charset="0"/>
              </a:endParaRPr>
            </a:p>
          </p:txBody>
        </p:sp>
        <p:sp>
          <p:nvSpPr>
            <p:cNvPr id="84" name="Text Box 8"/>
            <p:cNvSpPr txBox="1">
              <a:spLocks noChangeArrowheads="1"/>
            </p:cNvSpPr>
            <p:nvPr/>
          </p:nvSpPr>
          <p:spPr bwMode="auto">
            <a:xfrm>
              <a:off x="203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smtClean="0">
                  <a:latin typeface="Century Schoolbook" panose="02040604050505020304" pitchFamily="18" charset="0"/>
                </a:rPr>
                <a:t>4</a:t>
              </a:r>
              <a:endParaRPr lang="en-CA" altLang="en-US" sz="2000" dirty="0">
                <a:latin typeface="Century Schoolbook" panose="02040604050505020304" pitchFamily="18" charset="0"/>
              </a:endParaRPr>
            </a:p>
          </p:txBody>
        </p:sp>
        <p:sp>
          <p:nvSpPr>
            <p:cNvPr id="85" name="Text Box 9"/>
            <p:cNvSpPr txBox="1">
              <a:spLocks noChangeArrowheads="1"/>
            </p:cNvSpPr>
            <p:nvPr/>
          </p:nvSpPr>
          <p:spPr bwMode="auto">
            <a:xfrm>
              <a:off x="2385"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grpSp>
      <p:grpSp>
        <p:nvGrpSpPr>
          <p:cNvPr id="86" name="Group 85"/>
          <p:cNvGrpSpPr/>
          <p:nvPr/>
        </p:nvGrpSpPr>
        <p:grpSpPr>
          <a:xfrm>
            <a:off x="3645072" y="914400"/>
            <a:ext cx="3067864" cy="2404766"/>
            <a:chOff x="256768" y="4148434"/>
            <a:chExt cx="3067864" cy="2404766"/>
          </a:xfrm>
        </p:grpSpPr>
        <p:sp>
          <p:nvSpPr>
            <p:cNvPr id="87" name="TextBox 86"/>
            <p:cNvSpPr txBox="1"/>
            <p:nvPr/>
          </p:nvSpPr>
          <p:spPr>
            <a:xfrm>
              <a:off x="256768" y="6131957"/>
              <a:ext cx="609600" cy="323165"/>
            </a:xfrm>
            <a:prstGeom prst="rect">
              <a:avLst/>
            </a:prstGeom>
            <a:noFill/>
          </p:spPr>
          <p:txBody>
            <a:bodyPr wrap="square" rtlCol="0">
              <a:spAutoFit/>
            </a:bodyPr>
            <a:lstStyle/>
            <a:p>
              <a:r>
                <a:rPr lang="en-US" sz="1500" dirty="0" smtClean="0"/>
                <a:t>4</a:t>
              </a:r>
              <a:endParaRPr lang="en-US" sz="1500" dirty="0"/>
            </a:p>
          </p:txBody>
        </p:sp>
        <p:sp>
          <p:nvSpPr>
            <p:cNvPr id="88" name="Oval 4"/>
            <p:cNvSpPr>
              <a:spLocks noChangeArrowheads="1"/>
            </p:cNvSpPr>
            <p:nvPr/>
          </p:nvSpPr>
          <p:spPr bwMode="auto">
            <a:xfrm>
              <a:off x="1876832" y="4148434"/>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89" name="Text Box 6"/>
            <p:cNvSpPr txBox="1">
              <a:spLocks noChangeArrowheads="1"/>
            </p:cNvSpPr>
            <p:nvPr/>
          </p:nvSpPr>
          <p:spPr bwMode="auto">
            <a:xfrm>
              <a:off x="1937157" y="4184947"/>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Century Schoolbook" panose="02040604050505020304" pitchFamily="18" charset="0"/>
                </a:rPr>
                <a:t>7</a:t>
              </a:r>
            </a:p>
          </p:txBody>
        </p:sp>
        <p:sp>
          <p:nvSpPr>
            <p:cNvPr id="90" name="Oval 7"/>
            <p:cNvSpPr>
              <a:spLocks noChangeArrowheads="1"/>
            </p:cNvSpPr>
            <p:nvPr/>
          </p:nvSpPr>
          <p:spPr bwMode="auto">
            <a:xfrm>
              <a:off x="1114832" y="5062834"/>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1" name="Text Box 8"/>
            <p:cNvSpPr txBox="1">
              <a:spLocks noChangeArrowheads="1"/>
            </p:cNvSpPr>
            <p:nvPr/>
          </p:nvSpPr>
          <p:spPr bwMode="auto">
            <a:xfrm>
              <a:off x="1191032" y="513903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92" name="Oval 9"/>
            <p:cNvSpPr>
              <a:spLocks noChangeArrowheads="1"/>
            </p:cNvSpPr>
            <p:nvPr/>
          </p:nvSpPr>
          <p:spPr bwMode="auto">
            <a:xfrm>
              <a:off x="2715032" y="5062834"/>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3" name="Text Box 10"/>
            <p:cNvSpPr txBox="1">
              <a:spLocks noChangeArrowheads="1"/>
            </p:cNvSpPr>
            <p:nvPr/>
          </p:nvSpPr>
          <p:spPr bwMode="auto">
            <a:xfrm>
              <a:off x="2791232" y="513903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94" name="Oval 11"/>
            <p:cNvSpPr>
              <a:spLocks noChangeArrowheads="1"/>
            </p:cNvSpPr>
            <p:nvPr/>
          </p:nvSpPr>
          <p:spPr bwMode="auto">
            <a:xfrm>
              <a:off x="1572032"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5" name="Text Box 12"/>
            <p:cNvSpPr txBox="1">
              <a:spLocks noChangeArrowheads="1"/>
            </p:cNvSpPr>
            <p:nvPr/>
          </p:nvSpPr>
          <p:spPr bwMode="auto">
            <a:xfrm>
              <a:off x="1648232" y="6096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96" name="Oval 13"/>
            <p:cNvSpPr>
              <a:spLocks noChangeArrowheads="1"/>
            </p:cNvSpPr>
            <p:nvPr/>
          </p:nvSpPr>
          <p:spPr bwMode="auto">
            <a:xfrm>
              <a:off x="457200"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7" name="Text Box 14"/>
            <p:cNvSpPr txBox="1">
              <a:spLocks noChangeArrowheads="1"/>
            </p:cNvSpPr>
            <p:nvPr/>
          </p:nvSpPr>
          <p:spPr bwMode="auto">
            <a:xfrm>
              <a:off x="609600" y="60960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98" name="Oval 15"/>
            <p:cNvSpPr>
              <a:spLocks noChangeArrowheads="1"/>
            </p:cNvSpPr>
            <p:nvPr/>
          </p:nvSpPr>
          <p:spPr bwMode="auto">
            <a:xfrm>
              <a:off x="2334032" y="60198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9" name="Text Box 16"/>
            <p:cNvSpPr txBox="1">
              <a:spLocks noChangeArrowheads="1"/>
            </p:cNvSpPr>
            <p:nvPr/>
          </p:nvSpPr>
          <p:spPr bwMode="auto">
            <a:xfrm>
              <a:off x="2472854" y="60960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00" name="Line 17"/>
            <p:cNvSpPr>
              <a:spLocks noChangeShapeType="1"/>
            </p:cNvSpPr>
            <p:nvPr/>
          </p:nvSpPr>
          <p:spPr bwMode="auto">
            <a:xfrm flipH="1">
              <a:off x="1572032" y="46056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01" name="Line 18"/>
            <p:cNvSpPr>
              <a:spLocks noChangeShapeType="1"/>
            </p:cNvSpPr>
            <p:nvPr/>
          </p:nvSpPr>
          <p:spPr bwMode="auto">
            <a:xfrm flipH="1">
              <a:off x="886232" y="5596235"/>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02" name="Line 19"/>
            <p:cNvSpPr>
              <a:spLocks noChangeShapeType="1"/>
            </p:cNvSpPr>
            <p:nvPr/>
          </p:nvSpPr>
          <p:spPr bwMode="auto">
            <a:xfrm>
              <a:off x="1572032" y="5596234"/>
              <a:ext cx="228600"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03" name="Line 20"/>
            <p:cNvSpPr>
              <a:spLocks noChangeShapeType="1"/>
            </p:cNvSpPr>
            <p:nvPr/>
          </p:nvSpPr>
          <p:spPr bwMode="auto">
            <a:xfrm>
              <a:off x="2410232" y="46056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04" name="Line 21"/>
            <p:cNvSpPr>
              <a:spLocks noChangeShapeType="1"/>
            </p:cNvSpPr>
            <p:nvPr/>
          </p:nvSpPr>
          <p:spPr bwMode="auto">
            <a:xfrm flipH="1">
              <a:off x="2758766" y="5596234"/>
              <a:ext cx="184866"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05" name="TextBox 104"/>
            <p:cNvSpPr txBox="1"/>
            <p:nvPr/>
          </p:nvSpPr>
          <p:spPr>
            <a:xfrm>
              <a:off x="1553082" y="4175896"/>
              <a:ext cx="609600" cy="323165"/>
            </a:xfrm>
            <a:prstGeom prst="rect">
              <a:avLst/>
            </a:prstGeom>
            <a:noFill/>
          </p:spPr>
          <p:txBody>
            <a:bodyPr wrap="square" rtlCol="0">
              <a:spAutoFit/>
            </a:bodyPr>
            <a:lstStyle/>
            <a:p>
              <a:r>
                <a:rPr lang="en-US" sz="1500" dirty="0" smtClean="0"/>
                <a:t>1</a:t>
              </a:r>
              <a:endParaRPr lang="en-US" sz="1500" dirty="0"/>
            </a:p>
          </p:txBody>
        </p:sp>
        <p:sp>
          <p:nvSpPr>
            <p:cNvPr id="106" name="TextBox 105"/>
            <p:cNvSpPr txBox="1"/>
            <p:nvPr/>
          </p:nvSpPr>
          <p:spPr>
            <a:xfrm>
              <a:off x="870666" y="5163235"/>
              <a:ext cx="348534" cy="323165"/>
            </a:xfrm>
            <a:prstGeom prst="rect">
              <a:avLst/>
            </a:prstGeom>
            <a:noFill/>
          </p:spPr>
          <p:txBody>
            <a:bodyPr wrap="square" rtlCol="0">
              <a:spAutoFit/>
            </a:bodyPr>
            <a:lstStyle/>
            <a:p>
              <a:r>
                <a:rPr lang="en-US" sz="1500" dirty="0"/>
                <a:t>2</a:t>
              </a:r>
            </a:p>
          </p:txBody>
        </p:sp>
        <p:sp>
          <p:nvSpPr>
            <p:cNvPr id="107" name="TextBox 106"/>
            <p:cNvSpPr txBox="1"/>
            <p:nvPr/>
          </p:nvSpPr>
          <p:spPr>
            <a:xfrm>
              <a:off x="2410232" y="5139034"/>
              <a:ext cx="609600" cy="323165"/>
            </a:xfrm>
            <a:prstGeom prst="rect">
              <a:avLst/>
            </a:prstGeom>
            <a:noFill/>
          </p:spPr>
          <p:txBody>
            <a:bodyPr wrap="square" rtlCol="0">
              <a:spAutoFit/>
            </a:bodyPr>
            <a:lstStyle/>
            <a:p>
              <a:r>
                <a:rPr lang="en-US" sz="1500" dirty="0" smtClean="0"/>
                <a:t>3</a:t>
              </a:r>
              <a:endParaRPr lang="en-US" sz="1500" dirty="0"/>
            </a:p>
          </p:txBody>
        </p:sp>
        <p:sp>
          <p:nvSpPr>
            <p:cNvPr id="108" name="TextBox 107"/>
            <p:cNvSpPr txBox="1"/>
            <p:nvPr/>
          </p:nvSpPr>
          <p:spPr>
            <a:xfrm>
              <a:off x="1305332" y="6166529"/>
              <a:ext cx="342900" cy="323165"/>
            </a:xfrm>
            <a:prstGeom prst="rect">
              <a:avLst/>
            </a:prstGeom>
            <a:noFill/>
          </p:spPr>
          <p:txBody>
            <a:bodyPr wrap="square" rtlCol="0">
              <a:spAutoFit/>
            </a:bodyPr>
            <a:lstStyle/>
            <a:p>
              <a:r>
                <a:rPr lang="en-US" sz="1500" dirty="0" smtClean="0"/>
                <a:t>5</a:t>
              </a:r>
              <a:endParaRPr lang="en-US" sz="1500" dirty="0"/>
            </a:p>
          </p:txBody>
        </p:sp>
        <p:sp>
          <p:nvSpPr>
            <p:cNvPr id="109" name="TextBox 108"/>
            <p:cNvSpPr txBox="1"/>
            <p:nvPr/>
          </p:nvSpPr>
          <p:spPr>
            <a:xfrm>
              <a:off x="2954899" y="6153835"/>
              <a:ext cx="306333" cy="323165"/>
            </a:xfrm>
            <a:prstGeom prst="rect">
              <a:avLst/>
            </a:prstGeom>
            <a:noFill/>
          </p:spPr>
          <p:txBody>
            <a:bodyPr wrap="square" rtlCol="0">
              <a:spAutoFit/>
            </a:bodyPr>
            <a:lstStyle/>
            <a:p>
              <a:r>
                <a:rPr lang="en-US" sz="1500" dirty="0"/>
                <a:t>6</a:t>
              </a:r>
            </a:p>
          </p:txBody>
        </p:sp>
      </p:grpSp>
      <p:sp>
        <p:nvSpPr>
          <p:cNvPr id="110" name="Text Box 7"/>
          <p:cNvSpPr txBox="1">
            <a:spLocks noChangeArrowheads="1"/>
          </p:cNvSpPr>
          <p:nvPr/>
        </p:nvSpPr>
        <p:spPr bwMode="auto">
          <a:xfrm>
            <a:off x="2405686" y="1600186"/>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A[1]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A[6]</a:t>
            </a:r>
            <a:endParaRPr lang="en-US" altLang="en-US" sz="2000" dirty="0">
              <a:solidFill>
                <a:srgbClr val="DD0111"/>
              </a:solidFill>
              <a:sym typeface="Symbol" panose="05050102010706020507" pitchFamily="18" charset="2"/>
            </a:endParaRPr>
          </a:p>
        </p:txBody>
      </p:sp>
      <p:cxnSp>
        <p:nvCxnSpPr>
          <p:cNvPr id="111" name="Straight Arrow Connector 110"/>
          <p:cNvCxnSpPr/>
          <p:nvPr/>
        </p:nvCxnSpPr>
        <p:spPr>
          <a:xfrm>
            <a:off x="2553890" y="2029108"/>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Text Box 34"/>
          <p:cNvSpPr txBox="1">
            <a:spLocks noChangeArrowheads="1"/>
          </p:cNvSpPr>
          <p:nvPr/>
        </p:nvSpPr>
        <p:spPr bwMode="auto">
          <a:xfrm>
            <a:off x="176614" y="3948461"/>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Call MAX-HEAPIFY(A,1,5)</a:t>
            </a:r>
            <a:endParaRPr lang="en-US" altLang="en-US" sz="1500" dirty="0">
              <a:latin typeface="Century Schoolbook" panose="02040604050505020304" pitchFamily="18" charset="0"/>
            </a:endParaRPr>
          </a:p>
        </p:txBody>
      </p:sp>
      <p:sp>
        <p:nvSpPr>
          <p:cNvPr id="137" name="Text Box 21"/>
          <p:cNvSpPr txBox="1">
            <a:spLocks noChangeArrowheads="1"/>
          </p:cNvSpPr>
          <p:nvPr/>
        </p:nvSpPr>
        <p:spPr bwMode="auto">
          <a:xfrm>
            <a:off x="7255517" y="5247134"/>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19</a:t>
            </a:r>
          </a:p>
        </p:txBody>
      </p:sp>
      <p:sp>
        <p:nvSpPr>
          <p:cNvPr id="138" name="Text Box 28"/>
          <p:cNvSpPr txBox="1">
            <a:spLocks noChangeArrowheads="1"/>
          </p:cNvSpPr>
          <p:nvPr/>
        </p:nvSpPr>
        <p:spPr bwMode="auto">
          <a:xfrm>
            <a:off x="7208388" y="4810129"/>
            <a:ext cx="1034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Century Schoolbook" panose="02040604050505020304" pitchFamily="18" charset="0"/>
              </a:rPr>
              <a:t>Sorted:</a:t>
            </a:r>
          </a:p>
        </p:txBody>
      </p:sp>
      <p:sp>
        <p:nvSpPr>
          <p:cNvPr id="139" name="Text Box 28"/>
          <p:cNvSpPr txBox="1">
            <a:spLocks noChangeArrowheads="1"/>
          </p:cNvSpPr>
          <p:nvPr/>
        </p:nvSpPr>
        <p:spPr bwMode="auto">
          <a:xfrm>
            <a:off x="4495800" y="4800600"/>
            <a:ext cx="1205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Array A:</a:t>
            </a:r>
            <a:endParaRPr lang="en-US" altLang="en-US" sz="2000" dirty="0">
              <a:latin typeface="Century Schoolbook" panose="02040604050505020304" pitchFamily="18" charset="0"/>
            </a:endParaRPr>
          </a:p>
        </p:txBody>
      </p:sp>
      <p:sp>
        <p:nvSpPr>
          <p:cNvPr id="140" name="Text Box 7"/>
          <p:cNvSpPr txBox="1">
            <a:spLocks noChangeArrowheads="1"/>
          </p:cNvSpPr>
          <p:nvPr/>
        </p:nvSpPr>
        <p:spPr bwMode="auto">
          <a:xfrm>
            <a:off x="2438400" y="1143000"/>
            <a:ext cx="570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err="1" smtClean="0">
                <a:solidFill>
                  <a:srgbClr val="DD0111"/>
                </a:solidFill>
              </a:rPr>
              <a:t>i</a:t>
            </a:r>
            <a:r>
              <a:rPr lang="en-US" altLang="en-US" sz="2000" dirty="0" smtClean="0">
                <a:solidFill>
                  <a:srgbClr val="DD0111"/>
                </a:solidFill>
              </a:rPr>
              <a:t>=6:</a:t>
            </a:r>
            <a:endParaRPr lang="en-US" altLang="en-US" sz="2000" dirty="0">
              <a:solidFill>
                <a:srgbClr val="DD0111"/>
              </a:solidFill>
              <a:sym typeface="Symbol" panose="05050102010706020507" pitchFamily="18" charset="2"/>
            </a:endParaRPr>
          </a:p>
        </p:txBody>
      </p:sp>
      <p:grpSp>
        <p:nvGrpSpPr>
          <p:cNvPr id="25" name="Group 24"/>
          <p:cNvGrpSpPr/>
          <p:nvPr/>
        </p:nvGrpSpPr>
        <p:grpSpPr>
          <a:xfrm>
            <a:off x="76200" y="4267200"/>
            <a:ext cx="3095646" cy="2404766"/>
            <a:chOff x="76200" y="4267200"/>
            <a:chExt cx="3095646" cy="2404766"/>
          </a:xfrm>
        </p:grpSpPr>
        <p:grpSp>
          <p:nvGrpSpPr>
            <p:cNvPr id="21" name="Group 20"/>
            <p:cNvGrpSpPr/>
            <p:nvPr/>
          </p:nvGrpSpPr>
          <p:grpSpPr>
            <a:xfrm>
              <a:off x="76200" y="4267200"/>
              <a:ext cx="3067864" cy="2404766"/>
              <a:chOff x="76200" y="4267200"/>
              <a:chExt cx="3067864" cy="2404766"/>
            </a:xfrm>
          </p:grpSpPr>
          <p:sp>
            <p:nvSpPr>
              <p:cNvPr id="114" name="TextBox 113"/>
              <p:cNvSpPr txBox="1"/>
              <p:nvPr/>
            </p:nvSpPr>
            <p:spPr>
              <a:xfrm>
                <a:off x="76200" y="6250723"/>
                <a:ext cx="609600" cy="323165"/>
              </a:xfrm>
              <a:prstGeom prst="rect">
                <a:avLst/>
              </a:prstGeom>
              <a:noFill/>
            </p:spPr>
            <p:txBody>
              <a:bodyPr wrap="square" rtlCol="0">
                <a:spAutoFit/>
              </a:bodyPr>
              <a:lstStyle/>
              <a:p>
                <a:r>
                  <a:rPr lang="en-US" sz="1500" dirty="0" smtClean="0"/>
                  <a:t>4</a:t>
                </a:r>
                <a:endParaRPr lang="en-US" sz="1500" dirty="0"/>
              </a:p>
            </p:txBody>
          </p:sp>
          <p:sp>
            <p:nvSpPr>
              <p:cNvPr id="115" name="Oval 4"/>
              <p:cNvSpPr>
                <a:spLocks noChangeArrowheads="1"/>
              </p:cNvSpPr>
              <p:nvPr/>
            </p:nvSpPr>
            <p:spPr bwMode="auto">
              <a:xfrm>
                <a:off x="1696264" y="4267200"/>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16" name="Text Box 6"/>
              <p:cNvSpPr txBox="1">
                <a:spLocks noChangeArrowheads="1"/>
              </p:cNvSpPr>
              <p:nvPr/>
            </p:nvSpPr>
            <p:spPr bwMode="auto">
              <a:xfrm>
                <a:off x="1756589" y="430371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Century Schoolbook" panose="02040604050505020304" pitchFamily="18" charset="0"/>
                  </a:rPr>
                  <a:t>7</a:t>
                </a:r>
              </a:p>
            </p:txBody>
          </p:sp>
          <p:sp>
            <p:nvSpPr>
              <p:cNvPr id="117" name="Oval 7"/>
              <p:cNvSpPr>
                <a:spLocks noChangeArrowheads="1"/>
              </p:cNvSpPr>
              <p:nvPr/>
            </p:nvSpPr>
            <p:spPr bwMode="auto">
              <a:xfrm>
                <a:off x="934264" y="5181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18" name="Text Box 8"/>
              <p:cNvSpPr txBox="1">
                <a:spLocks noChangeArrowheads="1"/>
              </p:cNvSpPr>
              <p:nvPr/>
            </p:nvSpPr>
            <p:spPr bwMode="auto">
              <a:xfrm>
                <a:off x="1010464" y="52578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19" name="Oval 9"/>
              <p:cNvSpPr>
                <a:spLocks noChangeArrowheads="1"/>
              </p:cNvSpPr>
              <p:nvPr/>
            </p:nvSpPr>
            <p:spPr bwMode="auto">
              <a:xfrm>
                <a:off x="2534464" y="5181600"/>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20" name="Text Box 10"/>
              <p:cNvSpPr txBox="1">
                <a:spLocks noChangeArrowheads="1"/>
              </p:cNvSpPr>
              <p:nvPr/>
            </p:nvSpPr>
            <p:spPr bwMode="auto">
              <a:xfrm>
                <a:off x="2610664" y="52578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21" name="Oval 11"/>
              <p:cNvSpPr>
                <a:spLocks noChangeArrowheads="1"/>
              </p:cNvSpPr>
              <p:nvPr/>
            </p:nvSpPr>
            <p:spPr bwMode="auto">
              <a:xfrm>
                <a:off x="1391464" y="61385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22" name="Text Box 12"/>
              <p:cNvSpPr txBox="1">
                <a:spLocks noChangeArrowheads="1"/>
              </p:cNvSpPr>
              <p:nvPr/>
            </p:nvSpPr>
            <p:spPr bwMode="auto">
              <a:xfrm>
                <a:off x="1467664" y="62147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23" name="Oval 13"/>
              <p:cNvSpPr>
                <a:spLocks noChangeArrowheads="1"/>
              </p:cNvSpPr>
              <p:nvPr/>
            </p:nvSpPr>
            <p:spPr bwMode="auto">
              <a:xfrm>
                <a:off x="276632" y="61385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24" name="Text Box 14"/>
              <p:cNvSpPr txBox="1">
                <a:spLocks noChangeArrowheads="1"/>
              </p:cNvSpPr>
              <p:nvPr/>
            </p:nvSpPr>
            <p:spPr bwMode="auto">
              <a:xfrm>
                <a:off x="429032" y="62147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125" name="Oval 15"/>
              <p:cNvSpPr>
                <a:spLocks noChangeArrowheads="1"/>
              </p:cNvSpPr>
              <p:nvPr/>
            </p:nvSpPr>
            <p:spPr bwMode="auto">
              <a:xfrm>
                <a:off x="2153464" y="61385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26" name="Text Box 16"/>
              <p:cNvSpPr txBox="1">
                <a:spLocks noChangeArrowheads="1"/>
              </p:cNvSpPr>
              <p:nvPr/>
            </p:nvSpPr>
            <p:spPr bwMode="auto">
              <a:xfrm>
                <a:off x="2292286" y="62147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27" name="Line 17"/>
              <p:cNvSpPr>
                <a:spLocks noChangeShapeType="1"/>
              </p:cNvSpPr>
              <p:nvPr/>
            </p:nvSpPr>
            <p:spPr bwMode="auto">
              <a:xfrm flipH="1">
                <a:off x="1391464" y="4724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8" name="Line 18"/>
              <p:cNvSpPr>
                <a:spLocks noChangeShapeType="1"/>
              </p:cNvSpPr>
              <p:nvPr/>
            </p:nvSpPr>
            <p:spPr bwMode="auto">
              <a:xfrm flipH="1">
                <a:off x="705664" y="5715001"/>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9" name="Line 19"/>
              <p:cNvSpPr>
                <a:spLocks noChangeShapeType="1"/>
              </p:cNvSpPr>
              <p:nvPr/>
            </p:nvSpPr>
            <p:spPr bwMode="auto">
              <a:xfrm>
                <a:off x="1391464" y="5715000"/>
                <a:ext cx="228600"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30" name="Line 20"/>
              <p:cNvSpPr>
                <a:spLocks noChangeShapeType="1"/>
              </p:cNvSpPr>
              <p:nvPr/>
            </p:nvSpPr>
            <p:spPr bwMode="auto">
              <a:xfrm>
                <a:off x="2229664" y="4724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32" name="TextBox 131"/>
              <p:cNvSpPr txBox="1"/>
              <p:nvPr/>
            </p:nvSpPr>
            <p:spPr>
              <a:xfrm>
                <a:off x="1372514" y="4294662"/>
                <a:ext cx="609600" cy="323165"/>
              </a:xfrm>
              <a:prstGeom prst="rect">
                <a:avLst/>
              </a:prstGeom>
              <a:noFill/>
            </p:spPr>
            <p:txBody>
              <a:bodyPr wrap="square" rtlCol="0">
                <a:spAutoFit/>
              </a:bodyPr>
              <a:lstStyle/>
              <a:p>
                <a:r>
                  <a:rPr lang="en-US" sz="1500" dirty="0" smtClean="0"/>
                  <a:t>1</a:t>
                </a:r>
                <a:endParaRPr lang="en-US" sz="1500" dirty="0"/>
              </a:p>
            </p:txBody>
          </p:sp>
          <p:sp>
            <p:nvSpPr>
              <p:cNvPr id="133" name="TextBox 132"/>
              <p:cNvSpPr txBox="1"/>
              <p:nvPr/>
            </p:nvSpPr>
            <p:spPr>
              <a:xfrm>
                <a:off x="690098" y="5282001"/>
                <a:ext cx="348534" cy="323165"/>
              </a:xfrm>
              <a:prstGeom prst="rect">
                <a:avLst/>
              </a:prstGeom>
              <a:noFill/>
            </p:spPr>
            <p:txBody>
              <a:bodyPr wrap="square" rtlCol="0">
                <a:spAutoFit/>
              </a:bodyPr>
              <a:lstStyle/>
              <a:p>
                <a:r>
                  <a:rPr lang="en-US" sz="1500" dirty="0"/>
                  <a:t>2</a:t>
                </a:r>
              </a:p>
            </p:txBody>
          </p:sp>
          <p:sp>
            <p:nvSpPr>
              <p:cNvPr id="134" name="TextBox 133"/>
              <p:cNvSpPr txBox="1"/>
              <p:nvPr/>
            </p:nvSpPr>
            <p:spPr>
              <a:xfrm>
                <a:off x="2229664" y="5257800"/>
                <a:ext cx="609600" cy="323165"/>
              </a:xfrm>
              <a:prstGeom prst="rect">
                <a:avLst/>
              </a:prstGeom>
              <a:noFill/>
            </p:spPr>
            <p:txBody>
              <a:bodyPr wrap="square" rtlCol="0">
                <a:spAutoFit/>
              </a:bodyPr>
              <a:lstStyle/>
              <a:p>
                <a:r>
                  <a:rPr lang="en-US" sz="1500" dirty="0" smtClean="0"/>
                  <a:t>3</a:t>
                </a:r>
                <a:endParaRPr lang="en-US" sz="1500" dirty="0"/>
              </a:p>
            </p:txBody>
          </p:sp>
          <p:sp>
            <p:nvSpPr>
              <p:cNvPr id="135" name="TextBox 134"/>
              <p:cNvSpPr txBox="1"/>
              <p:nvPr/>
            </p:nvSpPr>
            <p:spPr>
              <a:xfrm>
                <a:off x="1124764" y="6285295"/>
                <a:ext cx="342900" cy="323165"/>
              </a:xfrm>
              <a:prstGeom prst="rect">
                <a:avLst/>
              </a:prstGeom>
              <a:noFill/>
            </p:spPr>
            <p:txBody>
              <a:bodyPr wrap="square" rtlCol="0">
                <a:spAutoFit/>
              </a:bodyPr>
              <a:lstStyle/>
              <a:p>
                <a:r>
                  <a:rPr lang="en-US" sz="1500" dirty="0" smtClean="0"/>
                  <a:t>5</a:t>
                </a:r>
                <a:endParaRPr lang="en-US" sz="1500" dirty="0"/>
              </a:p>
            </p:txBody>
          </p:sp>
        </p:grpSp>
        <p:sp>
          <p:nvSpPr>
            <p:cNvPr id="22" name="TextBox 21"/>
            <p:cNvSpPr txBox="1"/>
            <p:nvPr/>
          </p:nvSpPr>
          <p:spPr>
            <a:xfrm>
              <a:off x="2714646" y="6320256"/>
              <a:ext cx="457200" cy="323165"/>
            </a:xfrm>
            <a:prstGeom prst="rect">
              <a:avLst/>
            </a:prstGeom>
            <a:noFill/>
          </p:spPr>
          <p:txBody>
            <a:bodyPr wrap="square" rtlCol="0">
              <a:spAutoFit/>
            </a:bodyPr>
            <a:lstStyle/>
            <a:p>
              <a:r>
                <a:rPr lang="en-US" sz="1500" dirty="0" smtClean="0"/>
                <a:t>6</a:t>
              </a:r>
              <a:endParaRPr lang="en-US" sz="1500" dirty="0"/>
            </a:p>
          </p:txBody>
        </p:sp>
      </p:grpSp>
      <p:cxnSp>
        <p:nvCxnSpPr>
          <p:cNvPr id="24" name="Straight Connector 23"/>
          <p:cNvCxnSpPr/>
          <p:nvPr/>
        </p:nvCxnSpPr>
        <p:spPr>
          <a:xfrm>
            <a:off x="7220838" y="4617827"/>
            <a:ext cx="6350" cy="155437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7020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22" presetClass="entr" presetSubtype="4"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down)">
                                      <p:cBhvr>
                                        <p:cTn id="17" dur="500"/>
                                        <p:tgtEl>
                                          <p:spTgt spid="7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up)">
                                      <p:cBhvr>
                                        <p:cTn id="21" dur="500"/>
                                        <p:tgtEl>
                                          <p:spTgt spid="8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wipe(left)">
                                      <p:cBhvr>
                                        <p:cTn id="26" dur="500"/>
                                        <p:tgtEl>
                                          <p:spTgt spid="7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left)">
                                      <p:cBhvr>
                                        <p:cTn id="29" dur="500"/>
                                        <p:tgtEl>
                                          <p:spTgt spid="73"/>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left)">
                                      <p:cBhvr>
                                        <p:cTn id="33" dur="500"/>
                                        <p:tgtEl>
                                          <p:spTgt spid="57"/>
                                        </p:tgtEl>
                                      </p:cBhvr>
                                    </p:animEffect>
                                  </p:childTnLst>
                                </p:cTn>
                              </p:par>
                            </p:childTnLst>
                          </p:cTn>
                        </p:par>
                        <p:par>
                          <p:cTn id="34" fill="hold">
                            <p:stCondLst>
                              <p:cond delay="1000"/>
                            </p:stCondLst>
                            <p:childTnLst>
                              <p:par>
                                <p:cTn id="35" presetID="22" presetClass="entr" presetSubtype="4"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down)">
                                      <p:cBhvr>
                                        <p:cTn id="37" dur="500"/>
                                        <p:tgtEl>
                                          <p:spTgt spid="25"/>
                                        </p:tgtEl>
                                      </p:cBhvr>
                                    </p:animEffect>
                                  </p:childTnLst>
                                </p:cTn>
                              </p:par>
                            </p:childTnLst>
                          </p:cTn>
                        </p:par>
                        <p:par>
                          <p:cTn id="38" fill="hold">
                            <p:stCondLst>
                              <p:cond delay="1500"/>
                            </p:stCondLst>
                            <p:childTnLst>
                              <p:par>
                                <p:cTn id="39" presetID="2" presetClass="entr" presetSubtype="4" fill="hold" nodeType="afterEffect">
                                  <p:stCondLst>
                                    <p:cond delay="0"/>
                                  </p:stCondLst>
                                  <p:childTnLst>
                                    <p:set>
                                      <p:cBhvr>
                                        <p:cTn id="40" dur="1" fill="hold">
                                          <p:stCondLst>
                                            <p:cond delay="0"/>
                                          </p:stCondLst>
                                        </p:cTn>
                                        <p:tgtEl>
                                          <p:spTgt spid="79"/>
                                        </p:tgtEl>
                                        <p:attrNameLst>
                                          <p:attrName>style.visibility</p:attrName>
                                        </p:attrNameLst>
                                      </p:cBhvr>
                                      <p:to>
                                        <p:strVal val="visible"/>
                                      </p:to>
                                    </p:set>
                                    <p:anim calcmode="lin" valueType="num">
                                      <p:cBhvr additive="base">
                                        <p:cTn id="41" dur="500" fill="hold"/>
                                        <p:tgtEl>
                                          <p:spTgt spid="79"/>
                                        </p:tgtEl>
                                        <p:attrNameLst>
                                          <p:attrName>ppt_x</p:attrName>
                                        </p:attrNameLst>
                                      </p:cBhvr>
                                      <p:tavLst>
                                        <p:tav tm="0">
                                          <p:val>
                                            <p:strVal val="#ppt_x"/>
                                          </p:val>
                                        </p:tav>
                                        <p:tav tm="100000">
                                          <p:val>
                                            <p:strVal val="#ppt_x"/>
                                          </p:val>
                                        </p:tav>
                                      </p:tavLst>
                                    </p:anim>
                                    <p:anim calcmode="lin" valueType="num">
                                      <p:cBhvr additive="base">
                                        <p:cTn id="42" dur="500" fill="hold"/>
                                        <p:tgtEl>
                                          <p:spTgt spid="7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anim calcmode="lin" valueType="num">
                                      <p:cBhvr additive="base">
                                        <p:cTn id="45" dur="500" fill="hold"/>
                                        <p:tgtEl>
                                          <p:spTgt spid="139"/>
                                        </p:tgtEl>
                                        <p:attrNameLst>
                                          <p:attrName>ppt_x</p:attrName>
                                        </p:attrNameLst>
                                      </p:cBhvr>
                                      <p:tavLst>
                                        <p:tav tm="0">
                                          <p:val>
                                            <p:strVal val="#ppt_x"/>
                                          </p:val>
                                        </p:tav>
                                        <p:tav tm="100000">
                                          <p:val>
                                            <p:strVal val="#ppt_x"/>
                                          </p:val>
                                        </p:tav>
                                      </p:tavLst>
                                    </p:anim>
                                    <p:anim calcmode="lin" valueType="num">
                                      <p:cBhvr additive="base">
                                        <p:cTn id="46" dur="500" fill="hold"/>
                                        <p:tgtEl>
                                          <p:spTgt spid="13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7"/>
                                        </p:tgtEl>
                                        <p:attrNameLst>
                                          <p:attrName>style.visibility</p:attrName>
                                        </p:attrNameLst>
                                      </p:cBhvr>
                                      <p:to>
                                        <p:strVal val="visible"/>
                                      </p:to>
                                    </p:set>
                                    <p:anim calcmode="lin" valueType="num">
                                      <p:cBhvr additive="base">
                                        <p:cTn id="49" dur="500" fill="hold"/>
                                        <p:tgtEl>
                                          <p:spTgt spid="137"/>
                                        </p:tgtEl>
                                        <p:attrNameLst>
                                          <p:attrName>ppt_x</p:attrName>
                                        </p:attrNameLst>
                                      </p:cBhvr>
                                      <p:tavLst>
                                        <p:tav tm="0">
                                          <p:val>
                                            <p:strVal val="#ppt_x"/>
                                          </p:val>
                                        </p:tav>
                                        <p:tav tm="100000">
                                          <p:val>
                                            <p:strVal val="#ppt_x"/>
                                          </p:val>
                                        </p:tav>
                                      </p:tavLst>
                                    </p:anim>
                                    <p:anim calcmode="lin" valueType="num">
                                      <p:cBhvr additive="base">
                                        <p:cTn id="50" dur="500" fill="hold"/>
                                        <p:tgtEl>
                                          <p:spTgt spid="13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8"/>
                                        </p:tgtEl>
                                        <p:attrNameLst>
                                          <p:attrName>style.visibility</p:attrName>
                                        </p:attrNameLst>
                                      </p:cBhvr>
                                      <p:to>
                                        <p:strVal val="visible"/>
                                      </p:to>
                                    </p:set>
                                    <p:anim calcmode="lin" valueType="num">
                                      <p:cBhvr additive="base">
                                        <p:cTn id="53" dur="500" fill="hold"/>
                                        <p:tgtEl>
                                          <p:spTgt spid="138"/>
                                        </p:tgtEl>
                                        <p:attrNameLst>
                                          <p:attrName>ppt_x</p:attrName>
                                        </p:attrNameLst>
                                      </p:cBhvr>
                                      <p:tavLst>
                                        <p:tav tm="0">
                                          <p:val>
                                            <p:strVal val="#ppt_x"/>
                                          </p:val>
                                        </p:tav>
                                        <p:tav tm="100000">
                                          <p:val>
                                            <p:strVal val="#ppt_x"/>
                                          </p:val>
                                        </p:tav>
                                      </p:tavLst>
                                    </p:anim>
                                    <p:anim calcmode="lin" valueType="num">
                                      <p:cBhvr additive="base">
                                        <p:cTn id="54" dur="500" fill="hold"/>
                                        <p:tgtEl>
                                          <p:spTgt spid="138"/>
                                        </p:tgtEl>
                                        <p:attrNameLst>
                                          <p:attrName>ppt_y</p:attrName>
                                        </p:attrNameLst>
                                      </p:cBhvr>
                                      <p:tavLst>
                                        <p:tav tm="0">
                                          <p:val>
                                            <p:strVal val="1+#ppt_h/2"/>
                                          </p:val>
                                        </p:tav>
                                        <p:tav tm="100000">
                                          <p:val>
                                            <p:strVal val="#ppt_y"/>
                                          </p:val>
                                        </p:tav>
                                      </p:tavLst>
                                    </p:anim>
                                  </p:childTnLst>
                                </p:cTn>
                              </p:par>
                              <p:par>
                                <p:cTn id="55" presetID="22" presetClass="entr" presetSubtype="1"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12"/>
                                        </p:tgtEl>
                                        <p:attrNameLst>
                                          <p:attrName>style.visibility</p:attrName>
                                        </p:attrNameLst>
                                      </p:cBhvr>
                                      <p:to>
                                        <p:strVal val="visible"/>
                                      </p:to>
                                    </p:set>
                                    <p:anim calcmode="lin" valueType="num">
                                      <p:cBhvr additive="base">
                                        <p:cTn id="62" dur="500" fill="hold"/>
                                        <p:tgtEl>
                                          <p:spTgt spid="112"/>
                                        </p:tgtEl>
                                        <p:attrNameLst>
                                          <p:attrName>ppt_x</p:attrName>
                                        </p:attrNameLst>
                                      </p:cBhvr>
                                      <p:tavLst>
                                        <p:tav tm="0">
                                          <p:val>
                                            <p:strVal val="#ppt_x"/>
                                          </p:val>
                                        </p:tav>
                                        <p:tav tm="100000">
                                          <p:val>
                                            <p:strVal val="#ppt_x"/>
                                          </p:val>
                                        </p:tav>
                                      </p:tavLst>
                                    </p:anim>
                                    <p:anim calcmode="lin" valueType="num">
                                      <p:cBhvr additive="base">
                                        <p:cTn id="63"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3" grpId="0" animBg="1"/>
      <p:bldP spid="74" grpId="0"/>
      <p:bldP spid="78" grpId="0"/>
      <p:bldP spid="110" grpId="0"/>
      <p:bldP spid="112" grpId="0"/>
      <p:bldP spid="137" grpId="0" animBg="1"/>
      <p:bldP spid="138" grpId="0"/>
      <p:bldP spid="139" grpId="0"/>
      <p:bldP spid="140"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Example 1:</a:t>
            </a:r>
            <a:endParaRPr lang="en-US" dirty="0"/>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153</a:t>
            </a:fld>
            <a:endParaRPr lang="en-US"/>
          </a:p>
        </p:txBody>
      </p:sp>
      <p:pic>
        <p:nvPicPr>
          <p:cNvPr id="19" name="Picture 18"/>
          <p:cNvPicPr>
            <a:picLocks noChangeAspect="1"/>
          </p:cNvPicPr>
          <p:nvPr/>
        </p:nvPicPr>
        <p:blipFill>
          <a:blip r:embed="rId2"/>
          <a:stretch>
            <a:fillRect/>
          </a:stretch>
        </p:blipFill>
        <p:spPr>
          <a:xfrm>
            <a:off x="6705600" y="24089"/>
            <a:ext cx="2473305" cy="2045233"/>
          </a:xfrm>
          <a:prstGeom prst="rect">
            <a:avLst/>
          </a:prstGeom>
        </p:spPr>
      </p:pic>
      <p:sp>
        <p:nvSpPr>
          <p:cNvPr id="112" name="Text Box 34"/>
          <p:cNvSpPr txBox="1">
            <a:spLocks noChangeArrowheads="1"/>
          </p:cNvSpPr>
          <p:nvPr/>
        </p:nvSpPr>
        <p:spPr bwMode="auto">
          <a:xfrm>
            <a:off x="100414" y="857895"/>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Call MAX-HEAPIFY(A,1,5)</a:t>
            </a:r>
            <a:endParaRPr lang="en-US" altLang="en-US" sz="1500" dirty="0">
              <a:latin typeface="Century Schoolbook" panose="02040604050505020304" pitchFamily="18" charset="0"/>
            </a:endParaRPr>
          </a:p>
        </p:txBody>
      </p:sp>
      <p:grpSp>
        <p:nvGrpSpPr>
          <p:cNvPr id="21" name="Group 20"/>
          <p:cNvGrpSpPr/>
          <p:nvPr/>
        </p:nvGrpSpPr>
        <p:grpSpPr>
          <a:xfrm>
            <a:off x="0" y="1176634"/>
            <a:ext cx="3067864" cy="2404766"/>
            <a:chOff x="76200" y="4267200"/>
            <a:chExt cx="3067864" cy="2404766"/>
          </a:xfrm>
        </p:grpSpPr>
        <p:sp>
          <p:nvSpPr>
            <p:cNvPr id="114" name="TextBox 113"/>
            <p:cNvSpPr txBox="1"/>
            <p:nvPr/>
          </p:nvSpPr>
          <p:spPr>
            <a:xfrm>
              <a:off x="76200" y="6250723"/>
              <a:ext cx="609600" cy="323165"/>
            </a:xfrm>
            <a:prstGeom prst="rect">
              <a:avLst/>
            </a:prstGeom>
            <a:noFill/>
          </p:spPr>
          <p:txBody>
            <a:bodyPr wrap="square" rtlCol="0">
              <a:spAutoFit/>
            </a:bodyPr>
            <a:lstStyle/>
            <a:p>
              <a:r>
                <a:rPr lang="en-US" sz="1500" dirty="0" smtClean="0"/>
                <a:t>4</a:t>
              </a:r>
              <a:endParaRPr lang="en-US" sz="1500" dirty="0"/>
            </a:p>
          </p:txBody>
        </p:sp>
        <p:sp>
          <p:nvSpPr>
            <p:cNvPr id="115" name="Oval 4"/>
            <p:cNvSpPr>
              <a:spLocks noChangeArrowheads="1"/>
            </p:cNvSpPr>
            <p:nvPr/>
          </p:nvSpPr>
          <p:spPr bwMode="auto">
            <a:xfrm>
              <a:off x="1696264" y="4267200"/>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16" name="Text Box 6"/>
            <p:cNvSpPr txBox="1">
              <a:spLocks noChangeArrowheads="1"/>
            </p:cNvSpPr>
            <p:nvPr/>
          </p:nvSpPr>
          <p:spPr bwMode="auto">
            <a:xfrm>
              <a:off x="1756589" y="430371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Century Schoolbook" panose="02040604050505020304" pitchFamily="18" charset="0"/>
                </a:rPr>
                <a:t>7</a:t>
              </a:r>
            </a:p>
          </p:txBody>
        </p:sp>
        <p:sp>
          <p:nvSpPr>
            <p:cNvPr id="117" name="Oval 7"/>
            <p:cNvSpPr>
              <a:spLocks noChangeArrowheads="1"/>
            </p:cNvSpPr>
            <p:nvPr/>
          </p:nvSpPr>
          <p:spPr bwMode="auto">
            <a:xfrm>
              <a:off x="934264" y="51816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18" name="Text Box 8"/>
            <p:cNvSpPr txBox="1">
              <a:spLocks noChangeArrowheads="1"/>
            </p:cNvSpPr>
            <p:nvPr/>
          </p:nvSpPr>
          <p:spPr bwMode="auto">
            <a:xfrm>
              <a:off x="1010464" y="52578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19" name="Oval 9"/>
            <p:cNvSpPr>
              <a:spLocks noChangeArrowheads="1"/>
            </p:cNvSpPr>
            <p:nvPr/>
          </p:nvSpPr>
          <p:spPr bwMode="auto">
            <a:xfrm>
              <a:off x="2534464" y="5181600"/>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20" name="Text Box 10"/>
            <p:cNvSpPr txBox="1">
              <a:spLocks noChangeArrowheads="1"/>
            </p:cNvSpPr>
            <p:nvPr/>
          </p:nvSpPr>
          <p:spPr bwMode="auto">
            <a:xfrm>
              <a:off x="2610664" y="52578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21" name="Oval 11"/>
            <p:cNvSpPr>
              <a:spLocks noChangeArrowheads="1"/>
            </p:cNvSpPr>
            <p:nvPr/>
          </p:nvSpPr>
          <p:spPr bwMode="auto">
            <a:xfrm>
              <a:off x="1391464" y="61385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22" name="Text Box 12"/>
            <p:cNvSpPr txBox="1">
              <a:spLocks noChangeArrowheads="1"/>
            </p:cNvSpPr>
            <p:nvPr/>
          </p:nvSpPr>
          <p:spPr bwMode="auto">
            <a:xfrm>
              <a:off x="1467664" y="62147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23" name="Oval 13"/>
            <p:cNvSpPr>
              <a:spLocks noChangeArrowheads="1"/>
            </p:cNvSpPr>
            <p:nvPr/>
          </p:nvSpPr>
          <p:spPr bwMode="auto">
            <a:xfrm>
              <a:off x="276632" y="61385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24" name="Text Box 14"/>
            <p:cNvSpPr txBox="1">
              <a:spLocks noChangeArrowheads="1"/>
            </p:cNvSpPr>
            <p:nvPr/>
          </p:nvSpPr>
          <p:spPr bwMode="auto">
            <a:xfrm>
              <a:off x="429032" y="62147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125" name="Oval 15"/>
            <p:cNvSpPr>
              <a:spLocks noChangeArrowheads="1"/>
            </p:cNvSpPr>
            <p:nvPr/>
          </p:nvSpPr>
          <p:spPr bwMode="auto">
            <a:xfrm>
              <a:off x="2153464" y="61385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26" name="Text Box 16"/>
            <p:cNvSpPr txBox="1">
              <a:spLocks noChangeArrowheads="1"/>
            </p:cNvSpPr>
            <p:nvPr/>
          </p:nvSpPr>
          <p:spPr bwMode="auto">
            <a:xfrm>
              <a:off x="2292286" y="62147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27" name="Line 17"/>
            <p:cNvSpPr>
              <a:spLocks noChangeShapeType="1"/>
            </p:cNvSpPr>
            <p:nvPr/>
          </p:nvSpPr>
          <p:spPr bwMode="auto">
            <a:xfrm flipH="1">
              <a:off x="1391464" y="4724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8" name="Line 18"/>
            <p:cNvSpPr>
              <a:spLocks noChangeShapeType="1"/>
            </p:cNvSpPr>
            <p:nvPr/>
          </p:nvSpPr>
          <p:spPr bwMode="auto">
            <a:xfrm flipH="1">
              <a:off x="705664" y="5715001"/>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29" name="Line 19"/>
            <p:cNvSpPr>
              <a:spLocks noChangeShapeType="1"/>
            </p:cNvSpPr>
            <p:nvPr/>
          </p:nvSpPr>
          <p:spPr bwMode="auto">
            <a:xfrm>
              <a:off x="1391464" y="5715000"/>
              <a:ext cx="228600"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30" name="Line 20"/>
            <p:cNvSpPr>
              <a:spLocks noChangeShapeType="1"/>
            </p:cNvSpPr>
            <p:nvPr/>
          </p:nvSpPr>
          <p:spPr bwMode="auto">
            <a:xfrm>
              <a:off x="2229664" y="47244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32" name="TextBox 131"/>
            <p:cNvSpPr txBox="1"/>
            <p:nvPr/>
          </p:nvSpPr>
          <p:spPr>
            <a:xfrm>
              <a:off x="1372514" y="4294662"/>
              <a:ext cx="609600" cy="323165"/>
            </a:xfrm>
            <a:prstGeom prst="rect">
              <a:avLst/>
            </a:prstGeom>
            <a:noFill/>
          </p:spPr>
          <p:txBody>
            <a:bodyPr wrap="square" rtlCol="0">
              <a:spAutoFit/>
            </a:bodyPr>
            <a:lstStyle/>
            <a:p>
              <a:r>
                <a:rPr lang="en-US" sz="1500" dirty="0" smtClean="0"/>
                <a:t>1</a:t>
              </a:r>
              <a:endParaRPr lang="en-US" sz="1500" dirty="0"/>
            </a:p>
          </p:txBody>
        </p:sp>
        <p:sp>
          <p:nvSpPr>
            <p:cNvPr id="133" name="TextBox 132"/>
            <p:cNvSpPr txBox="1"/>
            <p:nvPr/>
          </p:nvSpPr>
          <p:spPr>
            <a:xfrm>
              <a:off x="690098" y="5282001"/>
              <a:ext cx="348534" cy="323165"/>
            </a:xfrm>
            <a:prstGeom prst="rect">
              <a:avLst/>
            </a:prstGeom>
            <a:noFill/>
          </p:spPr>
          <p:txBody>
            <a:bodyPr wrap="square" rtlCol="0">
              <a:spAutoFit/>
            </a:bodyPr>
            <a:lstStyle/>
            <a:p>
              <a:r>
                <a:rPr lang="en-US" sz="1500" dirty="0"/>
                <a:t>2</a:t>
              </a:r>
            </a:p>
          </p:txBody>
        </p:sp>
        <p:sp>
          <p:nvSpPr>
            <p:cNvPr id="134" name="TextBox 133"/>
            <p:cNvSpPr txBox="1"/>
            <p:nvPr/>
          </p:nvSpPr>
          <p:spPr>
            <a:xfrm>
              <a:off x="2229664" y="5257800"/>
              <a:ext cx="609600" cy="323165"/>
            </a:xfrm>
            <a:prstGeom prst="rect">
              <a:avLst/>
            </a:prstGeom>
            <a:noFill/>
          </p:spPr>
          <p:txBody>
            <a:bodyPr wrap="square" rtlCol="0">
              <a:spAutoFit/>
            </a:bodyPr>
            <a:lstStyle/>
            <a:p>
              <a:r>
                <a:rPr lang="en-US" sz="1500" dirty="0" smtClean="0"/>
                <a:t>3</a:t>
              </a:r>
              <a:endParaRPr lang="en-US" sz="1500" dirty="0"/>
            </a:p>
          </p:txBody>
        </p:sp>
        <p:sp>
          <p:nvSpPr>
            <p:cNvPr id="135" name="TextBox 134"/>
            <p:cNvSpPr txBox="1"/>
            <p:nvPr/>
          </p:nvSpPr>
          <p:spPr>
            <a:xfrm>
              <a:off x="1124764" y="6285295"/>
              <a:ext cx="342900" cy="323165"/>
            </a:xfrm>
            <a:prstGeom prst="rect">
              <a:avLst/>
            </a:prstGeom>
            <a:noFill/>
          </p:spPr>
          <p:txBody>
            <a:bodyPr wrap="square" rtlCol="0">
              <a:spAutoFit/>
            </a:bodyPr>
            <a:lstStyle/>
            <a:p>
              <a:r>
                <a:rPr lang="en-US" sz="1500" dirty="0" smtClean="0"/>
                <a:t>5</a:t>
              </a:r>
              <a:endParaRPr lang="en-US" sz="1500" dirty="0"/>
            </a:p>
          </p:txBody>
        </p:sp>
      </p:grpSp>
      <p:sp>
        <p:nvSpPr>
          <p:cNvPr id="137" name="Text Box 21"/>
          <p:cNvSpPr txBox="1">
            <a:spLocks noChangeArrowheads="1"/>
          </p:cNvSpPr>
          <p:nvPr/>
        </p:nvSpPr>
        <p:spPr bwMode="auto">
          <a:xfrm>
            <a:off x="7828315" y="5225496"/>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19</a:t>
            </a:r>
          </a:p>
        </p:txBody>
      </p:sp>
      <p:sp>
        <p:nvSpPr>
          <p:cNvPr id="138" name="Text Box 28"/>
          <p:cNvSpPr txBox="1">
            <a:spLocks noChangeArrowheads="1"/>
          </p:cNvSpPr>
          <p:nvPr/>
        </p:nvSpPr>
        <p:spPr bwMode="auto">
          <a:xfrm>
            <a:off x="7239000" y="4800600"/>
            <a:ext cx="1034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Century Schoolbook" panose="02040604050505020304" pitchFamily="18" charset="0"/>
              </a:rPr>
              <a:t>Sorted:</a:t>
            </a:r>
          </a:p>
        </p:txBody>
      </p:sp>
      <p:sp>
        <p:nvSpPr>
          <p:cNvPr id="113" name="Text Box 7"/>
          <p:cNvSpPr txBox="1">
            <a:spLocks noChangeArrowheads="1"/>
          </p:cNvSpPr>
          <p:nvPr/>
        </p:nvSpPr>
        <p:spPr bwMode="auto">
          <a:xfrm>
            <a:off x="3360782" y="1940521"/>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A[1]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A[3]</a:t>
            </a:r>
            <a:endParaRPr lang="en-US" altLang="en-US" sz="2000" dirty="0">
              <a:solidFill>
                <a:srgbClr val="DD0111"/>
              </a:solidFill>
              <a:sym typeface="Symbol" panose="05050102010706020507" pitchFamily="18" charset="2"/>
            </a:endParaRPr>
          </a:p>
        </p:txBody>
      </p:sp>
      <p:cxnSp>
        <p:nvCxnSpPr>
          <p:cNvPr id="131" name="Straight Arrow Connector 130"/>
          <p:cNvCxnSpPr/>
          <p:nvPr/>
        </p:nvCxnSpPr>
        <p:spPr>
          <a:xfrm>
            <a:off x="3501808" y="2362200"/>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Text Box 34"/>
          <p:cNvSpPr txBox="1">
            <a:spLocks noChangeArrowheads="1"/>
          </p:cNvSpPr>
          <p:nvPr/>
        </p:nvSpPr>
        <p:spPr bwMode="auto">
          <a:xfrm>
            <a:off x="2241857" y="1105203"/>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a:latin typeface="Century Schoolbook" panose="02040604050505020304" pitchFamily="18" charset="0"/>
              </a:rPr>
              <a:t>t</a:t>
            </a:r>
            <a:r>
              <a:rPr lang="en-US" altLang="en-US" sz="1500" dirty="0" smtClean="0">
                <a:latin typeface="Century Schoolbook" panose="02040604050505020304" pitchFamily="18" charset="0"/>
              </a:rPr>
              <a:t>o restore max-heap property</a:t>
            </a:r>
            <a:endParaRPr lang="en-US" altLang="en-US" sz="1500" dirty="0">
              <a:latin typeface="Century Schoolbook" panose="02040604050505020304" pitchFamily="18" charset="0"/>
            </a:endParaRPr>
          </a:p>
        </p:txBody>
      </p:sp>
      <p:sp>
        <p:nvSpPr>
          <p:cNvPr id="162" name="Text Box 34"/>
          <p:cNvSpPr txBox="1">
            <a:spLocks noChangeArrowheads="1"/>
          </p:cNvSpPr>
          <p:nvPr/>
        </p:nvSpPr>
        <p:spPr bwMode="auto">
          <a:xfrm>
            <a:off x="7420176" y="2796570"/>
            <a:ext cx="149522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Exchange </a:t>
            </a:r>
            <a:r>
              <a:rPr lang="en-US" altLang="en-US" sz="1500" dirty="0">
                <a:latin typeface="Century Schoolbook" panose="02040604050505020304" pitchFamily="18" charset="0"/>
              </a:rPr>
              <a:t>last element</a:t>
            </a:r>
          </a:p>
          <a:p>
            <a:pPr eaLnBrk="1" hangingPunct="1"/>
            <a:r>
              <a:rPr lang="en-US" altLang="en-US" sz="1500" dirty="0" smtClean="0">
                <a:latin typeface="Century Schoolbook" panose="02040604050505020304" pitchFamily="18" charset="0"/>
              </a:rPr>
              <a:t>and </a:t>
            </a:r>
            <a:r>
              <a:rPr lang="en-US" altLang="en-US" sz="1500" dirty="0">
                <a:latin typeface="Century Schoolbook" panose="02040604050505020304" pitchFamily="18" charset="0"/>
              </a:rPr>
              <a:t>the root</a:t>
            </a:r>
          </a:p>
        </p:txBody>
      </p:sp>
      <p:sp>
        <p:nvSpPr>
          <p:cNvPr id="163" name="Text Box 7"/>
          <p:cNvSpPr txBox="1">
            <a:spLocks noChangeArrowheads="1"/>
          </p:cNvSpPr>
          <p:nvPr/>
        </p:nvSpPr>
        <p:spPr bwMode="auto">
          <a:xfrm>
            <a:off x="7434728" y="2345914"/>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A[1]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A[5]</a:t>
            </a:r>
            <a:endParaRPr lang="en-US" altLang="en-US" sz="2000" dirty="0">
              <a:solidFill>
                <a:srgbClr val="DD0111"/>
              </a:solidFill>
              <a:sym typeface="Symbol" panose="05050102010706020507" pitchFamily="18" charset="2"/>
            </a:endParaRPr>
          </a:p>
        </p:txBody>
      </p:sp>
      <p:cxnSp>
        <p:nvCxnSpPr>
          <p:cNvPr id="164" name="Straight Arrow Connector 163"/>
          <p:cNvCxnSpPr/>
          <p:nvPr/>
        </p:nvCxnSpPr>
        <p:spPr>
          <a:xfrm>
            <a:off x="7582932" y="2774836"/>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7" name="Text Box 5"/>
          <p:cNvSpPr txBox="1">
            <a:spLocks noChangeArrowheads="1"/>
          </p:cNvSpPr>
          <p:nvPr/>
        </p:nvSpPr>
        <p:spPr bwMode="auto">
          <a:xfrm>
            <a:off x="3695997" y="5877445"/>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88" name="Line 29"/>
          <p:cNvSpPr>
            <a:spLocks noChangeShapeType="1"/>
          </p:cNvSpPr>
          <p:nvPr/>
        </p:nvSpPr>
        <p:spPr bwMode="auto">
          <a:xfrm>
            <a:off x="2029821" y="6149990"/>
            <a:ext cx="1617329" cy="1"/>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89" name="Text Box 30"/>
          <p:cNvSpPr txBox="1">
            <a:spLocks noChangeArrowheads="1"/>
          </p:cNvSpPr>
          <p:nvPr/>
        </p:nvSpPr>
        <p:spPr bwMode="auto">
          <a:xfrm>
            <a:off x="1987721" y="5736198"/>
            <a:ext cx="16594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a:latin typeface="Century Schoolbook" panose="02040604050505020304" pitchFamily="18" charset="0"/>
              </a:rPr>
              <a:t>Take out biggest</a:t>
            </a:r>
          </a:p>
        </p:txBody>
      </p:sp>
      <p:sp>
        <p:nvSpPr>
          <p:cNvPr id="190" name="Text Box 21"/>
          <p:cNvSpPr txBox="1">
            <a:spLocks noChangeArrowheads="1"/>
          </p:cNvSpPr>
          <p:nvPr/>
        </p:nvSpPr>
        <p:spPr bwMode="auto">
          <a:xfrm>
            <a:off x="7294915" y="5234344"/>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grpSp>
        <p:nvGrpSpPr>
          <p:cNvPr id="191" name="Group 12"/>
          <p:cNvGrpSpPr>
            <a:grpSpLocks/>
          </p:cNvGrpSpPr>
          <p:nvPr/>
        </p:nvGrpSpPr>
        <p:grpSpPr bwMode="auto">
          <a:xfrm>
            <a:off x="4927079" y="5257800"/>
            <a:ext cx="3460750" cy="400049"/>
            <a:chOff x="561" y="657"/>
            <a:chExt cx="2180" cy="252"/>
          </a:xfrm>
        </p:grpSpPr>
        <p:sp>
          <p:nvSpPr>
            <p:cNvPr id="192" name="Text Box 4"/>
            <p:cNvSpPr txBox="1">
              <a:spLocks noChangeArrowheads="1"/>
            </p:cNvSpPr>
            <p:nvPr/>
          </p:nvSpPr>
          <p:spPr bwMode="auto">
            <a:xfrm>
              <a:off x="561" y="657"/>
              <a:ext cx="404"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smtClean="0">
                  <a:latin typeface="Century Schoolbook" panose="02040604050505020304" pitchFamily="18" charset="0"/>
                </a:rPr>
                <a:t>4</a:t>
              </a:r>
              <a:endParaRPr lang="en-CA" altLang="en-US" sz="2000" dirty="0">
                <a:latin typeface="Century Schoolbook" panose="02040604050505020304" pitchFamily="18" charset="0"/>
              </a:endParaRPr>
            </a:p>
          </p:txBody>
        </p:sp>
        <p:sp>
          <p:nvSpPr>
            <p:cNvPr id="193" name="Text Box 5"/>
            <p:cNvSpPr txBox="1">
              <a:spLocks noChangeArrowheads="1"/>
            </p:cNvSpPr>
            <p:nvPr/>
          </p:nvSpPr>
          <p:spPr bwMode="auto">
            <a:xfrm>
              <a:off x="96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smtClean="0">
                  <a:latin typeface="Century Schoolbook" panose="02040604050505020304" pitchFamily="18" charset="0"/>
                </a:rPr>
                <a:t>12</a:t>
              </a:r>
              <a:endParaRPr lang="en-CA" altLang="en-US" sz="2000" dirty="0">
                <a:latin typeface="Century Schoolbook" panose="02040604050505020304" pitchFamily="18" charset="0"/>
              </a:endParaRPr>
            </a:p>
          </p:txBody>
        </p:sp>
        <p:sp>
          <p:nvSpPr>
            <p:cNvPr id="194" name="Text Box 6"/>
            <p:cNvSpPr txBox="1">
              <a:spLocks noChangeArrowheads="1"/>
            </p:cNvSpPr>
            <p:nvPr/>
          </p:nvSpPr>
          <p:spPr bwMode="auto">
            <a:xfrm>
              <a:off x="132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a:latin typeface="Century Schoolbook" panose="02040604050505020304" pitchFamily="18" charset="0"/>
                </a:rPr>
                <a:t>7</a:t>
              </a:r>
              <a:endParaRPr lang="en-CA" altLang="en-US" sz="2000" dirty="0">
                <a:latin typeface="Century Schoolbook" panose="02040604050505020304" pitchFamily="18" charset="0"/>
              </a:endParaRPr>
            </a:p>
          </p:txBody>
        </p:sp>
        <p:sp>
          <p:nvSpPr>
            <p:cNvPr id="195" name="Text Box 7"/>
            <p:cNvSpPr txBox="1">
              <a:spLocks noChangeArrowheads="1"/>
            </p:cNvSpPr>
            <p:nvPr/>
          </p:nvSpPr>
          <p:spPr bwMode="auto">
            <a:xfrm>
              <a:off x="167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Century Schoolbook" panose="02040604050505020304" pitchFamily="18" charset="0"/>
                </a:rPr>
                <a:t>1</a:t>
              </a:r>
              <a:endParaRPr lang="en-CA" altLang="en-US" sz="2000">
                <a:latin typeface="Century Schoolbook" panose="02040604050505020304" pitchFamily="18" charset="0"/>
              </a:endParaRPr>
            </a:p>
          </p:txBody>
        </p:sp>
        <p:sp>
          <p:nvSpPr>
            <p:cNvPr id="196" name="Text Box 8"/>
            <p:cNvSpPr txBox="1">
              <a:spLocks noChangeArrowheads="1"/>
            </p:cNvSpPr>
            <p:nvPr/>
          </p:nvSpPr>
          <p:spPr bwMode="auto">
            <a:xfrm>
              <a:off x="203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sp>
          <p:nvSpPr>
            <p:cNvPr id="197" name="Text Box 9"/>
            <p:cNvSpPr txBox="1">
              <a:spLocks noChangeArrowheads="1"/>
            </p:cNvSpPr>
            <p:nvPr/>
          </p:nvSpPr>
          <p:spPr bwMode="auto">
            <a:xfrm>
              <a:off x="2385"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grpSp>
      <p:sp>
        <p:nvSpPr>
          <p:cNvPr id="198" name="Text Box 28"/>
          <p:cNvSpPr txBox="1">
            <a:spLocks noChangeArrowheads="1"/>
          </p:cNvSpPr>
          <p:nvPr/>
        </p:nvSpPr>
        <p:spPr bwMode="auto">
          <a:xfrm>
            <a:off x="5091812" y="4800600"/>
            <a:ext cx="1205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Array A:</a:t>
            </a:r>
            <a:endParaRPr lang="en-US" altLang="en-US" sz="2000" dirty="0">
              <a:latin typeface="Century Schoolbook" panose="02040604050505020304" pitchFamily="18" charset="0"/>
            </a:endParaRPr>
          </a:p>
        </p:txBody>
      </p:sp>
      <p:sp>
        <p:nvSpPr>
          <p:cNvPr id="199" name="Text Box 34"/>
          <p:cNvSpPr txBox="1">
            <a:spLocks noChangeArrowheads="1"/>
          </p:cNvSpPr>
          <p:nvPr/>
        </p:nvSpPr>
        <p:spPr bwMode="auto">
          <a:xfrm>
            <a:off x="252814" y="3944035"/>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Call MAX-HEAPIFY(A,1,4)</a:t>
            </a:r>
            <a:endParaRPr lang="en-US" altLang="en-US" sz="1500" dirty="0">
              <a:latin typeface="Century Schoolbook" panose="02040604050505020304" pitchFamily="18" charset="0"/>
            </a:endParaRPr>
          </a:p>
        </p:txBody>
      </p:sp>
      <p:sp>
        <p:nvSpPr>
          <p:cNvPr id="200" name="Text Box 7"/>
          <p:cNvSpPr txBox="1">
            <a:spLocks noChangeArrowheads="1"/>
          </p:cNvSpPr>
          <p:nvPr/>
        </p:nvSpPr>
        <p:spPr bwMode="auto">
          <a:xfrm>
            <a:off x="7506210" y="2038290"/>
            <a:ext cx="570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err="1" smtClean="0">
                <a:solidFill>
                  <a:srgbClr val="DD0111"/>
                </a:solidFill>
              </a:rPr>
              <a:t>i</a:t>
            </a:r>
            <a:r>
              <a:rPr lang="en-US" altLang="en-US" sz="2000" dirty="0" smtClean="0">
                <a:solidFill>
                  <a:srgbClr val="DD0111"/>
                </a:solidFill>
              </a:rPr>
              <a:t>=5:</a:t>
            </a:r>
            <a:endParaRPr lang="en-US" altLang="en-US" sz="2000" dirty="0">
              <a:solidFill>
                <a:srgbClr val="DD0111"/>
              </a:solidFill>
              <a:sym typeface="Symbol" panose="05050102010706020507" pitchFamily="18" charset="2"/>
            </a:endParaRPr>
          </a:p>
        </p:txBody>
      </p:sp>
      <p:grpSp>
        <p:nvGrpSpPr>
          <p:cNvPr id="8" name="Group 7"/>
          <p:cNvGrpSpPr/>
          <p:nvPr/>
        </p:nvGrpSpPr>
        <p:grpSpPr>
          <a:xfrm>
            <a:off x="152400" y="4300834"/>
            <a:ext cx="3067864" cy="2404766"/>
            <a:chOff x="152400" y="4300834"/>
            <a:chExt cx="3067864" cy="2404766"/>
          </a:xfrm>
        </p:grpSpPr>
        <p:grpSp>
          <p:nvGrpSpPr>
            <p:cNvPr id="165" name="Group 164"/>
            <p:cNvGrpSpPr/>
            <p:nvPr/>
          </p:nvGrpSpPr>
          <p:grpSpPr>
            <a:xfrm>
              <a:off x="152400" y="4300834"/>
              <a:ext cx="3067864" cy="2404766"/>
              <a:chOff x="4171136" y="1143000"/>
              <a:chExt cx="3067864" cy="2404766"/>
            </a:xfrm>
          </p:grpSpPr>
          <p:sp>
            <p:nvSpPr>
              <p:cNvPr id="166" name="TextBox 165"/>
              <p:cNvSpPr txBox="1"/>
              <p:nvPr/>
            </p:nvSpPr>
            <p:spPr>
              <a:xfrm>
                <a:off x="4171136" y="3126523"/>
                <a:ext cx="609600" cy="323165"/>
              </a:xfrm>
              <a:prstGeom prst="rect">
                <a:avLst/>
              </a:prstGeom>
              <a:noFill/>
            </p:spPr>
            <p:txBody>
              <a:bodyPr wrap="square" rtlCol="0">
                <a:spAutoFit/>
              </a:bodyPr>
              <a:lstStyle/>
              <a:p>
                <a:r>
                  <a:rPr lang="en-US" sz="1500" dirty="0" smtClean="0"/>
                  <a:t>4</a:t>
                </a:r>
                <a:endParaRPr lang="en-US" sz="1500" dirty="0"/>
              </a:p>
            </p:txBody>
          </p:sp>
          <p:grpSp>
            <p:nvGrpSpPr>
              <p:cNvPr id="167" name="Group 166"/>
              <p:cNvGrpSpPr/>
              <p:nvPr/>
            </p:nvGrpSpPr>
            <p:grpSpPr>
              <a:xfrm>
                <a:off x="4371568" y="1143000"/>
                <a:ext cx="2867432" cy="2404766"/>
                <a:chOff x="4371568" y="1143000"/>
                <a:chExt cx="2867432" cy="2404766"/>
              </a:xfrm>
            </p:grpSpPr>
            <p:sp>
              <p:nvSpPr>
                <p:cNvPr id="168" name="Oval 4"/>
                <p:cNvSpPr>
                  <a:spLocks noChangeArrowheads="1"/>
                </p:cNvSpPr>
                <p:nvPr/>
              </p:nvSpPr>
              <p:spPr bwMode="auto">
                <a:xfrm>
                  <a:off x="5791200" y="1143000"/>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69" name="Oval 7"/>
                <p:cNvSpPr>
                  <a:spLocks noChangeArrowheads="1"/>
                </p:cNvSpPr>
                <p:nvPr/>
              </p:nvSpPr>
              <p:spPr bwMode="auto">
                <a:xfrm>
                  <a:off x="5029200" y="2057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0" name="Text Box 8"/>
                <p:cNvSpPr txBox="1">
                  <a:spLocks noChangeArrowheads="1"/>
                </p:cNvSpPr>
                <p:nvPr/>
              </p:nvSpPr>
              <p:spPr bwMode="auto">
                <a:xfrm>
                  <a:off x="5105400" y="21336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71" name="Oval 9"/>
                <p:cNvSpPr>
                  <a:spLocks noChangeArrowheads="1"/>
                </p:cNvSpPr>
                <p:nvPr/>
              </p:nvSpPr>
              <p:spPr bwMode="auto">
                <a:xfrm>
                  <a:off x="6629400" y="2057400"/>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2" name="Text Box 10"/>
                <p:cNvSpPr txBox="1">
                  <a:spLocks noChangeArrowheads="1"/>
                </p:cNvSpPr>
                <p:nvPr/>
              </p:nvSpPr>
              <p:spPr bwMode="auto">
                <a:xfrm>
                  <a:off x="6705600"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73" name="Oval 11"/>
                <p:cNvSpPr>
                  <a:spLocks noChangeArrowheads="1"/>
                </p:cNvSpPr>
                <p:nvPr/>
              </p:nvSpPr>
              <p:spPr bwMode="auto">
                <a:xfrm>
                  <a:off x="5486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4" name="Text Box 12"/>
                <p:cNvSpPr txBox="1">
                  <a:spLocks noChangeArrowheads="1"/>
                </p:cNvSpPr>
                <p:nvPr/>
              </p:nvSpPr>
              <p:spPr bwMode="auto">
                <a:xfrm>
                  <a:off x="5562600"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75" name="Oval 13"/>
                <p:cNvSpPr>
                  <a:spLocks noChangeArrowheads="1"/>
                </p:cNvSpPr>
                <p:nvPr/>
              </p:nvSpPr>
              <p:spPr bwMode="auto">
                <a:xfrm>
                  <a:off x="4371568"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6" name="Text Box 14"/>
                <p:cNvSpPr txBox="1">
                  <a:spLocks noChangeArrowheads="1"/>
                </p:cNvSpPr>
                <p:nvPr/>
              </p:nvSpPr>
              <p:spPr bwMode="auto">
                <a:xfrm>
                  <a:off x="4523968" y="30905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177" name="Oval 15"/>
                <p:cNvSpPr>
                  <a:spLocks noChangeArrowheads="1"/>
                </p:cNvSpPr>
                <p:nvPr/>
              </p:nvSpPr>
              <p:spPr bwMode="auto">
                <a:xfrm>
                  <a:off x="6248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8" name="Text Box 16"/>
                <p:cNvSpPr txBox="1">
                  <a:spLocks noChangeArrowheads="1"/>
                </p:cNvSpPr>
                <p:nvPr/>
              </p:nvSpPr>
              <p:spPr bwMode="auto">
                <a:xfrm>
                  <a:off x="6387222"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79" name="Line 17"/>
                <p:cNvSpPr>
                  <a:spLocks noChangeShapeType="1"/>
                </p:cNvSpPr>
                <p:nvPr/>
              </p:nvSpPr>
              <p:spPr bwMode="auto">
                <a:xfrm flipH="1">
                  <a:off x="54864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0" name="Line 18"/>
                <p:cNvSpPr>
                  <a:spLocks noChangeShapeType="1"/>
                </p:cNvSpPr>
                <p:nvPr/>
              </p:nvSpPr>
              <p:spPr bwMode="auto">
                <a:xfrm flipH="1">
                  <a:off x="4800600" y="2590801"/>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1" name="Line 19"/>
                <p:cNvSpPr>
                  <a:spLocks noChangeShapeType="1"/>
                </p:cNvSpPr>
                <p:nvPr/>
              </p:nvSpPr>
              <p:spPr bwMode="auto">
                <a:xfrm>
                  <a:off x="5486400" y="2590800"/>
                  <a:ext cx="228600"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2" name="Line 20"/>
                <p:cNvSpPr>
                  <a:spLocks noChangeShapeType="1"/>
                </p:cNvSpPr>
                <p:nvPr/>
              </p:nvSpPr>
              <p:spPr bwMode="auto">
                <a:xfrm>
                  <a:off x="63246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3" name="TextBox 182"/>
                <p:cNvSpPr txBox="1"/>
                <p:nvPr/>
              </p:nvSpPr>
              <p:spPr>
                <a:xfrm>
                  <a:off x="5467450" y="1170462"/>
                  <a:ext cx="609600" cy="323165"/>
                </a:xfrm>
                <a:prstGeom prst="rect">
                  <a:avLst/>
                </a:prstGeom>
                <a:noFill/>
              </p:spPr>
              <p:txBody>
                <a:bodyPr wrap="square" rtlCol="0">
                  <a:spAutoFit/>
                </a:bodyPr>
                <a:lstStyle/>
                <a:p>
                  <a:r>
                    <a:rPr lang="en-US" sz="1500" dirty="0" smtClean="0"/>
                    <a:t>1</a:t>
                  </a:r>
                  <a:endParaRPr lang="en-US" sz="1500" dirty="0"/>
                </a:p>
              </p:txBody>
            </p:sp>
            <p:sp>
              <p:nvSpPr>
                <p:cNvPr id="184" name="TextBox 183"/>
                <p:cNvSpPr txBox="1"/>
                <p:nvPr/>
              </p:nvSpPr>
              <p:spPr>
                <a:xfrm>
                  <a:off x="4785034" y="2157801"/>
                  <a:ext cx="348534" cy="323165"/>
                </a:xfrm>
                <a:prstGeom prst="rect">
                  <a:avLst/>
                </a:prstGeom>
                <a:noFill/>
              </p:spPr>
              <p:txBody>
                <a:bodyPr wrap="square" rtlCol="0">
                  <a:spAutoFit/>
                </a:bodyPr>
                <a:lstStyle/>
                <a:p>
                  <a:r>
                    <a:rPr lang="en-US" sz="1500" dirty="0"/>
                    <a:t>2</a:t>
                  </a:r>
                </a:p>
              </p:txBody>
            </p:sp>
            <p:sp>
              <p:nvSpPr>
                <p:cNvPr id="185" name="TextBox 184"/>
                <p:cNvSpPr txBox="1"/>
                <p:nvPr/>
              </p:nvSpPr>
              <p:spPr>
                <a:xfrm>
                  <a:off x="6324600" y="2133600"/>
                  <a:ext cx="609600" cy="323165"/>
                </a:xfrm>
                <a:prstGeom prst="rect">
                  <a:avLst/>
                </a:prstGeom>
                <a:noFill/>
              </p:spPr>
              <p:txBody>
                <a:bodyPr wrap="square" rtlCol="0">
                  <a:spAutoFit/>
                </a:bodyPr>
                <a:lstStyle/>
                <a:p>
                  <a:r>
                    <a:rPr lang="en-US" sz="1500" dirty="0" smtClean="0"/>
                    <a:t>3</a:t>
                  </a:r>
                  <a:endParaRPr lang="en-US" sz="1500" dirty="0"/>
                </a:p>
              </p:txBody>
            </p:sp>
            <p:sp>
              <p:nvSpPr>
                <p:cNvPr id="186" name="TextBox 185"/>
                <p:cNvSpPr txBox="1"/>
                <p:nvPr/>
              </p:nvSpPr>
              <p:spPr>
                <a:xfrm>
                  <a:off x="5219700" y="3161095"/>
                  <a:ext cx="342900" cy="323165"/>
                </a:xfrm>
                <a:prstGeom prst="rect">
                  <a:avLst/>
                </a:prstGeom>
                <a:noFill/>
              </p:spPr>
              <p:txBody>
                <a:bodyPr wrap="square" rtlCol="0">
                  <a:spAutoFit/>
                </a:bodyPr>
                <a:lstStyle/>
                <a:p>
                  <a:r>
                    <a:rPr lang="en-US" sz="1500" dirty="0" smtClean="0"/>
                    <a:t>5</a:t>
                  </a:r>
                  <a:endParaRPr lang="en-US" sz="1500" dirty="0"/>
                </a:p>
              </p:txBody>
            </p:sp>
          </p:grpSp>
        </p:grpSp>
        <p:sp>
          <p:nvSpPr>
            <p:cNvPr id="201" name="TextBox 200"/>
            <p:cNvSpPr txBox="1"/>
            <p:nvPr/>
          </p:nvSpPr>
          <p:spPr>
            <a:xfrm>
              <a:off x="2714646" y="6382435"/>
              <a:ext cx="457200" cy="323165"/>
            </a:xfrm>
            <a:prstGeom prst="rect">
              <a:avLst/>
            </a:prstGeom>
            <a:noFill/>
          </p:spPr>
          <p:txBody>
            <a:bodyPr wrap="square" rtlCol="0">
              <a:spAutoFit/>
            </a:bodyPr>
            <a:lstStyle/>
            <a:p>
              <a:r>
                <a:rPr lang="en-US" sz="1500" dirty="0" smtClean="0"/>
                <a:t>6</a:t>
              </a:r>
              <a:endParaRPr lang="en-US" sz="1500" dirty="0"/>
            </a:p>
          </p:txBody>
        </p:sp>
      </p:grpSp>
      <p:sp>
        <p:nvSpPr>
          <p:cNvPr id="202" name="TextBox 201"/>
          <p:cNvSpPr txBox="1"/>
          <p:nvPr/>
        </p:nvSpPr>
        <p:spPr>
          <a:xfrm>
            <a:off x="2667000" y="3276600"/>
            <a:ext cx="457200" cy="323165"/>
          </a:xfrm>
          <a:prstGeom prst="rect">
            <a:avLst/>
          </a:prstGeom>
          <a:noFill/>
        </p:spPr>
        <p:txBody>
          <a:bodyPr wrap="square" rtlCol="0">
            <a:spAutoFit/>
          </a:bodyPr>
          <a:lstStyle/>
          <a:p>
            <a:r>
              <a:rPr lang="en-US" sz="1500" dirty="0" smtClean="0"/>
              <a:t>6</a:t>
            </a:r>
            <a:endParaRPr lang="en-US" sz="1500" dirty="0"/>
          </a:p>
        </p:txBody>
      </p:sp>
      <p:grpSp>
        <p:nvGrpSpPr>
          <p:cNvPr id="7" name="Group 6"/>
          <p:cNvGrpSpPr/>
          <p:nvPr/>
        </p:nvGrpSpPr>
        <p:grpSpPr>
          <a:xfrm>
            <a:off x="4171136" y="1143000"/>
            <a:ext cx="3067864" cy="2532965"/>
            <a:chOff x="4171136" y="1143000"/>
            <a:chExt cx="3067864" cy="2532965"/>
          </a:xfrm>
        </p:grpSpPr>
        <p:grpSp>
          <p:nvGrpSpPr>
            <p:cNvPr id="6" name="Group 5"/>
            <p:cNvGrpSpPr/>
            <p:nvPr/>
          </p:nvGrpSpPr>
          <p:grpSpPr>
            <a:xfrm>
              <a:off x="4171136" y="1143000"/>
              <a:ext cx="3067864" cy="2404766"/>
              <a:chOff x="4171136" y="1143000"/>
              <a:chExt cx="3067864" cy="2404766"/>
            </a:xfrm>
          </p:grpSpPr>
          <p:sp>
            <p:nvSpPr>
              <p:cNvPr id="140" name="TextBox 139"/>
              <p:cNvSpPr txBox="1"/>
              <p:nvPr/>
            </p:nvSpPr>
            <p:spPr>
              <a:xfrm>
                <a:off x="4171136" y="3126523"/>
                <a:ext cx="609600" cy="323165"/>
              </a:xfrm>
              <a:prstGeom prst="rect">
                <a:avLst/>
              </a:prstGeom>
              <a:noFill/>
            </p:spPr>
            <p:txBody>
              <a:bodyPr wrap="square" rtlCol="0">
                <a:spAutoFit/>
              </a:bodyPr>
              <a:lstStyle/>
              <a:p>
                <a:r>
                  <a:rPr lang="en-US" sz="1500" dirty="0" smtClean="0"/>
                  <a:t>4</a:t>
                </a:r>
                <a:endParaRPr lang="en-US" sz="1500" dirty="0"/>
              </a:p>
            </p:txBody>
          </p:sp>
          <p:grpSp>
            <p:nvGrpSpPr>
              <p:cNvPr id="5" name="Group 4"/>
              <p:cNvGrpSpPr/>
              <p:nvPr/>
            </p:nvGrpSpPr>
            <p:grpSpPr>
              <a:xfrm>
                <a:off x="4371568" y="1143000"/>
                <a:ext cx="2867432" cy="2404766"/>
                <a:chOff x="4371568" y="1143000"/>
                <a:chExt cx="2867432" cy="2404766"/>
              </a:xfrm>
            </p:grpSpPr>
            <p:sp>
              <p:nvSpPr>
                <p:cNvPr id="141" name="Oval 4"/>
                <p:cNvSpPr>
                  <a:spLocks noChangeArrowheads="1"/>
                </p:cNvSpPr>
                <p:nvPr/>
              </p:nvSpPr>
              <p:spPr bwMode="auto">
                <a:xfrm>
                  <a:off x="5791200" y="1143000"/>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43" name="Oval 7"/>
                <p:cNvSpPr>
                  <a:spLocks noChangeArrowheads="1"/>
                </p:cNvSpPr>
                <p:nvPr/>
              </p:nvSpPr>
              <p:spPr bwMode="auto">
                <a:xfrm>
                  <a:off x="5029200" y="2057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4" name="Text Box 8"/>
                <p:cNvSpPr txBox="1">
                  <a:spLocks noChangeArrowheads="1"/>
                </p:cNvSpPr>
                <p:nvPr/>
              </p:nvSpPr>
              <p:spPr bwMode="auto">
                <a:xfrm>
                  <a:off x="5105400" y="21336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45" name="Oval 9"/>
                <p:cNvSpPr>
                  <a:spLocks noChangeArrowheads="1"/>
                </p:cNvSpPr>
                <p:nvPr/>
              </p:nvSpPr>
              <p:spPr bwMode="auto">
                <a:xfrm>
                  <a:off x="6629400" y="2057400"/>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6" name="Text Box 10"/>
                <p:cNvSpPr txBox="1">
                  <a:spLocks noChangeArrowheads="1"/>
                </p:cNvSpPr>
                <p:nvPr/>
              </p:nvSpPr>
              <p:spPr bwMode="auto">
                <a:xfrm>
                  <a:off x="6705600"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47" name="Oval 11"/>
                <p:cNvSpPr>
                  <a:spLocks noChangeArrowheads="1"/>
                </p:cNvSpPr>
                <p:nvPr/>
              </p:nvSpPr>
              <p:spPr bwMode="auto">
                <a:xfrm>
                  <a:off x="5486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8" name="Text Box 12"/>
                <p:cNvSpPr txBox="1">
                  <a:spLocks noChangeArrowheads="1"/>
                </p:cNvSpPr>
                <p:nvPr/>
              </p:nvSpPr>
              <p:spPr bwMode="auto">
                <a:xfrm>
                  <a:off x="5562600" y="30905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49" name="Oval 13"/>
                <p:cNvSpPr>
                  <a:spLocks noChangeArrowheads="1"/>
                </p:cNvSpPr>
                <p:nvPr/>
              </p:nvSpPr>
              <p:spPr bwMode="auto">
                <a:xfrm>
                  <a:off x="4371568"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50" name="Text Box 14"/>
                <p:cNvSpPr txBox="1">
                  <a:spLocks noChangeArrowheads="1"/>
                </p:cNvSpPr>
                <p:nvPr/>
              </p:nvSpPr>
              <p:spPr bwMode="auto">
                <a:xfrm>
                  <a:off x="4523968" y="30905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151" name="Oval 15"/>
                <p:cNvSpPr>
                  <a:spLocks noChangeArrowheads="1"/>
                </p:cNvSpPr>
                <p:nvPr/>
              </p:nvSpPr>
              <p:spPr bwMode="auto">
                <a:xfrm>
                  <a:off x="6248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52" name="Text Box 16"/>
                <p:cNvSpPr txBox="1">
                  <a:spLocks noChangeArrowheads="1"/>
                </p:cNvSpPr>
                <p:nvPr/>
              </p:nvSpPr>
              <p:spPr bwMode="auto">
                <a:xfrm>
                  <a:off x="6387222"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53" name="Line 17"/>
                <p:cNvSpPr>
                  <a:spLocks noChangeShapeType="1"/>
                </p:cNvSpPr>
                <p:nvPr/>
              </p:nvSpPr>
              <p:spPr bwMode="auto">
                <a:xfrm flipH="1">
                  <a:off x="54864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4" name="Line 18"/>
                <p:cNvSpPr>
                  <a:spLocks noChangeShapeType="1"/>
                </p:cNvSpPr>
                <p:nvPr/>
              </p:nvSpPr>
              <p:spPr bwMode="auto">
                <a:xfrm flipH="1">
                  <a:off x="4800600" y="2590801"/>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5" name="Line 19"/>
                <p:cNvSpPr>
                  <a:spLocks noChangeShapeType="1"/>
                </p:cNvSpPr>
                <p:nvPr/>
              </p:nvSpPr>
              <p:spPr bwMode="auto">
                <a:xfrm>
                  <a:off x="5486400" y="2590800"/>
                  <a:ext cx="228600" cy="4235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Line 20"/>
                <p:cNvSpPr>
                  <a:spLocks noChangeShapeType="1"/>
                </p:cNvSpPr>
                <p:nvPr/>
              </p:nvSpPr>
              <p:spPr bwMode="auto">
                <a:xfrm>
                  <a:off x="63246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7" name="TextBox 156"/>
                <p:cNvSpPr txBox="1"/>
                <p:nvPr/>
              </p:nvSpPr>
              <p:spPr>
                <a:xfrm>
                  <a:off x="5467450" y="1170462"/>
                  <a:ext cx="609600" cy="323165"/>
                </a:xfrm>
                <a:prstGeom prst="rect">
                  <a:avLst/>
                </a:prstGeom>
                <a:noFill/>
              </p:spPr>
              <p:txBody>
                <a:bodyPr wrap="square" rtlCol="0">
                  <a:spAutoFit/>
                </a:bodyPr>
                <a:lstStyle/>
                <a:p>
                  <a:r>
                    <a:rPr lang="en-US" sz="1500" dirty="0" smtClean="0"/>
                    <a:t>1</a:t>
                  </a:r>
                  <a:endParaRPr lang="en-US" sz="1500" dirty="0"/>
                </a:p>
              </p:txBody>
            </p:sp>
            <p:sp>
              <p:nvSpPr>
                <p:cNvPr id="158" name="TextBox 157"/>
                <p:cNvSpPr txBox="1"/>
                <p:nvPr/>
              </p:nvSpPr>
              <p:spPr>
                <a:xfrm>
                  <a:off x="4785034" y="2157801"/>
                  <a:ext cx="348534" cy="323165"/>
                </a:xfrm>
                <a:prstGeom prst="rect">
                  <a:avLst/>
                </a:prstGeom>
                <a:noFill/>
              </p:spPr>
              <p:txBody>
                <a:bodyPr wrap="square" rtlCol="0">
                  <a:spAutoFit/>
                </a:bodyPr>
                <a:lstStyle/>
                <a:p>
                  <a:r>
                    <a:rPr lang="en-US" sz="1500" dirty="0"/>
                    <a:t>2</a:t>
                  </a:r>
                </a:p>
              </p:txBody>
            </p:sp>
            <p:sp>
              <p:nvSpPr>
                <p:cNvPr id="159" name="TextBox 158"/>
                <p:cNvSpPr txBox="1"/>
                <p:nvPr/>
              </p:nvSpPr>
              <p:spPr>
                <a:xfrm>
                  <a:off x="6324600" y="2133600"/>
                  <a:ext cx="609600" cy="323165"/>
                </a:xfrm>
                <a:prstGeom prst="rect">
                  <a:avLst/>
                </a:prstGeom>
                <a:noFill/>
              </p:spPr>
              <p:txBody>
                <a:bodyPr wrap="square" rtlCol="0">
                  <a:spAutoFit/>
                </a:bodyPr>
                <a:lstStyle/>
                <a:p>
                  <a:r>
                    <a:rPr lang="en-US" sz="1500" dirty="0" smtClean="0"/>
                    <a:t>3</a:t>
                  </a:r>
                  <a:endParaRPr lang="en-US" sz="1500" dirty="0"/>
                </a:p>
              </p:txBody>
            </p:sp>
            <p:sp>
              <p:nvSpPr>
                <p:cNvPr id="160" name="TextBox 159"/>
                <p:cNvSpPr txBox="1"/>
                <p:nvPr/>
              </p:nvSpPr>
              <p:spPr>
                <a:xfrm>
                  <a:off x="5219700" y="3161095"/>
                  <a:ext cx="342900" cy="323165"/>
                </a:xfrm>
                <a:prstGeom prst="rect">
                  <a:avLst/>
                </a:prstGeom>
                <a:noFill/>
              </p:spPr>
              <p:txBody>
                <a:bodyPr wrap="square" rtlCol="0">
                  <a:spAutoFit/>
                </a:bodyPr>
                <a:lstStyle/>
                <a:p>
                  <a:r>
                    <a:rPr lang="en-US" sz="1500" dirty="0" smtClean="0"/>
                    <a:t>5</a:t>
                  </a:r>
                  <a:endParaRPr lang="en-US" sz="1500" dirty="0"/>
                </a:p>
              </p:txBody>
            </p:sp>
          </p:grpSp>
        </p:grpSp>
        <p:sp>
          <p:nvSpPr>
            <p:cNvPr id="203" name="TextBox 202"/>
            <p:cNvSpPr txBox="1"/>
            <p:nvPr/>
          </p:nvSpPr>
          <p:spPr>
            <a:xfrm>
              <a:off x="6781800" y="3352800"/>
              <a:ext cx="457200" cy="323165"/>
            </a:xfrm>
            <a:prstGeom prst="rect">
              <a:avLst/>
            </a:prstGeom>
            <a:noFill/>
          </p:spPr>
          <p:txBody>
            <a:bodyPr wrap="square" rtlCol="0">
              <a:spAutoFit/>
            </a:bodyPr>
            <a:lstStyle/>
            <a:p>
              <a:r>
                <a:rPr lang="en-US" sz="1500" dirty="0" smtClean="0"/>
                <a:t>6</a:t>
              </a:r>
              <a:endParaRPr lang="en-US" sz="1500" dirty="0"/>
            </a:p>
          </p:txBody>
        </p:sp>
      </p:grpSp>
      <p:cxnSp>
        <p:nvCxnSpPr>
          <p:cNvPr id="204" name="Straight Connector 203"/>
          <p:cNvCxnSpPr/>
          <p:nvPr/>
        </p:nvCxnSpPr>
        <p:spPr>
          <a:xfrm>
            <a:off x="7220838" y="4617827"/>
            <a:ext cx="6350" cy="155437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592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500"/>
                                        <p:tgtEl>
                                          <p:spTgt spid="13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0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wipe(left)">
                                      <p:cBhvr>
                                        <p:cTn id="22" dur="500"/>
                                        <p:tgtEl>
                                          <p:spTgt spid="164"/>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childTnLst>
                                </p:cTn>
                              </p:par>
                              <p:par>
                                <p:cTn id="26" presetID="22" presetClass="entr" presetSubtype="4" fill="hold" grpId="0" nodeType="withEffect">
                                  <p:stCondLst>
                                    <p:cond delay="0"/>
                                  </p:stCondLst>
                                  <p:childTnLst>
                                    <p:set>
                                      <p:cBhvr>
                                        <p:cTn id="27" dur="1" fill="hold">
                                          <p:stCondLst>
                                            <p:cond delay="0"/>
                                          </p:stCondLst>
                                        </p:cTn>
                                        <p:tgtEl>
                                          <p:spTgt spid="162"/>
                                        </p:tgtEl>
                                        <p:attrNameLst>
                                          <p:attrName>style.visibility</p:attrName>
                                        </p:attrNameLst>
                                      </p:cBhvr>
                                      <p:to>
                                        <p:strVal val="visible"/>
                                      </p:to>
                                    </p:set>
                                    <p:animEffect transition="in" filter="wipe(down)">
                                      <p:cBhvr>
                                        <p:cTn id="28" dur="500"/>
                                        <p:tgtEl>
                                          <p:spTgt spid="162"/>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9"/>
                                        </p:tgtEl>
                                        <p:attrNameLst>
                                          <p:attrName>style.visibility</p:attrName>
                                        </p:attrNameLst>
                                      </p:cBhvr>
                                      <p:to>
                                        <p:strVal val="visible"/>
                                      </p:to>
                                    </p:set>
                                    <p:animEffect transition="in" filter="wipe(left)">
                                      <p:cBhvr>
                                        <p:cTn id="37" dur="500"/>
                                        <p:tgtEl>
                                          <p:spTgt spid="18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wipe(left)">
                                      <p:cBhvr>
                                        <p:cTn id="40" dur="500"/>
                                        <p:tgtEl>
                                          <p:spTgt spid="188"/>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87"/>
                                        </p:tgtEl>
                                        <p:attrNameLst>
                                          <p:attrName>style.visibility</p:attrName>
                                        </p:attrNameLst>
                                      </p:cBhvr>
                                      <p:to>
                                        <p:strVal val="visible"/>
                                      </p:to>
                                    </p:set>
                                    <p:animEffect transition="in" filter="wipe(left)">
                                      <p:cBhvr>
                                        <p:cTn id="44" dur="500"/>
                                        <p:tgtEl>
                                          <p:spTgt spid="187"/>
                                        </p:tgtEl>
                                      </p:cBhvr>
                                    </p:animEffect>
                                  </p:childTnLst>
                                </p:cTn>
                              </p:par>
                            </p:childTnLst>
                          </p:cTn>
                        </p:par>
                        <p:par>
                          <p:cTn id="45" fill="hold">
                            <p:stCondLst>
                              <p:cond delay="1000"/>
                            </p:stCondLst>
                            <p:childTnLst>
                              <p:par>
                                <p:cTn id="46" presetID="2" presetClass="entr" presetSubtype="4" fill="hold" nodeType="afterEffect">
                                  <p:stCondLst>
                                    <p:cond delay="0"/>
                                  </p:stCondLst>
                                  <p:childTnLst>
                                    <p:set>
                                      <p:cBhvr>
                                        <p:cTn id="47" dur="1" fill="hold">
                                          <p:stCondLst>
                                            <p:cond delay="0"/>
                                          </p:stCondLst>
                                        </p:cTn>
                                        <p:tgtEl>
                                          <p:spTgt spid="191"/>
                                        </p:tgtEl>
                                        <p:attrNameLst>
                                          <p:attrName>style.visibility</p:attrName>
                                        </p:attrNameLst>
                                      </p:cBhvr>
                                      <p:to>
                                        <p:strVal val="visible"/>
                                      </p:to>
                                    </p:set>
                                    <p:anim calcmode="lin" valueType="num">
                                      <p:cBhvr additive="base">
                                        <p:cTn id="48" dur="500" fill="hold"/>
                                        <p:tgtEl>
                                          <p:spTgt spid="191"/>
                                        </p:tgtEl>
                                        <p:attrNameLst>
                                          <p:attrName>ppt_x</p:attrName>
                                        </p:attrNameLst>
                                      </p:cBhvr>
                                      <p:tavLst>
                                        <p:tav tm="0">
                                          <p:val>
                                            <p:strVal val="#ppt_x"/>
                                          </p:val>
                                        </p:tav>
                                        <p:tav tm="100000">
                                          <p:val>
                                            <p:strVal val="#ppt_x"/>
                                          </p:val>
                                        </p:tav>
                                      </p:tavLst>
                                    </p:anim>
                                    <p:anim calcmode="lin" valueType="num">
                                      <p:cBhvr additive="base">
                                        <p:cTn id="49" dur="500" fill="hold"/>
                                        <p:tgtEl>
                                          <p:spTgt spid="19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98"/>
                                        </p:tgtEl>
                                        <p:attrNameLst>
                                          <p:attrName>style.visibility</p:attrName>
                                        </p:attrNameLst>
                                      </p:cBhvr>
                                      <p:to>
                                        <p:strVal val="visible"/>
                                      </p:to>
                                    </p:set>
                                    <p:anim calcmode="lin" valueType="num">
                                      <p:cBhvr additive="base">
                                        <p:cTn id="52" dur="500" fill="hold"/>
                                        <p:tgtEl>
                                          <p:spTgt spid="198"/>
                                        </p:tgtEl>
                                        <p:attrNameLst>
                                          <p:attrName>ppt_x</p:attrName>
                                        </p:attrNameLst>
                                      </p:cBhvr>
                                      <p:tavLst>
                                        <p:tav tm="0">
                                          <p:val>
                                            <p:strVal val="#ppt_x"/>
                                          </p:val>
                                        </p:tav>
                                        <p:tav tm="100000">
                                          <p:val>
                                            <p:strVal val="#ppt_x"/>
                                          </p:val>
                                        </p:tav>
                                      </p:tavLst>
                                    </p:anim>
                                    <p:anim calcmode="lin" valueType="num">
                                      <p:cBhvr additive="base">
                                        <p:cTn id="53" dur="500" fill="hold"/>
                                        <p:tgtEl>
                                          <p:spTgt spid="198"/>
                                        </p:tgtEl>
                                        <p:attrNameLst>
                                          <p:attrName>ppt_y</p:attrName>
                                        </p:attrNameLst>
                                      </p:cBhvr>
                                      <p:tavLst>
                                        <p:tav tm="0">
                                          <p:val>
                                            <p:strVal val="1+#ppt_h/2"/>
                                          </p:val>
                                        </p:tav>
                                        <p:tav tm="100000">
                                          <p:val>
                                            <p:strVal val="#ppt_y"/>
                                          </p:val>
                                        </p:tav>
                                      </p:tavLst>
                                    </p:anim>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190"/>
                                        </p:tgtEl>
                                        <p:attrNameLst>
                                          <p:attrName>style.visibility</p:attrName>
                                        </p:attrNameLst>
                                      </p:cBhvr>
                                      <p:to>
                                        <p:strVal val="visible"/>
                                      </p:to>
                                    </p:set>
                                    <p:animEffect transition="in" filter="wipe(down)">
                                      <p:cBhvr>
                                        <p:cTn id="57" dur="500"/>
                                        <p:tgtEl>
                                          <p:spTgt spid="190"/>
                                        </p:tgtEl>
                                      </p:cBhvr>
                                    </p:animEffect>
                                  </p:childTnLst>
                                </p:cTn>
                              </p:par>
                              <p:par>
                                <p:cTn id="58" presetID="22" presetClass="entr" presetSubtype="1" fill="hold"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wipe(up)">
                                      <p:cBhvr>
                                        <p:cTn id="60" dur="500"/>
                                        <p:tgtEl>
                                          <p:spTgt spid="204"/>
                                        </p:tgtEl>
                                      </p:cBhvr>
                                    </p:animEffect>
                                  </p:childTnLst>
                                </p:cTn>
                              </p:par>
                            </p:childTnLst>
                          </p:cTn>
                        </p:par>
                        <p:par>
                          <p:cTn id="61" fill="hold">
                            <p:stCondLst>
                              <p:cond delay="2000"/>
                            </p:stCondLst>
                            <p:childTnLst>
                              <p:par>
                                <p:cTn id="62" presetID="2" presetClass="entr" presetSubtype="8" fill="hold" grpId="0" nodeType="afterEffect">
                                  <p:stCondLst>
                                    <p:cond delay="0"/>
                                  </p:stCondLst>
                                  <p:childTnLst>
                                    <p:set>
                                      <p:cBhvr>
                                        <p:cTn id="63" dur="1" fill="hold">
                                          <p:stCondLst>
                                            <p:cond delay="0"/>
                                          </p:stCondLst>
                                        </p:cTn>
                                        <p:tgtEl>
                                          <p:spTgt spid="199"/>
                                        </p:tgtEl>
                                        <p:attrNameLst>
                                          <p:attrName>style.visibility</p:attrName>
                                        </p:attrNameLst>
                                      </p:cBhvr>
                                      <p:to>
                                        <p:strVal val="visible"/>
                                      </p:to>
                                    </p:set>
                                    <p:anim calcmode="lin" valueType="num">
                                      <p:cBhvr additive="base">
                                        <p:cTn id="64" dur="500" fill="hold"/>
                                        <p:tgtEl>
                                          <p:spTgt spid="199"/>
                                        </p:tgtEl>
                                        <p:attrNameLst>
                                          <p:attrName>ppt_x</p:attrName>
                                        </p:attrNameLst>
                                      </p:cBhvr>
                                      <p:tavLst>
                                        <p:tav tm="0">
                                          <p:val>
                                            <p:strVal val="0-#ppt_w/2"/>
                                          </p:val>
                                        </p:tav>
                                        <p:tav tm="100000">
                                          <p:val>
                                            <p:strVal val="#ppt_x"/>
                                          </p:val>
                                        </p:tav>
                                      </p:tavLst>
                                    </p:anim>
                                    <p:anim calcmode="lin" valueType="num">
                                      <p:cBhvr additive="base">
                                        <p:cTn id="65" dur="500" fill="hold"/>
                                        <p:tgtEl>
                                          <p:spTgt spid="1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62" grpId="0"/>
      <p:bldP spid="163" grpId="0"/>
      <p:bldP spid="187" grpId="0"/>
      <p:bldP spid="188" grpId="0" animBg="1"/>
      <p:bldP spid="189" grpId="0"/>
      <p:bldP spid="190" grpId="0" animBg="1"/>
      <p:bldP spid="198" grpId="0"/>
      <p:bldP spid="199" grpId="0"/>
      <p:bldP spid="200"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Example 1:</a:t>
            </a:r>
            <a:endParaRPr lang="en-US" dirty="0"/>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154</a:t>
            </a:fld>
            <a:endParaRPr lang="en-US"/>
          </a:p>
        </p:txBody>
      </p:sp>
      <p:pic>
        <p:nvPicPr>
          <p:cNvPr id="19" name="Picture 18"/>
          <p:cNvPicPr>
            <a:picLocks noChangeAspect="1"/>
          </p:cNvPicPr>
          <p:nvPr/>
        </p:nvPicPr>
        <p:blipFill>
          <a:blip r:embed="rId2"/>
          <a:stretch>
            <a:fillRect/>
          </a:stretch>
        </p:blipFill>
        <p:spPr>
          <a:xfrm>
            <a:off x="6705600" y="24089"/>
            <a:ext cx="2473305" cy="2045233"/>
          </a:xfrm>
          <a:prstGeom prst="rect">
            <a:avLst/>
          </a:prstGeom>
        </p:spPr>
      </p:pic>
      <p:sp>
        <p:nvSpPr>
          <p:cNvPr id="112" name="Text Box 34"/>
          <p:cNvSpPr txBox="1">
            <a:spLocks noChangeArrowheads="1"/>
          </p:cNvSpPr>
          <p:nvPr/>
        </p:nvSpPr>
        <p:spPr bwMode="auto">
          <a:xfrm>
            <a:off x="100414" y="857895"/>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Call MAX-HEAPIFY(A,1,4)</a:t>
            </a:r>
            <a:endParaRPr lang="en-US" altLang="en-US" sz="1500" dirty="0">
              <a:latin typeface="Century Schoolbook" panose="02040604050505020304" pitchFamily="18" charset="0"/>
            </a:endParaRPr>
          </a:p>
        </p:txBody>
      </p:sp>
      <p:sp>
        <p:nvSpPr>
          <p:cNvPr id="137" name="Text Box 21"/>
          <p:cNvSpPr txBox="1">
            <a:spLocks noChangeArrowheads="1"/>
          </p:cNvSpPr>
          <p:nvPr/>
        </p:nvSpPr>
        <p:spPr bwMode="auto">
          <a:xfrm>
            <a:off x="7835800" y="5229842"/>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19</a:t>
            </a:r>
          </a:p>
        </p:txBody>
      </p:sp>
      <p:sp>
        <p:nvSpPr>
          <p:cNvPr id="138" name="Text Box 28"/>
          <p:cNvSpPr txBox="1">
            <a:spLocks noChangeArrowheads="1"/>
          </p:cNvSpPr>
          <p:nvPr/>
        </p:nvSpPr>
        <p:spPr bwMode="auto">
          <a:xfrm>
            <a:off x="7246485" y="4804946"/>
            <a:ext cx="1034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Century Schoolbook" panose="02040604050505020304" pitchFamily="18" charset="0"/>
              </a:rPr>
              <a:t>Sorted:</a:t>
            </a:r>
          </a:p>
        </p:txBody>
      </p:sp>
      <p:sp>
        <p:nvSpPr>
          <p:cNvPr id="113" name="Text Box 7"/>
          <p:cNvSpPr txBox="1">
            <a:spLocks noChangeArrowheads="1"/>
          </p:cNvSpPr>
          <p:nvPr/>
        </p:nvSpPr>
        <p:spPr bwMode="auto">
          <a:xfrm>
            <a:off x="3360782" y="1940521"/>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A[1]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A[2]</a:t>
            </a:r>
            <a:endParaRPr lang="en-US" altLang="en-US" sz="2000" dirty="0">
              <a:solidFill>
                <a:srgbClr val="DD0111"/>
              </a:solidFill>
              <a:sym typeface="Symbol" panose="05050102010706020507" pitchFamily="18" charset="2"/>
            </a:endParaRPr>
          </a:p>
        </p:txBody>
      </p:sp>
      <p:cxnSp>
        <p:nvCxnSpPr>
          <p:cNvPr id="131" name="Straight Arrow Connector 130"/>
          <p:cNvCxnSpPr/>
          <p:nvPr/>
        </p:nvCxnSpPr>
        <p:spPr>
          <a:xfrm>
            <a:off x="3501808" y="2362200"/>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Text Box 34"/>
          <p:cNvSpPr txBox="1">
            <a:spLocks noChangeArrowheads="1"/>
          </p:cNvSpPr>
          <p:nvPr/>
        </p:nvSpPr>
        <p:spPr bwMode="auto">
          <a:xfrm>
            <a:off x="2241857" y="1105203"/>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a:latin typeface="Century Schoolbook" panose="02040604050505020304" pitchFamily="18" charset="0"/>
              </a:rPr>
              <a:t>t</a:t>
            </a:r>
            <a:r>
              <a:rPr lang="en-US" altLang="en-US" sz="1500" dirty="0" smtClean="0">
                <a:latin typeface="Century Schoolbook" panose="02040604050505020304" pitchFamily="18" charset="0"/>
              </a:rPr>
              <a:t>o restore max-heap property</a:t>
            </a:r>
            <a:endParaRPr lang="en-US" altLang="en-US" sz="1500" dirty="0">
              <a:latin typeface="Century Schoolbook" panose="02040604050505020304" pitchFamily="18" charset="0"/>
            </a:endParaRPr>
          </a:p>
        </p:txBody>
      </p:sp>
      <p:sp>
        <p:nvSpPr>
          <p:cNvPr id="162" name="Text Box 34"/>
          <p:cNvSpPr txBox="1">
            <a:spLocks noChangeArrowheads="1"/>
          </p:cNvSpPr>
          <p:nvPr/>
        </p:nvSpPr>
        <p:spPr bwMode="auto">
          <a:xfrm>
            <a:off x="7420176" y="2796570"/>
            <a:ext cx="149522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Exchange </a:t>
            </a:r>
            <a:r>
              <a:rPr lang="en-US" altLang="en-US" sz="1500" dirty="0">
                <a:latin typeface="Century Schoolbook" panose="02040604050505020304" pitchFamily="18" charset="0"/>
              </a:rPr>
              <a:t>last element</a:t>
            </a:r>
          </a:p>
          <a:p>
            <a:pPr eaLnBrk="1" hangingPunct="1"/>
            <a:r>
              <a:rPr lang="en-US" altLang="en-US" sz="1500" dirty="0" smtClean="0">
                <a:latin typeface="Century Schoolbook" panose="02040604050505020304" pitchFamily="18" charset="0"/>
              </a:rPr>
              <a:t>and </a:t>
            </a:r>
            <a:r>
              <a:rPr lang="en-US" altLang="en-US" sz="1500" dirty="0">
                <a:latin typeface="Century Schoolbook" panose="02040604050505020304" pitchFamily="18" charset="0"/>
              </a:rPr>
              <a:t>the root</a:t>
            </a:r>
          </a:p>
        </p:txBody>
      </p:sp>
      <p:sp>
        <p:nvSpPr>
          <p:cNvPr id="163" name="Text Box 7"/>
          <p:cNvSpPr txBox="1">
            <a:spLocks noChangeArrowheads="1"/>
          </p:cNvSpPr>
          <p:nvPr/>
        </p:nvSpPr>
        <p:spPr bwMode="auto">
          <a:xfrm>
            <a:off x="7434728" y="2345914"/>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A[1]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A[4]</a:t>
            </a:r>
            <a:endParaRPr lang="en-US" altLang="en-US" sz="2000" dirty="0">
              <a:solidFill>
                <a:srgbClr val="DD0111"/>
              </a:solidFill>
              <a:sym typeface="Symbol" panose="05050102010706020507" pitchFamily="18" charset="2"/>
            </a:endParaRPr>
          </a:p>
        </p:txBody>
      </p:sp>
      <p:cxnSp>
        <p:nvCxnSpPr>
          <p:cNvPr id="164" name="Straight Arrow Connector 163"/>
          <p:cNvCxnSpPr/>
          <p:nvPr/>
        </p:nvCxnSpPr>
        <p:spPr>
          <a:xfrm>
            <a:off x="7582932" y="2774836"/>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6200" y="1100434"/>
            <a:ext cx="3067864" cy="2404766"/>
            <a:chOff x="152400" y="4300834"/>
            <a:chExt cx="3067864" cy="2404766"/>
          </a:xfrm>
        </p:grpSpPr>
        <p:sp>
          <p:nvSpPr>
            <p:cNvPr id="166" name="TextBox 165"/>
            <p:cNvSpPr txBox="1"/>
            <p:nvPr/>
          </p:nvSpPr>
          <p:spPr>
            <a:xfrm>
              <a:off x="152400" y="6284357"/>
              <a:ext cx="609600" cy="323165"/>
            </a:xfrm>
            <a:prstGeom prst="rect">
              <a:avLst/>
            </a:prstGeom>
            <a:noFill/>
          </p:spPr>
          <p:txBody>
            <a:bodyPr wrap="square" rtlCol="0">
              <a:spAutoFit/>
            </a:bodyPr>
            <a:lstStyle/>
            <a:p>
              <a:r>
                <a:rPr lang="en-US" sz="1500" dirty="0" smtClean="0"/>
                <a:t>4</a:t>
              </a:r>
              <a:endParaRPr lang="en-US" sz="1500" dirty="0"/>
            </a:p>
          </p:txBody>
        </p:sp>
        <p:sp>
          <p:nvSpPr>
            <p:cNvPr id="168" name="Oval 4"/>
            <p:cNvSpPr>
              <a:spLocks noChangeArrowheads="1"/>
            </p:cNvSpPr>
            <p:nvPr/>
          </p:nvSpPr>
          <p:spPr bwMode="auto">
            <a:xfrm>
              <a:off x="1772464" y="4300834"/>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69" name="Oval 7"/>
            <p:cNvSpPr>
              <a:spLocks noChangeArrowheads="1"/>
            </p:cNvSpPr>
            <p:nvPr/>
          </p:nvSpPr>
          <p:spPr bwMode="auto">
            <a:xfrm>
              <a:off x="1010464" y="5215234"/>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0" name="Text Box 8"/>
            <p:cNvSpPr txBox="1">
              <a:spLocks noChangeArrowheads="1"/>
            </p:cNvSpPr>
            <p:nvPr/>
          </p:nvSpPr>
          <p:spPr bwMode="auto">
            <a:xfrm>
              <a:off x="1086664" y="5291434"/>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71" name="Oval 9"/>
            <p:cNvSpPr>
              <a:spLocks noChangeArrowheads="1"/>
            </p:cNvSpPr>
            <p:nvPr/>
          </p:nvSpPr>
          <p:spPr bwMode="auto">
            <a:xfrm>
              <a:off x="2610664" y="5215234"/>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2" name="Text Box 10"/>
            <p:cNvSpPr txBox="1">
              <a:spLocks noChangeArrowheads="1"/>
            </p:cNvSpPr>
            <p:nvPr/>
          </p:nvSpPr>
          <p:spPr bwMode="auto">
            <a:xfrm>
              <a:off x="2686864" y="5291434"/>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73" name="Oval 11"/>
            <p:cNvSpPr>
              <a:spLocks noChangeArrowheads="1"/>
            </p:cNvSpPr>
            <p:nvPr/>
          </p:nvSpPr>
          <p:spPr bwMode="auto">
            <a:xfrm>
              <a:off x="1467664" y="6172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4" name="Text Box 12"/>
            <p:cNvSpPr txBox="1">
              <a:spLocks noChangeArrowheads="1"/>
            </p:cNvSpPr>
            <p:nvPr/>
          </p:nvSpPr>
          <p:spPr bwMode="auto">
            <a:xfrm>
              <a:off x="1543864" y="62484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75" name="Oval 13"/>
            <p:cNvSpPr>
              <a:spLocks noChangeArrowheads="1"/>
            </p:cNvSpPr>
            <p:nvPr/>
          </p:nvSpPr>
          <p:spPr bwMode="auto">
            <a:xfrm>
              <a:off x="352832" y="6172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6" name="Text Box 14"/>
            <p:cNvSpPr txBox="1">
              <a:spLocks noChangeArrowheads="1"/>
            </p:cNvSpPr>
            <p:nvPr/>
          </p:nvSpPr>
          <p:spPr bwMode="auto">
            <a:xfrm>
              <a:off x="505232" y="62484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177" name="Oval 15"/>
            <p:cNvSpPr>
              <a:spLocks noChangeArrowheads="1"/>
            </p:cNvSpPr>
            <p:nvPr/>
          </p:nvSpPr>
          <p:spPr bwMode="auto">
            <a:xfrm>
              <a:off x="2229664" y="6172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8" name="Text Box 16"/>
            <p:cNvSpPr txBox="1">
              <a:spLocks noChangeArrowheads="1"/>
            </p:cNvSpPr>
            <p:nvPr/>
          </p:nvSpPr>
          <p:spPr bwMode="auto">
            <a:xfrm>
              <a:off x="2368486" y="62484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79" name="Line 17"/>
            <p:cNvSpPr>
              <a:spLocks noChangeShapeType="1"/>
            </p:cNvSpPr>
            <p:nvPr/>
          </p:nvSpPr>
          <p:spPr bwMode="auto">
            <a:xfrm flipH="1">
              <a:off x="1467664" y="47580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0" name="Line 18"/>
            <p:cNvSpPr>
              <a:spLocks noChangeShapeType="1"/>
            </p:cNvSpPr>
            <p:nvPr/>
          </p:nvSpPr>
          <p:spPr bwMode="auto">
            <a:xfrm flipH="1">
              <a:off x="781864" y="5748635"/>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2" name="Line 20"/>
            <p:cNvSpPr>
              <a:spLocks noChangeShapeType="1"/>
            </p:cNvSpPr>
            <p:nvPr/>
          </p:nvSpPr>
          <p:spPr bwMode="auto">
            <a:xfrm>
              <a:off x="2305864" y="47580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3" name="TextBox 182"/>
            <p:cNvSpPr txBox="1"/>
            <p:nvPr/>
          </p:nvSpPr>
          <p:spPr>
            <a:xfrm>
              <a:off x="1448714" y="4328296"/>
              <a:ext cx="609600" cy="323165"/>
            </a:xfrm>
            <a:prstGeom prst="rect">
              <a:avLst/>
            </a:prstGeom>
            <a:noFill/>
          </p:spPr>
          <p:txBody>
            <a:bodyPr wrap="square" rtlCol="0">
              <a:spAutoFit/>
            </a:bodyPr>
            <a:lstStyle/>
            <a:p>
              <a:r>
                <a:rPr lang="en-US" sz="1500" dirty="0" smtClean="0"/>
                <a:t>1</a:t>
              </a:r>
              <a:endParaRPr lang="en-US" sz="1500" dirty="0"/>
            </a:p>
          </p:txBody>
        </p:sp>
        <p:sp>
          <p:nvSpPr>
            <p:cNvPr id="184" name="TextBox 183"/>
            <p:cNvSpPr txBox="1"/>
            <p:nvPr/>
          </p:nvSpPr>
          <p:spPr>
            <a:xfrm>
              <a:off x="766298" y="5315635"/>
              <a:ext cx="348534" cy="323165"/>
            </a:xfrm>
            <a:prstGeom prst="rect">
              <a:avLst/>
            </a:prstGeom>
            <a:noFill/>
          </p:spPr>
          <p:txBody>
            <a:bodyPr wrap="square" rtlCol="0">
              <a:spAutoFit/>
            </a:bodyPr>
            <a:lstStyle/>
            <a:p>
              <a:r>
                <a:rPr lang="en-US" sz="1500" dirty="0"/>
                <a:t>2</a:t>
              </a:r>
            </a:p>
          </p:txBody>
        </p:sp>
        <p:sp>
          <p:nvSpPr>
            <p:cNvPr id="185" name="TextBox 184"/>
            <p:cNvSpPr txBox="1"/>
            <p:nvPr/>
          </p:nvSpPr>
          <p:spPr>
            <a:xfrm>
              <a:off x="2305864" y="5291434"/>
              <a:ext cx="609600" cy="323165"/>
            </a:xfrm>
            <a:prstGeom prst="rect">
              <a:avLst/>
            </a:prstGeom>
            <a:noFill/>
          </p:spPr>
          <p:txBody>
            <a:bodyPr wrap="square" rtlCol="0">
              <a:spAutoFit/>
            </a:bodyPr>
            <a:lstStyle/>
            <a:p>
              <a:r>
                <a:rPr lang="en-US" sz="1500" dirty="0" smtClean="0"/>
                <a:t>3</a:t>
              </a:r>
              <a:endParaRPr lang="en-US" sz="1500" dirty="0"/>
            </a:p>
          </p:txBody>
        </p:sp>
        <p:sp>
          <p:nvSpPr>
            <p:cNvPr id="186" name="TextBox 185"/>
            <p:cNvSpPr txBox="1"/>
            <p:nvPr/>
          </p:nvSpPr>
          <p:spPr>
            <a:xfrm>
              <a:off x="1200964" y="6318929"/>
              <a:ext cx="342900" cy="323165"/>
            </a:xfrm>
            <a:prstGeom prst="rect">
              <a:avLst/>
            </a:prstGeom>
            <a:noFill/>
          </p:spPr>
          <p:txBody>
            <a:bodyPr wrap="square" rtlCol="0">
              <a:spAutoFit/>
            </a:bodyPr>
            <a:lstStyle/>
            <a:p>
              <a:r>
                <a:rPr lang="en-US" sz="1500" dirty="0" smtClean="0"/>
                <a:t>5</a:t>
              </a:r>
              <a:endParaRPr lang="en-US" sz="1500" dirty="0"/>
            </a:p>
          </p:txBody>
        </p:sp>
      </p:grpSp>
      <p:sp>
        <p:nvSpPr>
          <p:cNvPr id="190" name="Text Box 21"/>
          <p:cNvSpPr txBox="1">
            <a:spLocks noChangeArrowheads="1"/>
          </p:cNvSpPr>
          <p:nvPr/>
        </p:nvSpPr>
        <p:spPr bwMode="auto">
          <a:xfrm>
            <a:off x="7302400" y="5238690"/>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grpSp>
        <p:nvGrpSpPr>
          <p:cNvPr id="191" name="Group 12"/>
          <p:cNvGrpSpPr>
            <a:grpSpLocks/>
          </p:cNvGrpSpPr>
          <p:nvPr/>
        </p:nvGrpSpPr>
        <p:grpSpPr bwMode="auto">
          <a:xfrm>
            <a:off x="4921250" y="5257800"/>
            <a:ext cx="3460750" cy="400049"/>
            <a:chOff x="561" y="657"/>
            <a:chExt cx="2180" cy="252"/>
          </a:xfrm>
        </p:grpSpPr>
        <p:sp>
          <p:nvSpPr>
            <p:cNvPr id="192" name="Text Box 4"/>
            <p:cNvSpPr txBox="1">
              <a:spLocks noChangeArrowheads="1"/>
            </p:cNvSpPr>
            <p:nvPr/>
          </p:nvSpPr>
          <p:spPr bwMode="auto">
            <a:xfrm>
              <a:off x="561" y="657"/>
              <a:ext cx="404"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a:latin typeface="Century Schoolbook" panose="02040604050505020304" pitchFamily="18" charset="0"/>
                </a:rPr>
                <a:t>1</a:t>
              </a:r>
              <a:endParaRPr lang="en-CA" altLang="en-US" sz="2000" dirty="0">
                <a:latin typeface="Century Schoolbook" panose="02040604050505020304" pitchFamily="18" charset="0"/>
              </a:endParaRPr>
            </a:p>
          </p:txBody>
        </p:sp>
        <p:sp>
          <p:nvSpPr>
            <p:cNvPr id="193" name="Text Box 5"/>
            <p:cNvSpPr txBox="1">
              <a:spLocks noChangeArrowheads="1"/>
            </p:cNvSpPr>
            <p:nvPr/>
          </p:nvSpPr>
          <p:spPr bwMode="auto">
            <a:xfrm>
              <a:off x="96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smtClean="0">
                  <a:latin typeface="Century Schoolbook" panose="02040604050505020304" pitchFamily="18" charset="0"/>
                </a:rPr>
                <a:t>4</a:t>
              </a:r>
              <a:endParaRPr lang="en-CA" altLang="en-US" sz="2000" dirty="0">
                <a:latin typeface="Century Schoolbook" panose="02040604050505020304" pitchFamily="18" charset="0"/>
              </a:endParaRPr>
            </a:p>
          </p:txBody>
        </p:sp>
        <p:sp>
          <p:nvSpPr>
            <p:cNvPr id="194" name="Text Box 6"/>
            <p:cNvSpPr txBox="1">
              <a:spLocks noChangeArrowheads="1"/>
            </p:cNvSpPr>
            <p:nvPr/>
          </p:nvSpPr>
          <p:spPr bwMode="auto">
            <a:xfrm>
              <a:off x="132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a:latin typeface="Century Schoolbook" panose="02040604050505020304" pitchFamily="18" charset="0"/>
                </a:rPr>
                <a:t>7</a:t>
              </a:r>
              <a:endParaRPr lang="en-CA" altLang="en-US" sz="2000" dirty="0">
                <a:latin typeface="Century Schoolbook" panose="02040604050505020304" pitchFamily="18" charset="0"/>
              </a:endParaRPr>
            </a:p>
          </p:txBody>
        </p:sp>
        <p:sp>
          <p:nvSpPr>
            <p:cNvPr id="195" name="Text Box 7"/>
            <p:cNvSpPr txBox="1">
              <a:spLocks noChangeArrowheads="1"/>
            </p:cNvSpPr>
            <p:nvPr/>
          </p:nvSpPr>
          <p:spPr bwMode="auto">
            <a:xfrm>
              <a:off x="167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sp>
          <p:nvSpPr>
            <p:cNvPr id="196" name="Text Box 8"/>
            <p:cNvSpPr txBox="1">
              <a:spLocks noChangeArrowheads="1"/>
            </p:cNvSpPr>
            <p:nvPr/>
          </p:nvSpPr>
          <p:spPr bwMode="auto">
            <a:xfrm>
              <a:off x="203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sp>
          <p:nvSpPr>
            <p:cNvPr id="197" name="Text Box 9"/>
            <p:cNvSpPr txBox="1">
              <a:spLocks noChangeArrowheads="1"/>
            </p:cNvSpPr>
            <p:nvPr/>
          </p:nvSpPr>
          <p:spPr bwMode="auto">
            <a:xfrm>
              <a:off x="2385"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grpSp>
      <p:sp>
        <p:nvSpPr>
          <p:cNvPr id="198" name="Text Box 28"/>
          <p:cNvSpPr txBox="1">
            <a:spLocks noChangeArrowheads="1"/>
          </p:cNvSpPr>
          <p:nvPr/>
        </p:nvSpPr>
        <p:spPr bwMode="auto">
          <a:xfrm>
            <a:off x="5091812" y="4800600"/>
            <a:ext cx="1205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Array A:</a:t>
            </a:r>
            <a:endParaRPr lang="en-US" altLang="en-US" sz="2000" dirty="0">
              <a:latin typeface="Century Schoolbook" panose="02040604050505020304" pitchFamily="18" charset="0"/>
            </a:endParaRPr>
          </a:p>
        </p:txBody>
      </p:sp>
      <p:sp>
        <p:nvSpPr>
          <p:cNvPr id="199" name="Text Box 34"/>
          <p:cNvSpPr txBox="1">
            <a:spLocks noChangeArrowheads="1"/>
          </p:cNvSpPr>
          <p:nvPr/>
        </p:nvSpPr>
        <p:spPr bwMode="auto">
          <a:xfrm>
            <a:off x="252814" y="3944035"/>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Call MAX-HEAPIFY(A,1,3)</a:t>
            </a:r>
            <a:endParaRPr lang="en-US" altLang="en-US" sz="1500" dirty="0">
              <a:latin typeface="Century Schoolbook" panose="02040604050505020304" pitchFamily="18" charset="0"/>
            </a:endParaRPr>
          </a:p>
        </p:txBody>
      </p:sp>
      <p:sp>
        <p:nvSpPr>
          <p:cNvPr id="200" name="Text Box 5"/>
          <p:cNvSpPr txBox="1">
            <a:spLocks noChangeArrowheads="1"/>
          </p:cNvSpPr>
          <p:nvPr/>
        </p:nvSpPr>
        <p:spPr bwMode="auto">
          <a:xfrm>
            <a:off x="3644800" y="584829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201" name="Line 29"/>
          <p:cNvSpPr>
            <a:spLocks noChangeShapeType="1"/>
          </p:cNvSpPr>
          <p:nvPr/>
        </p:nvSpPr>
        <p:spPr bwMode="auto">
          <a:xfrm>
            <a:off x="1978624" y="6120835"/>
            <a:ext cx="1617329" cy="1"/>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02" name="Text Box 30"/>
          <p:cNvSpPr txBox="1">
            <a:spLocks noChangeArrowheads="1"/>
          </p:cNvSpPr>
          <p:nvPr/>
        </p:nvSpPr>
        <p:spPr bwMode="auto">
          <a:xfrm>
            <a:off x="1936524" y="5707043"/>
            <a:ext cx="16594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a:latin typeface="Century Schoolbook" panose="02040604050505020304" pitchFamily="18" charset="0"/>
              </a:rPr>
              <a:t>Take out biggest</a:t>
            </a:r>
          </a:p>
        </p:txBody>
      </p:sp>
      <p:sp>
        <p:nvSpPr>
          <p:cNvPr id="203" name="Text Box 21"/>
          <p:cNvSpPr txBox="1">
            <a:spLocks noChangeArrowheads="1"/>
          </p:cNvSpPr>
          <p:nvPr/>
        </p:nvSpPr>
        <p:spPr bwMode="auto">
          <a:xfrm>
            <a:off x="6769000" y="5238690"/>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204" name="Text Box 7"/>
          <p:cNvSpPr txBox="1">
            <a:spLocks noChangeArrowheads="1"/>
          </p:cNvSpPr>
          <p:nvPr/>
        </p:nvSpPr>
        <p:spPr bwMode="auto">
          <a:xfrm>
            <a:off x="7506210" y="2038290"/>
            <a:ext cx="570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err="1" smtClean="0">
                <a:solidFill>
                  <a:srgbClr val="DD0111"/>
                </a:solidFill>
              </a:rPr>
              <a:t>i</a:t>
            </a:r>
            <a:r>
              <a:rPr lang="en-US" altLang="en-US" sz="2000" dirty="0" smtClean="0">
                <a:solidFill>
                  <a:srgbClr val="DD0111"/>
                </a:solidFill>
              </a:rPr>
              <a:t>=4:</a:t>
            </a:r>
            <a:endParaRPr lang="en-US" altLang="en-US" sz="2000" dirty="0">
              <a:solidFill>
                <a:srgbClr val="DD0111"/>
              </a:solidFill>
              <a:sym typeface="Symbol" panose="05050102010706020507" pitchFamily="18" charset="2"/>
            </a:endParaRPr>
          </a:p>
        </p:txBody>
      </p:sp>
      <p:grpSp>
        <p:nvGrpSpPr>
          <p:cNvPr id="8" name="Group 7"/>
          <p:cNvGrpSpPr/>
          <p:nvPr/>
        </p:nvGrpSpPr>
        <p:grpSpPr>
          <a:xfrm>
            <a:off x="76200" y="4267200"/>
            <a:ext cx="3124200" cy="2404766"/>
            <a:chOff x="76200" y="4267200"/>
            <a:chExt cx="3124200" cy="2404766"/>
          </a:xfrm>
        </p:grpSpPr>
        <p:grpSp>
          <p:nvGrpSpPr>
            <p:cNvPr id="94" name="Group 93"/>
            <p:cNvGrpSpPr/>
            <p:nvPr/>
          </p:nvGrpSpPr>
          <p:grpSpPr>
            <a:xfrm>
              <a:off x="76200" y="4267200"/>
              <a:ext cx="3067864" cy="2404766"/>
              <a:chOff x="4171136" y="1143000"/>
              <a:chExt cx="3067864" cy="2404766"/>
            </a:xfrm>
          </p:grpSpPr>
          <p:sp>
            <p:nvSpPr>
              <p:cNvPr id="95" name="TextBox 94"/>
              <p:cNvSpPr txBox="1"/>
              <p:nvPr/>
            </p:nvSpPr>
            <p:spPr>
              <a:xfrm>
                <a:off x="4171136" y="3126523"/>
                <a:ext cx="609600" cy="323165"/>
              </a:xfrm>
              <a:prstGeom prst="rect">
                <a:avLst/>
              </a:prstGeom>
              <a:noFill/>
            </p:spPr>
            <p:txBody>
              <a:bodyPr wrap="square" rtlCol="0">
                <a:spAutoFit/>
              </a:bodyPr>
              <a:lstStyle/>
              <a:p>
                <a:r>
                  <a:rPr lang="en-US" sz="1500" dirty="0" smtClean="0"/>
                  <a:t>4</a:t>
                </a:r>
                <a:endParaRPr lang="en-US" sz="1500" dirty="0"/>
              </a:p>
            </p:txBody>
          </p:sp>
          <p:grpSp>
            <p:nvGrpSpPr>
              <p:cNvPr id="96" name="Group 95"/>
              <p:cNvGrpSpPr/>
              <p:nvPr/>
            </p:nvGrpSpPr>
            <p:grpSpPr>
              <a:xfrm>
                <a:off x="4371568" y="1143000"/>
                <a:ext cx="2867432" cy="2404766"/>
                <a:chOff x="4371568" y="1143000"/>
                <a:chExt cx="2867432" cy="2404766"/>
              </a:xfrm>
            </p:grpSpPr>
            <p:sp>
              <p:nvSpPr>
                <p:cNvPr id="97" name="Oval 4"/>
                <p:cNvSpPr>
                  <a:spLocks noChangeArrowheads="1"/>
                </p:cNvSpPr>
                <p:nvPr/>
              </p:nvSpPr>
              <p:spPr bwMode="auto">
                <a:xfrm>
                  <a:off x="5791200" y="1143000"/>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a:t>
                  </a:r>
                  <a:endParaRPr lang="en-US" altLang="en-US" sz="2000" dirty="0">
                    <a:latin typeface="Century Schoolbook" panose="02040604050505020304" pitchFamily="18" charset="0"/>
                  </a:endParaRPr>
                </a:p>
              </p:txBody>
            </p:sp>
            <p:sp>
              <p:nvSpPr>
                <p:cNvPr id="98" name="Oval 7"/>
                <p:cNvSpPr>
                  <a:spLocks noChangeArrowheads="1"/>
                </p:cNvSpPr>
                <p:nvPr/>
              </p:nvSpPr>
              <p:spPr bwMode="auto">
                <a:xfrm>
                  <a:off x="5029200" y="2057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9" name="Text Box 8"/>
                <p:cNvSpPr txBox="1">
                  <a:spLocks noChangeArrowheads="1"/>
                </p:cNvSpPr>
                <p:nvPr/>
              </p:nvSpPr>
              <p:spPr bwMode="auto">
                <a:xfrm>
                  <a:off x="5105400"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00" name="Oval 9"/>
                <p:cNvSpPr>
                  <a:spLocks noChangeArrowheads="1"/>
                </p:cNvSpPr>
                <p:nvPr/>
              </p:nvSpPr>
              <p:spPr bwMode="auto">
                <a:xfrm>
                  <a:off x="6629400" y="2057400"/>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1" name="Text Box 10"/>
                <p:cNvSpPr txBox="1">
                  <a:spLocks noChangeArrowheads="1"/>
                </p:cNvSpPr>
                <p:nvPr/>
              </p:nvSpPr>
              <p:spPr bwMode="auto">
                <a:xfrm>
                  <a:off x="6705600"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02" name="Oval 11"/>
                <p:cNvSpPr>
                  <a:spLocks noChangeArrowheads="1"/>
                </p:cNvSpPr>
                <p:nvPr/>
              </p:nvSpPr>
              <p:spPr bwMode="auto">
                <a:xfrm>
                  <a:off x="5486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3" name="Text Box 12"/>
                <p:cNvSpPr txBox="1">
                  <a:spLocks noChangeArrowheads="1"/>
                </p:cNvSpPr>
                <p:nvPr/>
              </p:nvSpPr>
              <p:spPr bwMode="auto">
                <a:xfrm>
                  <a:off x="5562600"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04" name="Oval 13"/>
                <p:cNvSpPr>
                  <a:spLocks noChangeArrowheads="1"/>
                </p:cNvSpPr>
                <p:nvPr/>
              </p:nvSpPr>
              <p:spPr bwMode="auto">
                <a:xfrm>
                  <a:off x="4371568"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5" name="Text Box 14"/>
                <p:cNvSpPr txBox="1">
                  <a:spLocks noChangeArrowheads="1"/>
                </p:cNvSpPr>
                <p:nvPr/>
              </p:nvSpPr>
              <p:spPr bwMode="auto">
                <a:xfrm>
                  <a:off x="4416349" y="30978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06" name="Oval 15"/>
                <p:cNvSpPr>
                  <a:spLocks noChangeArrowheads="1"/>
                </p:cNvSpPr>
                <p:nvPr/>
              </p:nvSpPr>
              <p:spPr bwMode="auto">
                <a:xfrm>
                  <a:off x="6248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7" name="Text Box 16"/>
                <p:cNvSpPr txBox="1">
                  <a:spLocks noChangeArrowheads="1"/>
                </p:cNvSpPr>
                <p:nvPr/>
              </p:nvSpPr>
              <p:spPr bwMode="auto">
                <a:xfrm>
                  <a:off x="6387222"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08" name="Line 17"/>
                <p:cNvSpPr>
                  <a:spLocks noChangeShapeType="1"/>
                </p:cNvSpPr>
                <p:nvPr/>
              </p:nvSpPr>
              <p:spPr bwMode="auto">
                <a:xfrm flipH="1">
                  <a:off x="54864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09" name="Line 18"/>
                <p:cNvSpPr>
                  <a:spLocks noChangeShapeType="1"/>
                </p:cNvSpPr>
                <p:nvPr/>
              </p:nvSpPr>
              <p:spPr bwMode="auto">
                <a:xfrm flipH="1">
                  <a:off x="4800600" y="2590801"/>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10" name="Line 20"/>
                <p:cNvSpPr>
                  <a:spLocks noChangeShapeType="1"/>
                </p:cNvSpPr>
                <p:nvPr/>
              </p:nvSpPr>
              <p:spPr bwMode="auto">
                <a:xfrm>
                  <a:off x="63246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11" name="TextBox 110"/>
                <p:cNvSpPr txBox="1"/>
                <p:nvPr/>
              </p:nvSpPr>
              <p:spPr>
                <a:xfrm>
                  <a:off x="5467450" y="1170462"/>
                  <a:ext cx="609600" cy="323165"/>
                </a:xfrm>
                <a:prstGeom prst="rect">
                  <a:avLst/>
                </a:prstGeom>
                <a:noFill/>
              </p:spPr>
              <p:txBody>
                <a:bodyPr wrap="square" rtlCol="0">
                  <a:spAutoFit/>
                </a:bodyPr>
                <a:lstStyle/>
                <a:p>
                  <a:r>
                    <a:rPr lang="en-US" sz="1500" dirty="0" smtClean="0"/>
                    <a:t>1</a:t>
                  </a:r>
                  <a:endParaRPr lang="en-US" sz="1500" dirty="0"/>
                </a:p>
              </p:txBody>
            </p:sp>
            <p:sp>
              <p:nvSpPr>
                <p:cNvPr id="136" name="TextBox 135"/>
                <p:cNvSpPr txBox="1"/>
                <p:nvPr/>
              </p:nvSpPr>
              <p:spPr>
                <a:xfrm>
                  <a:off x="4785034" y="2157801"/>
                  <a:ext cx="348534" cy="323165"/>
                </a:xfrm>
                <a:prstGeom prst="rect">
                  <a:avLst/>
                </a:prstGeom>
                <a:noFill/>
              </p:spPr>
              <p:txBody>
                <a:bodyPr wrap="square" rtlCol="0">
                  <a:spAutoFit/>
                </a:bodyPr>
                <a:lstStyle/>
                <a:p>
                  <a:r>
                    <a:rPr lang="en-US" sz="1500" dirty="0"/>
                    <a:t>2</a:t>
                  </a:r>
                </a:p>
              </p:txBody>
            </p:sp>
            <p:sp>
              <p:nvSpPr>
                <p:cNvPr id="139" name="TextBox 138"/>
                <p:cNvSpPr txBox="1"/>
                <p:nvPr/>
              </p:nvSpPr>
              <p:spPr>
                <a:xfrm>
                  <a:off x="6324600" y="2133600"/>
                  <a:ext cx="609600" cy="323165"/>
                </a:xfrm>
                <a:prstGeom prst="rect">
                  <a:avLst/>
                </a:prstGeom>
                <a:noFill/>
              </p:spPr>
              <p:txBody>
                <a:bodyPr wrap="square" rtlCol="0">
                  <a:spAutoFit/>
                </a:bodyPr>
                <a:lstStyle/>
                <a:p>
                  <a:r>
                    <a:rPr lang="en-US" sz="1500" dirty="0" smtClean="0"/>
                    <a:t>3</a:t>
                  </a:r>
                  <a:endParaRPr lang="en-US" sz="1500" dirty="0"/>
                </a:p>
              </p:txBody>
            </p:sp>
            <p:sp>
              <p:nvSpPr>
                <p:cNvPr id="142" name="TextBox 141"/>
                <p:cNvSpPr txBox="1"/>
                <p:nvPr/>
              </p:nvSpPr>
              <p:spPr>
                <a:xfrm>
                  <a:off x="5219700" y="3161095"/>
                  <a:ext cx="342900" cy="323165"/>
                </a:xfrm>
                <a:prstGeom prst="rect">
                  <a:avLst/>
                </a:prstGeom>
                <a:noFill/>
              </p:spPr>
              <p:txBody>
                <a:bodyPr wrap="square" rtlCol="0">
                  <a:spAutoFit/>
                </a:bodyPr>
                <a:lstStyle/>
                <a:p>
                  <a:r>
                    <a:rPr lang="en-US" sz="1500" dirty="0" smtClean="0"/>
                    <a:t>5</a:t>
                  </a:r>
                  <a:endParaRPr lang="en-US" sz="1500" dirty="0"/>
                </a:p>
              </p:txBody>
            </p:sp>
          </p:grpSp>
        </p:grpSp>
        <p:sp>
          <p:nvSpPr>
            <p:cNvPr id="205" name="TextBox 204"/>
            <p:cNvSpPr txBox="1"/>
            <p:nvPr/>
          </p:nvSpPr>
          <p:spPr>
            <a:xfrm>
              <a:off x="2743200" y="6320256"/>
              <a:ext cx="457200" cy="323165"/>
            </a:xfrm>
            <a:prstGeom prst="rect">
              <a:avLst/>
            </a:prstGeom>
            <a:noFill/>
          </p:spPr>
          <p:txBody>
            <a:bodyPr wrap="square" rtlCol="0">
              <a:spAutoFit/>
            </a:bodyPr>
            <a:lstStyle/>
            <a:p>
              <a:r>
                <a:rPr lang="en-US" sz="1500" dirty="0" smtClean="0"/>
                <a:t>6</a:t>
              </a:r>
              <a:endParaRPr lang="en-US" sz="1500" dirty="0"/>
            </a:p>
          </p:txBody>
        </p:sp>
      </p:grpSp>
      <p:sp>
        <p:nvSpPr>
          <p:cNvPr id="206" name="TextBox 205"/>
          <p:cNvSpPr txBox="1"/>
          <p:nvPr/>
        </p:nvSpPr>
        <p:spPr>
          <a:xfrm>
            <a:off x="2514600" y="3276600"/>
            <a:ext cx="457200" cy="323165"/>
          </a:xfrm>
          <a:prstGeom prst="rect">
            <a:avLst/>
          </a:prstGeom>
          <a:noFill/>
        </p:spPr>
        <p:txBody>
          <a:bodyPr wrap="square" rtlCol="0">
            <a:spAutoFit/>
          </a:bodyPr>
          <a:lstStyle/>
          <a:p>
            <a:r>
              <a:rPr lang="en-US" sz="1500" dirty="0" smtClean="0"/>
              <a:t>6</a:t>
            </a:r>
            <a:endParaRPr lang="en-US" sz="1500" dirty="0"/>
          </a:p>
        </p:txBody>
      </p:sp>
      <p:grpSp>
        <p:nvGrpSpPr>
          <p:cNvPr id="7" name="Group 6"/>
          <p:cNvGrpSpPr/>
          <p:nvPr/>
        </p:nvGrpSpPr>
        <p:grpSpPr>
          <a:xfrm>
            <a:off x="4171136" y="1133817"/>
            <a:ext cx="3067864" cy="2532965"/>
            <a:chOff x="4171136" y="1133817"/>
            <a:chExt cx="3067864" cy="2532965"/>
          </a:xfrm>
        </p:grpSpPr>
        <p:grpSp>
          <p:nvGrpSpPr>
            <p:cNvPr id="6" name="Group 5"/>
            <p:cNvGrpSpPr/>
            <p:nvPr/>
          </p:nvGrpSpPr>
          <p:grpSpPr>
            <a:xfrm>
              <a:off x="4171136" y="1133817"/>
              <a:ext cx="3067864" cy="2404766"/>
              <a:chOff x="4171136" y="1143000"/>
              <a:chExt cx="3067864" cy="2404766"/>
            </a:xfrm>
          </p:grpSpPr>
          <p:sp>
            <p:nvSpPr>
              <p:cNvPr id="140" name="TextBox 139"/>
              <p:cNvSpPr txBox="1"/>
              <p:nvPr/>
            </p:nvSpPr>
            <p:spPr>
              <a:xfrm>
                <a:off x="4171136" y="3126523"/>
                <a:ext cx="609600" cy="323165"/>
              </a:xfrm>
              <a:prstGeom prst="rect">
                <a:avLst/>
              </a:prstGeom>
              <a:noFill/>
            </p:spPr>
            <p:txBody>
              <a:bodyPr wrap="square" rtlCol="0">
                <a:spAutoFit/>
              </a:bodyPr>
              <a:lstStyle/>
              <a:p>
                <a:r>
                  <a:rPr lang="en-US" sz="1500" dirty="0" smtClean="0"/>
                  <a:t>4</a:t>
                </a:r>
                <a:endParaRPr lang="en-US" sz="1500" dirty="0"/>
              </a:p>
            </p:txBody>
          </p:sp>
          <p:grpSp>
            <p:nvGrpSpPr>
              <p:cNvPr id="5" name="Group 4"/>
              <p:cNvGrpSpPr/>
              <p:nvPr/>
            </p:nvGrpSpPr>
            <p:grpSpPr>
              <a:xfrm>
                <a:off x="4371568" y="1143000"/>
                <a:ext cx="2867432" cy="2404766"/>
                <a:chOff x="4371568" y="1143000"/>
                <a:chExt cx="2867432" cy="2404766"/>
              </a:xfrm>
            </p:grpSpPr>
            <p:sp>
              <p:nvSpPr>
                <p:cNvPr id="141" name="Oval 4"/>
                <p:cNvSpPr>
                  <a:spLocks noChangeArrowheads="1"/>
                </p:cNvSpPr>
                <p:nvPr/>
              </p:nvSpPr>
              <p:spPr bwMode="auto">
                <a:xfrm>
                  <a:off x="5791200" y="1143000"/>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43" name="Oval 7"/>
                <p:cNvSpPr>
                  <a:spLocks noChangeArrowheads="1"/>
                </p:cNvSpPr>
                <p:nvPr/>
              </p:nvSpPr>
              <p:spPr bwMode="auto">
                <a:xfrm>
                  <a:off x="5029200" y="2057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4" name="Text Box 8"/>
                <p:cNvSpPr txBox="1">
                  <a:spLocks noChangeArrowheads="1"/>
                </p:cNvSpPr>
                <p:nvPr/>
              </p:nvSpPr>
              <p:spPr bwMode="auto">
                <a:xfrm>
                  <a:off x="5105400"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45" name="Oval 9"/>
                <p:cNvSpPr>
                  <a:spLocks noChangeArrowheads="1"/>
                </p:cNvSpPr>
                <p:nvPr/>
              </p:nvSpPr>
              <p:spPr bwMode="auto">
                <a:xfrm>
                  <a:off x="6629400" y="2057400"/>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6" name="Text Box 10"/>
                <p:cNvSpPr txBox="1">
                  <a:spLocks noChangeArrowheads="1"/>
                </p:cNvSpPr>
                <p:nvPr/>
              </p:nvSpPr>
              <p:spPr bwMode="auto">
                <a:xfrm>
                  <a:off x="6705600"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47" name="Oval 11"/>
                <p:cNvSpPr>
                  <a:spLocks noChangeArrowheads="1"/>
                </p:cNvSpPr>
                <p:nvPr/>
              </p:nvSpPr>
              <p:spPr bwMode="auto">
                <a:xfrm>
                  <a:off x="5486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8" name="Text Box 12"/>
                <p:cNvSpPr txBox="1">
                  <a:spLocks noChangeArrowheads="1"/>
                </p:cNvSpPr>
                <p:nvPr/>
              </p:nvSpPr>
              <p:spPr bwMode="auto">
                <a:xfrm>
                  <a:off x="5562600"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49" name="Oval 13"/>
                <p:cNvSpPr>
                  <a:spLocks noChangeArrowheads="1"/>
                </p:cNvSpPr>
                <p:nvPr/>
              </p:nvSpPr>
              <p:spPr bwMode="auto">
                <a:xfrm>
                  <a:off x="4371568"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50" name="Text Box 14"/>
                <p:cNvSpPr txBox="1">
                  <a:spLocks noChangeArrowheads="1"/>
                </p:cNvSpPr>
                <p:nvPr/>
              </p:nvSpPr>
              <p:spPr bwMode="auto">
                <a:xfrm>
                  <a:off x="4523968" y="30905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a:t>
                  </a:r>
                </a:p>
              </p:txBody>
            </p:sp>
            <p:sp>
              <p:nvSpPr>
                <p:cNvPr id="151" name="Oval 15"/>
                <p:cNvSpPr>
                  <a:spLocks noChangeArrowheads="1"/>
                </p:cNvSpPr>
                <p:nvPr/>
              </p:nvSpPr>
              <p:spPr bwMode="auto">
                <a:xfrm>
                  <a:off x="6248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52" name="Text Box 16"/>
                <p:cNvSpPr txBox="1">
                  <a:spLocks noChangeArrowheads="1"/>
                </p:cNvSpPr>
                <p:nvPr/>
              </p:nvSpPr>
              <p:spPr bwMode="auto">
                <a:xfrm>
                  <a:off x="6387222"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53" name="Line 17"/>
                <p:cNvSpPr>
                  <a:spLocks noChangeShapeType="1"/>
                </p:cNvSpPr>
                <p:nvPr/>
              </p:nvSpPr>
              <p:spPr bwMode="auto">
                <a:xfrm flipH="1">
                  <a:off x="54864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4" name="Line 18"/>
                <p:cNvSpPr>
                  <a:spLocks noChangeShapeType="1"/>
                </p:cNvSpPr>
                <p:nvPr/>
              </p:nvSpPr>
              <p:spPr bwMode="auto">
                <a:xfrm flipH="1">
                  <a:off x="4800600" y="2590801"/>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Line 20"/>
                <p:cNvSpPr>
                  <a:spLocks noChangeShapeType="1"/>
                </p:cNvSpPr>
                <p:nvPr/>
              </p:nvSpPr>
              <p:spPr bwMode="auto">
                <a:xfrm>
                  <a:off x="63246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7" name="TextBox 156"/>
                <p:cNvSpPr txBox="1"/>
                <p:nvPr/>
              </p:nvSpPr>
              <p:spPr>
                <a:xfrm>
                  <a:off x="5467450" y="1170462"/>
                  <a:ext cx="609600" cy="323165"/>
                </a:xfrm>
                <a:prstGeom prst="rect">
                  <a:avLst/>
                </a:prstGeom>
                <a:noFill/>
              </p:spPr>
              <p:txBody>
                <a:bodyPr wrap="square" rtlCol="0">
                  <a:spAutoFit/>
                </a:bodyPr>
                <a:lstStyle/>
                <a:p>
                  <a:r>
                    <a:rPr lang="en-US" sz="1500" dirty="0" smtClean="0"/>
                    <a:t>1</a:t>
                  </a:r>
                  <a:endParaRPr lang="en-US" sz="1500" dirty="0"/>
                </a:p>
              </p:txBody>
            </p:sp>
            <p:sp>
              <p:nvSpPr>
                <p:cNvPr id="158" name="TextBox 157"/>
                <p:cNvSpPr txBox="1"/>
                <p:nvPr/>
              </p:nvSpPr>
              <p:spPr>
                <a:xfrm>
                  <a:off x="4785034" y="2157801"/>
                  <a:ext cx="348534" cy="323165"/>
                </a:xfrm>
                <a:prstGeom prst="rect">
                  <a:avLst/>
                </a:prstGeom>
                <a:noFill/>
              </p:spPr>
              <p:txBody>
                <a:bodyPr wrap="square" rtlCol="0">
                  <a:spAutoFit/>
                </a:bodyPr>
                <a:lstStyle/>
                <a:p>
                  <a:r>
                    <a:rPr lang="en-US" sz="1500" dirty="0"/>
                    <a:t>2</a:t>
                  </a:r>
                </a:p>
              </p:txBody>
            </p:sp>
            <p:sp>
              <p:nvSpPr>
                <p:cNvPr id="159" name="TextBox 158"/>
                <p:cNvSpPr txBox="1"/>
                <p:nvPr/>
              </p:nvSpPr>
              <p:spPr>
                <a:xfrm>
                  <a:off x="6324600" y="2133600"/>
                  <a:ext cx="609600" cy="323165"/>
                </a:xfrm>
                <a:prstGeom prst="rect">
                  <a:avLst/>
                </a:prstGeom>
                <a:noFill/>
              </p:spPr>
              <p:txBody>
                <a:bodyPr wrap="square" rtlCol="0">
                  <a:spAutoFit/>
                </a:bodyPr>
                <a:lstStyle/>
                <a:p>
                  <a:r>
                    <a:rPr lang="en-US" sz="1500" dirty="0" smtClean="0"/>
                    <a:t>3</a:t>
                  </a:r>
                  <a:endParaRPr lang="en-US" sz="1500" dirty="0"/>
                </a:p>
              </p:txBody>
            </p:sp>
            <p:sp>
              <p:nvSpPr>
                <p:cNvPr id="160" name="TextBox 159"/>
                <p:cNvSpPr txBox="1"/>
                <p:nvPr/>
              </p:nvSpPr>
              <p:spPr>
                <a:xfrm>
                  <a:off x="5219700" y="3161095"/>
                  <a:ext cx="342900" cy="323165"/>
                </a:xfrm>
                <a:prstGeom prst="rect">
                  <a:avLst/>
                </a:prstGeom>
                <a:noFill/>
              </p:spPr>
              <p:txBody>
                <a:bodyPr wrap="square" rtlCol="0">
                  <a:spAutoFit/>
                </a:bodyPr>
                <a:lstStyle/>
                <a:p>
                  <a:r>
                    <a:rPr lang="en-US" sz="1500" dirty="0" smtClean="0"/>
                    <a:t>5</a:t>
                  </a:r>
                  <a:endParaRPr lang="en-US" sz="1500" dirty="0"/>
                </a:p>
              </p:txBody>
            </p:sp>
          </p:grpSp>
        </p:grpSp>
        <p:sp>
          <p:nvSpPr>
            <p:cNvPr id="207" name="TextBox 206"/>
            <p:cNvSpPr txBox="1"/>
            <p:nvPr/>
          </p:nvSpPr>
          <p:spPr>
            <a:xfrm>
              <a:off x="6781800" y="3343617"/>
              <a:ext cx="457200" cy="323165"/>
            </a:xfrm>
            <a:prstGeom prst="rect">
              <a:avLst/>
            </a:prstGeom>
            <a:noFill/>
          </p:spPr>
          <p:txBody>
            <a:bodyPr wrap="square" rtlCol="0">
              <a:spAutoFit/>
            </a:bodyPr>
            <a:lstStyle/>
            <a:p>
              <a:r>
                <a:rPr lang="en-US" sz="1500" dirty="0" smtClean="0"/>
                <a:t>6</a:t>
              </a:r>
              <a:endParaRPr lang="en-US" sz="1500" dirty="0"/>
            </a:p>
          </p:txBody>
        </p:sp>
      </p:grpSp>
      <p:cxnSp>
        <p:nvCxnSpPr>
          <p:cNvPr id="208" name="Straight Connector 207"/>
          <p:cNvCxnSpPr/>
          <p:nvPr/>
        </p:nvCxnSpPr>
        <p:spPr>
          <a:xfrm>
            <a:off x="6699250" y="4617827"/>
            <a:ext cx="6350" cy="155437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96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500"/>
                                        <p:tgtEl>
                                          <p:spTgt spid="13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0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wipe(left)">
                                      <p:cBhvr>
                                        <p:cTn id="22" dur="500"/>
                                        <p:tgtEl>
                                          <p:spTgt spid="164"/>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childTnLst>
                                </p:cTn>
                              </p:par>
                              <p:par>
                                <p:cTn id="26" presetID="22" presetClass="entr" presetSubtype="4" fill="hold" grpId="0" nodeType="withEffect">
                                  <p:stCondLst>
                                    <p:cond delay="0"/>
                                  </p:stCondLst>
                                  <p:childTnLst>
                                    <p:set>
                                      <p:cBhvr>
                                        <p:cTn id="27" dur="1" fill="hold">
                                          <p:stCondLst>
                                            <p:cond delay="0"/>
                                          </p:stCondLst>
                                        </p:cTn>
                                        <p:tgtEl>
                                          <p:spTgt spid="162"/>
                                        </p:tgtEl>
                                        <p:attrNameLst>
                                          <p:attrName>style.visibility</p:attrName>
                                        </p:attrNameLst>
                                      </p:cBhvr>
                                      <p:to>
                                        <p:strVal val="visible"/>
                                      </p:to>
                                    </p:set>
                                    <p:animEffect transition="in" filter="wipe(down)">
                                      <p:cBhvr>
                                        <p:cTn id="28" dur="500"/>
                                        <p:tgtEl>
                                          <p:spTgt spid="162"/>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2"/>
                                        </p:tgtEl>
                                        <p:attrNameLst>
                                          <p:attrName>style.visibility</p:attrName>
                                        </p:attrNameLst>
                                      </p:cBhvr>
                                      <p:to>
                                        <p:strVal val="visible"/>
                                      </p:to>
                                    </p:set>
                                    <p:animEffect transition="in" filter="wipe(left)">
                                      <p:cBhvr>
                                        <p:cTn id="37" dur="500"/>
                                        <p:tgtEl>
                                          <p:spTgt spid="20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01"/>
                                        </p:tgtEl>
                                        <p:attrNameLst>
                                          <p:attrName>style.visibility</p:attrName>
                                        </p:attrNameLst>
                                      </p:cBhvr>
                                      <p:to>
                                        <p:strVal val="visible"/>
                                      </p:to>
                                    </p:set>
                                    <p:animEffect transition="in" filter="wipe(left)">
                                      <p:cBhvr>
                                        <p:cTn id="40" dur="500"/>
                                        <p:tgtEl>
                                          <p:spTgt spid="201"/>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00"/>
                                        </p:tgtEl>
                                        <p:attrNameLst>
                                          <p:attrName>style.visibility</p:attrName>
                                        </p:attrNameLst>
                                      </p:cBhvr>
                                      <p:to>
                                        <p:strVal val="visible"/>
                                      </p:to>
                                    </p:set>
                                    <p:animEffect transition="in" filter="wipe(left)">
                                      <p:cBhvr>
                                        <p:cTn id="44" dur="500"/>
                                        <p:tgtEl>
                                          <p:spTgt spid="200"/>
                                        </p:tgtEl>
                                      </p:cBhvr>
                                    </p:animEffect>
                                  </p:childTnLst>
                                </p:cTn>
                              </p:par>
                            </p:childTnLst>
                          </p:cTn>
                        </p:par>
                        <p:par>
                          <p:cTn id="45" fill="hold">
                            <p:stCondLst>
                              <p:cond delay="1000"/>
                            </p:stCondLst>
                            <p:childTnLst>
                              <p:par>
                                <p:cTn id="46" presetID="2" presetClass="entr" presetSubtype="4" fill="hold" nodeType="afterEffect">
                                  <p:stCondLst>
                                    <p:cond delay="0"/>
                                  </p:stCondLst>
                                  <p:childTnLst>
                                    <p:set>
                                      <p:cBhvr>
                                        <p:cTn id="47" dur="1" fill="hold">
                                          <p:stCondLst>
                                            <p:cond delay="0"/>
                                          </p:stCondLst>
                                        </p:cTn>
                                        <p:tgtEl>
                                          <p:spTgt spid="191"/>
                                        </p:tgtEl>
                                        <p:attrNameLst>
                                          <p:attrName>style.visibility</p:attrName>
                                        </p:attrNameLst>
                                      </p:cBhvr>
                                      <p:to>
                                        <p:strVal val="visible"/>
                                      </p:to>
                                    </p:set>
                                    <p:anim calcmode="lin" valueType="num">
                                      <p:cBhvr additive="base">
                                        <p:cTn id="48" dur="500" fill="hold"/>
                                        <p:tgtEl>
                                          <p:spTgt spid="191"/>
                                        </p:tgtEl>
                                        <p:attrNameLst>
                                          <p:attrName>ppt_x</p:attrName>
                                        </p:attrNameLst>
                                      </p:cBhvr>
                                      <p:tavLst>
                                        <p:tav tm="0">
                                          <p:val>
                                            <p:strVal val="#ppt_x"/>
                                          </p:val>
                                        </p:tav>
                                        <p:tav tm="100000">
                                          <p:val>
                                            <p:strVal val="#ppt_x"/>
                                          </p:val>
                                        </p:tav>
                                      </p:tavLst>
                                    </p:anim>
                                    <p:anim calcmode="lin" valueType="num">
                                      <p:cBhvr additive="base">
                                        <p:cTn id="49" dur="500" fill="hold"/>
                                        <p:tgtEl>
                                          <p:spTgt spid="19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98"/>
                                        </p:tgtEl>
                                        <p:attrNameLst>
                                          <p:attrName>style.visibility</p:attrName>
                                        </p:attrNameLst>
                                      </p:cBhvr>
                                      <p:to>
                                        <p:strVal val="visible"/>
                                      </p:to>
                                    </p:set>
                                    <p:anim calcmode="lin" valueType="num">
                                      <p:cBhvr additive="base">
                                        <p:cTn id="52" dur="500" fill="hold"/>
                                        <p:tgtEl>
                                          <p:spTgt spid="198"/>
                                        </p:tgtEl>
                                        <p:attrNameLst>
                                          <p:attrName>ppt_x</p:attrName>
                                        </p:attrNameLst>
                                      </p:cBhvr>
                                      <p:tavLst>
                                        <p:tav tm="0">
                                          <p:val>
                                            <p:strVal val="#ppt_x"/>
                                          </p:val>
                                        </p:tav>
                                        <p:tav tm="100000">
                                          <p:val>
                                            <p:strVal val="#ppt_x"/>
                                          </p:val>
                                        </p:tav>
                                      </p:tavLst>
                                    </p:anim>
                                    <p:anim calcmode="lin" valueType="num">
                                      <p:cBhvr additive="base">
                                        <p:cTn id="53" dur="500" fill="hold"/>
                                        <p:tgtEl>
                                          <p:spTgt spid="19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03"/>
                                        </p:tgtEl>
                                        <p:attrNameLst>
                                          <p:attrName>style.visibility</p:attrName>
                                        </p:attrNameLst>
                                      </p:cBhvr>
                                      <p:to>
                                        <p:strVal val="visible"/>
                                      </p:to>
                                    </p:set>
                                    <p:anim calcmode="lin" valueType="num">
                                      <p:cBhvr additive="base">
                                        <p:cTn id="56" dur="500" fill="hold"/>
                                        <p:tgtEl>
                                          <p:spTgt spid="203"/>
                                        </p:tgtEl>
                                        <p:attrNameLst>
                                          <p:attrName>ppt_x</p:attrName>
                                        </p:attrNameLst>
                                      </p:cBhvr>
                                      <p:tavLst>
                                        <p:tav tm="0">
                                          <p:val>
                                            <p:strVal val="#ppt_x"/>
                                          </p:val>
                                        </p:tav>
                                        <p:tav tm="100000">
                                          <p:val>
                                            <p:strVal val="#ppt_x"/>
                                          </p:val>
                                        </p:tav>
                                      </p:tavLst>
                                    </p:anim>
                                    <p:anim calcmode="lin" valueType="num">
                                      <p:cBhvr additive="base">
                                        <p:cTn id="57" dur="500" fill="hold"/>
                                        <p:tgtEl>
                                          <p:spTgt spid="203"/>
                                        </p:tgtEl>
                                        <p:attrNameLst>
                                          <p:attrName>ppt_y</p:attrName>
                                        </p:attrNameLst>
                                      </p:cBhvr>
                                      <p:tavLst>
                                        <p:tav tm="0">
                                          <p:val>
                                            <p:strVal val="1+#ppt_h/2"/>
                                          </p:val>
                                        </p:tav>
                                        <p:tav tm="100000">
                                          <p:val>
                                            <p:strVal val="#ppt_y"/>
                                          </p:val>
                                        </p:tav>
                                      </p:tavLst>
                                    </p:anim>
                                  </p:childTnLst>
                                </p:cTn>
                              </p:par>
                            </p:childTnLst>
                          </p:cTn>
                        </p:par>
                        <p:par>
                          <p:cTn id="58" fill="hold">
                            <p:stCondLst>
                              <p:cond delay="1500"/>
                            </p:stCondLst>
                            <p:childTnLst>
                              <p:par>
                                <p:cTn id="59" presetID="22" presetClass="entr" presetSubtype="1" fill="hold" nodeType="afterEffect">
                                  <p:stCondLst>
                                    <p:cond delay="0"/>
                                  </p:stCondLst>
                                  <p:childTnLst>
                                    <p:set>
                                      <p:cBhvr>
                                        <p:cTn id="60" dur="1" fill="hold">
                                          <p:stCondLst>
                                            <p:cond delay="0"/>
                                          </p:stCondLst>
                                        </p:cTn>
                                        <p:tgtEl>
                                          <p:spTgt spid="208"/>
                                        </p:tgtEl>
                                        <p:attrNameLst>
                                          <p:attrName>style.visibility</p:attrName>
                                        </p:attrNameLst>
                                      </p:cBhvr>
                                      <p:to>
                                        <p:strVal val="visible"/>
                                      </p:to>
                                    </p:set>
                                    <p:animEffect transition="in" filter="wipe(up)">
                                      <p:cBhvr>
                                        <p:cTn id="61" dur="500"/>
                                        <p:tgtEl>
                                          <p:spTgt spid="20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199"/>
                                        </p:tgtEl>
                                        <p:attrNameLst>
                                          <p:attrName>style.visibility</p:attrName>
                                        </p:attrNameLst>
                                      </p:cBhvr>
                                      <p:to>
                                        <p:strVal val="visible"/>
                                      </p:to>
                                    </p:set>
                                    <p:anim calcmode="lin" valueType="num">
                                      <p:cBhvr additive="base">
                                        <p:cTn id="66" dur="500" fill="hold"/>
                                        <p:tgtEl>
                                          <p:spTgt spid="199"/>
                                        </p:tgtEl>
                                        <p:attrNameLst>
                                          <p:attrName>ppt_x</p:attrName>
                                        </p:attrNameLst>
                                      </p:cBhvr>
                                      <p:tavLst>
                                        <p:tav tm="0">
                                          <p:val>
                                            <p:strVal val="0-#ppt_w/2"/>
                                          </p:val>
                                        </p:tav>
                                        <p:tav tm="100000">
                                          <p:val>
                                            <p:strVal val="#ppt_x"/>
                                          </p:val>
                                        </p:tav>
                                      </p:tavLst>
                                    </p:anim>
                                    <p:anim calcmode="lin" valueType="num">
                                      <p:cBhvr additive="base">
                                        <p:cTn id="67" dur="500" fill="hold"/>
                                        <p:tgtEl>
                                          <p:spTgt spid="1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62" grpId="0"/>
      <p:bldP spid="163" grpId="0"/>
      <p:bldP spid="198" grpId="0"/>
      <p:bldP spid="199" grpId="0"/>
      <p:bldP spid="200" grpId="0"/>
      <p:bldP spid="201" grpId="0" animBg="1"/>
      <p:bldP spid="202" grpId="0"/>
      <p:bldP spid="203" grpId="0" animBg="1"/>
      <p:bldP spid="204"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Example 1:</a:t>
            </a:r>
            <a:endParaRPr lang="en-US" dirty="0"/>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155</a:t>
            </a:fld>
            <a:endParaRPr lang="en-US"/>
          </a:p>
        </p:txBody>
      </p:sp>
      <p:pic>
        <p:nvPicPr>
          <p:cNvPr id="19" name="Picture 18"/>
          <p:cNvPicPr>
            <a:picLocks noChangeAspect="1"/>
          </p:cNvPicPr>
          <p:nvPr/>
        </p:nvPicPr>
        <p:blipFill>
          <a:blip r:embed="rId2"/>
          <a:stretch>
            <a:fillRect/>
          </a:stretch>
        </p:blipFill>
        <p:spPr>
          <a:xfrm>
            <a:off x="6705600" y="24089"/>
            <a:ext cx="2473305" cy="2045233"/>
          </a:xfrm>
          <a:prstGeom prst="rect">
            <a:avLst/>
          </a:prstGeom>
        </p:spPr>
      </p:pic>
      <p:sp>
        <p:nvSpPr>
          <p:cNvPr id="112" name="Text Box 34"/>
          <p:cNvSpPr txBox="1">
            <a:spLocks noChangeArrowheads="1"/>
          </p:cNvSpPr>
          <p:nvPr/>
        </p:nvSpPr>
        <p:spPr bwMode="auto">
          <a:xfrm>
            <a:off x="100414" y="857895"/>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Call MAX-HEAPIFY(A,1,3)</a:t>
            </a:r>
            <a:endParaRPr lang="en-US" altLang="en-US" sz="1500" dirty="0">
              <a:latin typeface="Century Schoolbook" panose="02040604050505020304" pitchFamily="18" charset="0"/>
            </a:endParaRPr>
          </a:p>
        </p:txBody>
      </p:sp>
      <p:sp>
        <p:nvSpPr>
          <p:cNvPr id="137" name="Text Box 21"/>
          <p:cNvSpPr txBox="1">
            <a:spLocks noChangeArrowheads="1"/>
          </p:cNvSpPr>
          <p:nvPr/>
        </p:nvSpPr>
        <p:spPr bwMode="auto">
          <a:xfrm>
            <a:off x="7848600" y="5225496"/>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19</a:t>
            </a:r>
          </a:p>
        </p:txBody>
      </p:sp>
      <p:sp>
        <p:nvSpPr>
          <p:cNvPr id="138" name="Text Box 28"/>
          <p:cNvSpPr txBox="1">
            <a:spLocks noChangeArrowheads="1"/>
          </p:cNvSpPr>
          <p:nvPr/>
        </p:nvSpPr>
        <p:spPr bwMode="auto">
          <a:xfrm>
            <a:off x="7259285" y="4800600"/>
            <a:ext cx="1034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Century Schoolbook" panose="02040604050505020304" pitchFamily="18" charset="0"/>
              </a:rPr>
              <a:t>Sorted:</a:t>
            </a:r>
          </a:p>
        </p:txBody>
      </p:sp>
      <p:sp>
        <p:nvSpPr>
          <p:cNvPr id="113" name="Text Box 7"/>
          <p:cNvSpPr txBox="1">
            <a:spLocks noChangeArrowheads="1"/>
          </p:cNvSpPr>
          <p:nvPr/>
        </p:nvSpPr>
        <p:spPr bwMode="auto">
          <a:xfrm>
            <a:off x="3360782" y="1940521"/>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A[1]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A[3]</a:t>
            </a:r>
            <a:endParaRPr lang="en-US" altLang="en-US" sz="2000" dirty="0">
              <a:solidFill>
                <a:srgbClr val="DD0111"/>
              </a:solidFill>
              <a:sym typeface="Symbol" panose="05050102010706020507" pitchFamily="18" charset="2"/>
            </a:endParaRPr>
          </a:p>
        </p:txBody>
      </p:sp>
      <p:cxnSp>
        <p:nvCxnSpPr>
          <p:cNvPr id="131" name="Straight Arrow Connector 130"/>
          <p:cNvCxnSpPr/>
          <p:nvPr/>
        </p:nvCxnSpPr>
        <p:spPr>
          <a:xfrm>
            <a:off x="3501808" y="2362200"/>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Text Box 34"/>
          <p:cNvSpPr txBox="1">
            <a:spLocks noChangeArrowheads="1"/>
          </p:cNvSpPr>
          <p:nvPr/>
        </p:nvSpPr>
        <p:spPr bwMode="auto">
          <a:xfrm>
            <a:off x="2241857" y="1105203"/>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a:latin typeface="Century Schoolbook" panose="02040604050505020304" pitchFamily="18" charset="0"/>
              </a:rPr>
              <a:t>t</a:t>
            </a:r>
            <a:r>
              <a:rPr lang="en-US" altLang="en-US" sz="1500" dirty="0" smtClean="0">
                <a:latin typeface="Century Schoolbook" panose="02040604050505020304" pitchFamily="18" charset="0"/>
              </a:rPr>
              <a:t>o restore max-heap property</a:t>
            </a:r>
            <a:endParaRPr lang="en-US" altLang="en-US" sz="1500" dirty="0">
              <a:latin typeface="Century Schoolbook" panose="02040604050505020304" pitchFamily="18" charset="0"/>
            </a:endParaRPr>
          </a:p>
        </p:txBody>
      </p:sp>
      <p:sp>
        <p:nvSpPr>
          <p:cNvPr id="162" name="Text Box 34"/>
          <p:cNvSpPr txBox="1">
            <a:spLocks noChangeArrowheads="1"/>
          </p:cNvSpPr>
          <p:nvPr/>
        </p:nvSpPr>
        <p:spPr bwMode="auto">
          <a:xfrm>
            <a:off x="7420176" y="2796570"/>
            <a:ext cx="149522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Exchange </a:t>
            </a:r>
            <a:r>
              <a:rPr lang="en-US" altLang="en-US" sz="1500" dirty="0">
                <a:latin typeface="Century Schoolbook" panose="02040604050505020304" pitchFamily="18" charset="0"/>
              </a:rPr>
              <a:t>last element</a:t>
            </a:r>
          </a:p>
          <a:p>
            <a:pPr eaLnBrk="1" hangingPunct="1"/>
            <a:r>
              <a:rPr lang="en-US" altLang="en-US" sz="1500" dirty="0" smtClean="0">
                <a:latin typeface="Century Schoolbook" panose="02040604050505020304" pitchFamily="18" charset="0"/>
              </a:rPr>
              <a:t>and </a:t>
            </a:r>
            <a:r>
              <a:rPr lang="en-US" altLang="en-US" sz="1500" dirty="0">
                <a:latin typeface="Century Schoolbook" panose="02040604050505020304" pitchFamily="18" charset="0"/>
              </a:rPr>
              <a:t>the root</a:t>
            </a:r>
          </a:p>
        </p:txBody>
      </p:sp>
      <p:sp>
        <p:nvSpPr>
          <p:cNvPr id="163" name="Text Box 7"/>
          <p:cNvSpPr txBox="1">
            <a:spLocks noChangeArrowheads="1"/>
          </p:cNvSpPr>
          <p:nvPr/>
        </p:nvSpPr>
        <p:spPr bwMode="auto">
          <a:xfrm>
            <a:off x="7434728" y="2345914"/>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A[1]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A[3]</a:t>
            </a:r>
            <a:endParaRPr lang="en-US" altLang="en-US" sz="2000" dirty="0">
              <a:solidFill>
                <a:srgbClr val="DD0111"/>
              </a:solidFill>
              <a:sym typeface="Symbol" panose="05050102010706020507" pitchFamily="18" charset="2"/>
            </a:endParaRPr>
          </a:p>
        </p:txBody>
      </p:sp>
      <p:cxnSp>
        <p:nvCxnSpPr>
          <p:cNvPr id="164" name="Straight Arrow Connector 163"/>
          <p:cNvCxnSpPr/>
          <p:nvPr/>
        </p:nvCxnSpPr>
        <p:spPr>
          <a:xfrm>
            <a:off x="7582932" y="2774836"/>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6200" y="1100434"/>
            <a:ext cx="3067864" cy="2404766"/>
            <a:chOff x="152400" y="4300834"/>
            <a:chExt cx="3067864" cy="2404766"/>
          </a:xfrm>
        </p:grpSpPr>
        <p:sp>
          <p:nvSpPr>
            <p:cNvPr id="166" name="TextBox 165"/>
            <p:cNvSpPr txBox="1"/>
            <p:nvPr/>
          </p:nvSpPr>
          <p:spPr>
            <a:xfrm>
              <a:off x="152400" y="6284357"/>
              <a:ext cx="609600" cy="323165"/>
            </a:xfrm>
            <a:prstGeom prst="rect">
              <a:avLst/>
            </a:prstGeom>
            <a:noFill/>
          </p:spPr>
          <p:txBody>
            <a:bodyPr wrap="square" rtlCol="0">
              <a:spAutoFit/>
            </a:bodyPr>
            <a:lstStyle/>
            <a:p>
              <a:r>
                <a:rPr lang="en-US" sz="1500" dirty="0" smtClean="0"/>
                <a:t>4</a:t>
              </a:r>
              <a:endParaRPr lang="en-US" sz="1500" dirty="0"/>
            </a:p>
          </p:txBody>
        </p:sp>
        <p:sp>
          <p:nvSpPr>
            <p:cNvPr id="168" name="Oval 4"/>
            <p:cNvSpPr>
              <a:spLocks noChangeArrowheads="1"/>
            </p:cNvSpPr>
            <p:nvPr/>
          </p:nvSpPr>
          <p:spPr bwMode="auto">
            <a:xfrm>
              <a:off x="1772464" y="4300834"/>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Century Schoolbook" panose="02040604050505020304" pitchFamily="18" charset="0"/>
                </a:rPr>
                <a:t>1</a:t>
              </a:r>
            </a:p>
          </p:txBody>
        </p:sp>
        <p:sp>
          <p:nvSpPr>
            <p:cNvPr id="169" name="Oval 7"/>
            <p:cNvSpPr>
              <a:spLocks noChangeArrowheads="1"/>
            </p:cNvSpPr>
            <p:nvPr/>
          </p:nvSpPr>
          <p:spPr bwMode="auto">
            <a:xfrm>
              <a:off x="1010464" y="5215234"/>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0" name="Text Box 8"/>
            <p:cNvSpPr txBox="1">
              <a:spLocks noChangeArrowheads="1"/>
            </p:cNvSpPr>
            <p:nvPr/>
          </p:nvSpPr>
          <p:spPr bwMode="auto">
            <a:xfrm>
              <a:off x="1086664" y="5291434"/>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71" name="Oval 9"/>
            <p:cNvSpPr>
              <a:spLocks noChangeArrowheads="1"/>
            </p:cNvSpPr>
            <p:nvPr/>
          </p:nvSpPr>
          <p:spPr bwMode="auto">
            <a:xfrm>
              <a:off x="2610664" y="5215234"/>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2" name="Text Box 10"/>
            <p:cNvSpPr txBox="1">
              <a:spLocks noChangeArrowheads="1"/>
            </p:cNvSpPr>
            <p:nvPr/>
          </p:nvSpPr>
          <p:spPr bwMode="auto">
            <a:xfrm>
              <a:off x="2686864" y="5291434"/>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73" name="Oval 11"/>
            <p:cNvSpPr>
              <a:spLocks noChangeArrowheads="1"/>
            </p:cNvSpPr>
            <p:nvPr/>
          </p:nvSpPr>
          <p:spPr bwMode="auto">
            <a:xfrm>
              <a:off x="1467664" y="6172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4" name="Text Box 12"/>
            <p:cNvSpPr txBox="1">
              <a:spLocks noChangeArrowheads="1"/>
            </p:cNvSpPr>
            <p:nvPr/>
          </p:nvSpPr>
          <p:spPr bwMode="auto">
            <a:xfrm>
              <a:off x="1543864" y="62484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75" name="Oval 13"/>
            <p:cNvSpPr>
              <a:spLocks noChangeArrowheads="1"/>
            </p:cNvSpPr>
            <p:nvPr/>
          </p:nvSpPr>
          <p:spPr bwMode="auto">
            <a:xfrm>
              <a:off x="352832" y="6172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6" name="Text Box 14"/>
            <p:cNvSpPr txBox="1">
              <a:spLocks noChangeArrowheads="1"/>
            </p:cNvSpPr>
            <p:nvPr/>
          </p:nvSpPr>
          <p:spPr bwMode="auto">
            <a:xfrm>
              <a:off x="505232" y="62484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77" name="Oval 15"/>
            <p:cNvSpPr>
              <a:spLocks noChangeArrowheads="1"/>
            </p:cNvSpPr>
            <p:nvPr/>
          </p:nvSpPr>
          <p:spPr bwMode="auto">
            <a:xfrm>
              <a:off x="2229664" y="6172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8" name="Text Box 16"/>
            <p:cNvSpPr txBox="1">
              <a:spLocks noChangeArrowheads="1"/>
            </p:cNvSpPr>
            <p:nvPr/>
          </p:nvSpPr>
          <p:spPr bwMode="auto">
            <a:xfrm>
              <a:off x="2368486" y="62484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79" name="Line 17"/>
            <p:cNvSpPr>
              <a:spLocks noChangeShapeType="1"/>
            </p:cNvSpPr>
            <p:nvPr/>
          </p:nvSpPr>
          <p:spPr bwMode="auto">
            <a:xfrm flipH="1">
              <a:off x="1467664" y="47580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2" name="Line 20"/>
            <p:cNvSpPr>
              <a:spLocks noChangeShapeType="1"/>
            </p:cNvSpPr>
            <p:nvPr/>
          </p:nvSpPr>
          <p:spPr bwMode="auto">
            <a:xfrm>
              <a:off x="2305864" y="47580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3" name="TextBox 182"/>
            <p:cNvSpPr txBox="1"/>
            <p:nvPr/>
          </p:nvSpPr>
          <p:spPr>
            <a:xfrm>
              <a:off x="1448714" y="4328296"/>
              <a:ext cx="609600" cy="323165"/>
            </a:xfrm>
            <a:prstGeom prst="rect">
              <a:avLst/>
            </a:prstGeom>
            <a:noFill/>
          </p:spPr>
          <p:txBody>
            <a:bodyPr wrap="square" rtlCol="0">
              <a:spAutoFit/>
            </a:bodyPr>
            <a:lstStyle/>
            <a:p>
              <a:r>
                <a:rPr lang="en-US" sz="1500" dirty="0" smtClean="0"/>
                <a:t>1</a:t>
              </a:r>
              <a:endParaRPr lang="en-US" sz="1500" dirty="0"/>
            </a:p>
          </p:txBody>
        </p:sp>
        <p:sp>
          <p:nvSpPr>
            <p:cNvPr id="184" name="TextBox 183"/>
            <p:cNvSpPr txBox="1"/>
            <p:nvPr/>
          </p:nvSpPr>
          <p:spPr>
            <a:xfrm>
              <a:off x="766298" y="5315635"/>
              <a:ext cx="348534" cy="323165"/>
            </a:xfrm>
            <a:prstGeom prst="rect">
              <a:avLst/>
            </a:prstGeom>
            <a:noFill/>
          </p:spPr>
          <p:txBody>
            <a:bodyPr wrap="square" rtlCol="0">
              <a:spAutoFit/>
            </a:bodyPr>
            <a:lstStyle/>
            <a:p>
              <a:r>
                <a:rPr lang="en-US" sz="1500" dirty="0"/>
                <a:t>2</a:t>
              </a:r>
            </a:p>
          </p:txBody>
        </p:sp>
        <p:sp>
          <p:nvSpPr>
            <p:cNvPr id="185" name="TextBox 184"/>
            <p:cNvSpPr txBox="1"/>
            <p:nvPr/>
          </p:nvSpPr>
          <p:spPr>
            <a:xfrm>
              <a:off x="2305864" y="5291434"/>
              <a:ext cx="609600" cy="323165"/>
            </a:xfrm>
            <a:prstGeom prst="rect">
              <a:avLst/>
            </a:prstGeom>
            <a:noFill/>
          </p:spPr>
          <p:txBody>
            <a:bodyPr wrap="square" rtlCol="0">
              <a:spAutoFit/>
            </a:bodyPr>
            <a:lstStyle/>
            <a:p>
              <a:r>
                <a:rPr lang="en-US" sz="1500" dirty="0" smtClean="0"/>
                <a:t>3</a:t>
              </a:r>
              <a:endParaRPr lang="en-US" sz="1500" dirty="0"/>
            </a:p>
          </p:txBody>
        </p:sp>
        <p:sp>
          <p:nvSpPr>
            <p:cNvPr id="186" name="TextBox 185"/>
            <p:cNvSpPr txBox="1"/>
            <p:nvPr/>
          </p:nvSpPr>
          <p:spPr>
            <a:xfrm>
              <a:off x="1200964" y="6318929"/>
              <a:ext cx="342900" cy="323165"/>
            </a:xfrm>
            <a:prstGeom prst="rect">
              <a:avLst/>
            </a:prstGeom>
            <a:noFill/>
          </p:spPr>
          <p:txBody>
            <a:bodyPr wrap="square" rtlCol="0">
              <a:spAutoFit/>
            </a:bodyPr>
            <a:lstStyle/>
            <a:p>
              <a:r>
                <a:rPr lang="en-US" sz="1500" dirty="0" smtClean="0"/>
                <a:t>5</a:t>
              </a:r>
              <a:endParaRPr lang="en-US" sz="1500" dirty="0"/>
            </a:p>
          </p:txBody>
        </p:sp>
      </p:grpSp>
      <p:sp>
        <p:nvSpPr>
          <p:cNvPr id="190" name="Text Box 21"/>
          <p:cNvSpPr txBox="1">
            <a:spLocks noChangeArrowheads="1"/>
          </p:cNvSpPr>
          <p:nvPr/>
        </p:nvSpPr>
        <p:spPr bwMode="auto">
          <a:xfrm>
            <a:off x="7315200" y="5234344"/>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grpSp>
        <p:nvGrpSpPr>
          <p:cNvPr id="191" name="Group 12"/>
          <p:cNvGrpSpPr>
            <a:grpSpLocks/>
          </p:cNvGrpSpPr>
          <p:nvPr/>
        </p:nvGrpSpPr>
        <p:grpSpPr bwMode="auto">
          <a:xfrm>
            <a:off x="4921250" y="5257800"/>
            <a:ext cx="3460750" cy="400049"/>
            <a:chOff x="561" y="657"/>
            <a:chExt cx="2180" cy="252"/>
          </a:xfrm>
        </p:grpSpPr>
        <p:sp>
          <p:nvSpPr>
            <p:cNvPr id="192" name="Text Box 4"/>
            <p:cNvSpPr txBox="1">
              <a:spLocks noChangeArrowheads="1"/>
            </p:cNvSpPr>
            <p:nvPr/>
          </p:nvSpPr>
          <p:spPr bwMode="auto">
            <a:xfrm>
              <a:off x="561" y="657"/>
              <a:ext cx="404"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a:latin typeface="Century Schoolbook" panose="02040604050505020304" pitchFamily="18" charset="0"/>
                </a:rPr>
                <a:t>1</a:t>
              </a:r>
              <a:endParaRPr lang="en-CA" altLang="en-US" sz="2000" dirty="0">
                <a:latin typeface="Century Schoolbook" panose="02040604050505020304" pitchFamily="18" charset="0"/>
              </a:endParaRPr>
            </a:p>
          </p:txBody>
        </p:sp>
        <p:sp>
          <p:nvSpPr>
            <p:cNvPr id="193" name="Text Box 5"/>
            <p:cNvSpPr txBox="1">
              <a:spLocks noChangeArrowheads="1"/>
            </p:cNvSpPr>
            <p:nvPr/>
          </p:nvSpPr>
          <p:spPr bwMode="auto">
            <a:xfrm>
              <a:off x="96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smtClean="0">
                  <a:latin typeface="Century Schoolbook" panose="02040604050505020304" pitchFamily="18" charset="0"/>
                </a:rPr>
                <a:t>4</a:t>
              </a:r>
              <a:endParaRPr lang="en-CA" altLang="en-US" sz="2000" dirty="0">
                <a:latin typeface="Century Schoolbook" panose="02040604050505020304" pitchFamily="18" charset="0"/>
              </a:endParaRPr>
            </a:p>
          </p:txBody>
        </p:sp>
        <p:sp>
          <p:nvSpPr>
            <p:cNvPr id="194" name="Text Box 6"/>
            <p:cNvSpPr txBox="1">
              <a:spLocks noChangeArrowheads="1"/>
            </p:cNvSpPr>
            <p:nvPr/>
          </p:nvSpPr>
          <p:spPr bwMode="auto">
            <a:xfrm>
              <a:off x="132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sp>
          <p:nvSpPr>
            <p:cNvPr id="195" name="Text Box 7"/>
            <p:cNvSpPr txBox="1">
              <a:spLocks noChangeArrowheads="1"/>
            </p:cNvSpPr>
            <p:nvPr/>
          </p:nvSpPr>
          <p:spPr bwMode="auto">
            <a:xfrm>
              <a:off x="167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sp>
          <p:nvSpPr>
            <p:cNvPr id="196" name="Text Box 8"/>
            <p:cNvSpPr txBox="1">
              <a:spLocks noChangeArrowheads="1"/>
            </p:cNvSpPr>
            <p:nvPr/>
          </p:nvSpPr>
          <p:spPr bwMode="auto">
            <a:xfrm>
              <a:off x="203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sp>
          <p:nvSpPr>
            <p:cNvPr id="197" name="Text Box 9"/>
            <p:cNvSpPr txBox="1">
              <a:spLocks noChangeArrowheads="1"/>
            </p:cNvSpPr>
            <p:nvPr/>
          </p:nvSpPr>
          <p:spPr bwMode="auto">
            <a:xfrm>
              <a:off x="2385"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grpSp>
      <p:sp>
        <p:nvSpPr>
          <p:cNvPr id="198" name="Text Box 28"/>
          <p:cNvSpPr txBox="1">
            <a:spLocks noChangeArrowheads="1"/>
          </p:cNvSpPr>
          <p:nvPr/>
        </p:nvSpPr>
        <p:spPr bwMode="auto">
          <a:xfrm>
            <a:off x="4846452" y="4800600"/>
            <a:ext cx="1205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Array A:</a:t>
            </a:r>
            <a:endParaRPr lang="en-US" altLang="en-US" sz="2000" dirty="0">
              <a:latin typeface="Century Schoolbook" panose="02040604050505020304" pitchFamily="18" charset="0"/>
            </a:endParaRPr>
          </a:p>
        </p:txBody>
      </p:sp>
      <p:sp>
        <p:nvSpPr>
          <p:cNvPr id="199" name="Text Box 34"/>
          <p:cNvSpPr txBox="1">
            <a:spLocks noChangeArrowheads="1"/>
          </p:cNvSpPr>
          <p:nvPr/>
        </p:nvSpPr>
        <p:spPr bwMode="auto">
          <a:xfrm>
            <a:off x="252814" y="3944035"/>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Call MAX-HEAPIFY(A,1,2)</a:t>
            </a:r>
            <a:endParaRPr lang="en-US" altLang="en-US" sz="1500" dirty="0">
              <a:latin typeface="Century Schoolbook" panose="02040604050505020304" pitchFamily="18" charset="0"/>
            </a:endParaRPr>
          </a:p>
        </p:txBody>
      </p:sp>
      <p:sp>
        <p:nvSpPr>
          <p:cNvPr id="200" name="Text Box 5"/>
          <p:cNvSpPr txBox="1">
            <a:spLocks noChangeArrowheads="1"/>
          </p:cNvSpPr>
          <p:nvPr/>
        </p:nvSpPr>
        <p:spPr bwMode="auto">
          <a:xfrm>
            <a:off x="4473266" y="5780047"/>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201" name="Line 29"/>
          <p:cNvSpPr>
            <a:spLocks noChangeShapeType="1"/>
          </p:cNvSpPr>
          <p:nvPr/>
        </p:nvSpPr>
        <p:spPr bwMode="auto">
          <a:xfrm>
            <a:off x="2807090" y="6052592"/>
            <a:ext cx="1617329" cy="1"/>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02" name="Text Box 30"/>
          <p:cNvSpPr txBox="1">
            <a:spLocks noChangeArrowheads="1"/>
          </p:cNvSpPr>
          <p:nvPr/>
        </p:nvSpPr>
        <p:spPr bwMode="auto">
          <a:xfrm>
            <a:off x="2764990" y="5638800"/>
            <a:ext cx="16594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a:latin typeface="Century Schoolbook" panose="02040604050505020304" pitchFamily="18" charset="0"/>
              </a:rPr>
              <a:t>Take out biggest</a:t>
            </a:r>
          </a:p>
        </p:txBody>
      </p:sp>
      <p:sp>
        <p:nvSpPr>
          <p:cNvPr id="203" name="Text Box 21"/>
          <p:cNvSpPr txBox="1">
            <a:spLocks noChangeArrowheads="1"/>
          </p:cNvSpPr>
          <p:nvPr/>
        </p:nvSpPr>
        <p:spPr bwMode="auto">
          <a:xfrm>
            <a:off x="6781800" y="5234344"/>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90" name="Text Box 7"/>
          <p:cNvSpPr txBox="1">
            <a:spLocks noChangeArrowheads="1"/>
          </p:cNvSpPr>
          <p:nvPr/>
        </p:nvSpPr>
        <p:spPr bwMode="auto">
          <a:xfrm>
            <a:off x="7506210" y="2038290"/>
            <a:ext cx="570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err="1" smtClean="0">
                <a:solidFill>
                  <a:srgbClr val="DD0111"/>
                </a:solidFill>
              </a:rPr>
              <a:t>i</a:t>
            </a:r>
            <a:r>
              <a:rPr lang="en-US" altLang="en-US" sz="2000" dirty="0" smtClean="0">
                <a:solidFill>
                  <a:srgbClr val="DD0111"/>
                </a:solidFill>
              </a:rPr>
              <a:t>=3:</a:t>
            </a:r>
            <a:endParaRPr lang="en-US" altLang="en-US" sz="2000" dirty="0">
              <a:solidFill>
                <a:srgbClr val="DD0111"/>
              </a:solidFill>
              <a:sym typeface="Symbol" panose="05050102010706020507" pitchFamily="18" charset="2"/>
            </a:endParaRPr>
          </a:p>
        </p:txBody>
      </p:sp>
      <p:sp>
        <p:nvSpPr>
          <p:cNvPr id="91" name="Text Box 21"/>
          <p:cNvSpPr txBox="1">
            <a:spLocks noChangeArrowheads="1"/>
          </p:cNvSpPr>
          <p:nvPr/>
        </p:nvSpPr>
        <p:spPr bwMode="auto">
          <a:xfrm>
            <a:off x="6223000" y="5257800"/>
            <a:ext cx="406400" cy="400110"/>
          </a:xfrm>
          <a:prstGeom prst="rect">
            <a:avLst/>
          </a:prstGeom>
          <a:solidFill>
            <a:srgbClr val="B8B8B8"/>
          </a:solidFill>
          <a:ln w="3175">
            <a:solidFill>
              <a:schemeClr val="tx1"/>
            </a:solidFill>
            <a:miter lim="800000"/>
            <a:headEnd/>
            <a:tailEnd/>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grpSp>
        <p:nvGrpSpPr>
          <p:cNvPr id="8" name="Group 7"/>
          <p:cNvGrpSpPr/>
          <p:nvPr/>
        </p:nvGrpSpPr>
        <p:grpSpPr>
          <a:xfrm>
            <a:off x="76200" y="4267200"/>
            <a:ext cx="3095646" cy="2404766"/>
            <a:chOff x="76200" y="4267200"/>
            <a:chExt cx="3095646" cy="2404766"/>
          </a:xfrm>
        </p:grpSpPr>
        <p:grpSp>
          <p:nvGrpSpPr>
            <p:cNvPr id="94" name="Group 93"/>
            <p:cNvGrpSpPr/>
            <p:nvPr/>
          </p:nvGrpSpPr>
          <p:grpSpPr>
            <a:xfrm>
              <a:off x="76200" y="4267200"/>
              <a:ext cx="3067864" cy="2404766"/>
              <a:chOff x="4171136" y="1143000"/>
              <a:chExt cx="3067864" cy="2404766"/>
            </a:xfrm>
          </p:grpSpPr>
          <p:sp>
            <p:nvSpPr>
              <p:cNvPr id="95" name="TextBox 94"/>
              <p:cNvSpPr txBox="1"/>
              <p:nvPr/>
            </p:nvSpPr>
            <p:spPr>
              <a:xfrm>
                <a:off x="4171136" y="3126523"/>
                <a:ext cx="609600" cy="323165"/>
              </a:xfrm>
              <a:prstGeom prst="rect">
                <a:avLst/>
              </a:prstGeom>
              <a:noFill/>
            </p:spPr>
            <p:txBody>
              <a:bodyPr wrap="square" rtlCol="0">
                <a:spAutoFit/>
              </a:bodyPr>
              <a:lstStyle/>
              <a:p>
                <a:r>
                  <a:rPr lang="en-US" sz="1500" dirty="0" smtClean="0"/>
                  <a:t>4</a:t>
                </a:r>
                <a:endParaRPr lang="en-US" sz="1500" dirty="0"/>
              </a:p>
            </p:txBody>
          </p:sp>
          <p:grpSp>
            <p:nvGrpSpPr>
              <p:cNvPr id="96" name="Group 95"/>
              <p:cNvGrpSpPr/>
              <p:nvPr/>
            </p:nvGrpSpPr>
            <p:grpSpPr>
              <a:xfrm>
                <a:off x="4371568" y="1143000"/>
                <a:ext cx="2867432" cy="2404766"/>
                <a:chOff x="4371568" y="1143000"/>
                <a:chExt cx="2867432" cy="2404766"/>
              </a:xfrm>
            </p:grpSpPr>
            <p:sp>
              <p:nvSpPr>
                <p:cNvPr id="97" name="Oval 4"/>
                <p:cNvSpPr>
                  <a:spLocks noChangeArrowheads="1"/>
                </p:cNvSpPr>
                <p:nvPr/>
              </p:nvSpPr>
              <p:spPr bwMode="auto">
                <a:xfrm>
                  <a:off x="5791200" y="1143000"/>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a:t>
                  </a:r>
                  <a:endParaRPr lang="en-US" altLang="en-US" sz="2000" dirty="0">
                    <a:latin typeface="Century Schoolbook" panose="02040604050505020304" pitchFamily="18" charset="0"/>
                  </a:endParaRPr>
                </a:p>
              </p:txBody>
            </p:sp>
            <p:sp>
              <p:nvSpPr>
                <p:cNvPr id="98" name="Oval 7"/>
                <p:cNvSpPr>
                  <a:spLocks noChangeArrowheads="1"/>
                </p:cNvSpPr>
                <p:nvPr/>
              </p:nvSpPr>
              <p:spPr bwMode="auto">
                <a:xfrm>
                  <a:off x="5029200" y="2057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9" name="Text Box 8"/>
                <p:cNvSpPr txBox="1">
                  <a:spLocks noChangeArrowheads="1"/>
                </p:cNvSpPr>
                <p:nvPr/>
              </p:nvSpPr>
              <p:spPr bwMode="auto">
                <a:xfrm>
                  <a:off x="5105400"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00" name="Oval 9"/>
                <p:cNvSpPr>
                  <a:spLocks noChangeArrowheads="1"/>
                </p:cNvSpPr>
                <p:nvPr/>
              </p:nvSpPr>
              <p:spPr bwMode="auto">
                <a:xfrm>
                  <a:off x="6629400" y="2057400"/>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1" name="Text Box 10"/>
                <p:cNvSpPr txBox="1">
                  <a:spLocks noChangeArrowheads="1"/>
                </p:cNvSpPr>
                <p:nvPr/>
              </p:nvSpPr>
              <p:spPr bwMode="auto">
                <a:xfrm>
                  <a:off x="6705600"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02" name="Oval 11"/>
                <p:cNvSpPr>
                  <a:spLocks noChangeArrowheads="1"/>
                </p:cNvSpPr>
                <p:nvPr/>
              </p:nvSpPr>
              <p:spPr bwMode="auto">
                <a:xfrm>
                  <a:off x="5486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3" name="Text Box 12"/>
                <p:cNvSpPr txBox="1">
                  <a:spLocks noChangeArrowheads="1"/>
                </p:cNvSpPr>
                <p:nvPr/>
              </p:nvSpPr>
              <p:spPr bwMode="auto">
                <a:xfrm>
                  <a:off x="5562600"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04" name="Oval 13"/>
                <p:cNvSpPr>
                  <a:spLocks noChangeArrowheads="1"/>
                </p:cNvSpPr>
                <p:nvPr/>
              </p:nvSpPr>
              <p:spPr bwMode="auto">
                <a:xfrm>
                  <a:off x="4371568"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5" name="Text Box 14"/>
                <p:cNvSpPr txBox="1">
                  <a:spLocks noChangeArrowheads="1"/>
                </p:cNvSpPr>
                <p:nvPr/>
              </p:nvSpPr>
              <p:spPr bwMode="auto">
                <a:xfrm>
                  <a:off x="4416349" y="30978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06" name="Oval 15"/>
                <p:cNvSpPr>
                  <a:spLocks noChangeArrowheads="1"/>
                </p:cNvSpPr>
                <p:nvPr/>
              </p:nvSpPr>
              <p:spPr bwMode="auto">
                <a:xfrm>
                  <a:off x="6248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7" name="Text Box 16"/>
                <p:cNvSpPr txBox="1">
                  <a:spLocks noChangeArrowheads="1"/>
                </p:cNvSpPr>
                <p:nvPr/>
              </p:nvSpPr>
              <p:spPr bwMode="auto">
                <a:xfrm>
                  <a:off x="6387222"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08" name="Line 17"/>
                <p:cNvSpPr>
                  <a:spLocks noChangeShapeType="1"/>
                </p:cNvSpPr>
                <p:nvPr/>
              </p:nvSpPr>
              <p:spPr bwMode="auto">
                <a:xfrm flipH="1">
                  <a:off x="54864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10" name="Line 20"/>
                <p:cNvSpPr>
                  <a:spLocks noChangeShapeType="1"/>
                </p:cNvSpPr>
                <p:nvPr/>
              </p:nvSpPr>
              <p:spPr bwMode="auto">
                <a:xfrm>
                  <a:off x="63246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11" name="TextBox 110"/>
                <p:cNvSpPr txBox="1"/>
                <p:nvPr/>
              </p:nvSpPr>
              <p:spPr>
                <a:xfrm>
                  <a:off x="5467450" y="1170462"/>
                  <a:ext cx="609600" cy="323165"/>
                </a:xfrm>
                <a:prstGeom prst="rect">
                  <a:avLst/>
                </a:prstGeom>
                <a:noFill/>
              </p:spPr>
              <p:txBody>
                <a:bodyPr wrap="square" rtlCol="0">
                  <a:spAutoFit/>
                </a:bodyPr>
                <a:lstStyle/>
                <a:p>
                  <a:r>
                    <a:rPr lang="en-US" sz="1500" dirty="0" smtClean="0"/>
                    <a:t>1</a:t>
                  </a:r>
                  <a:endParaRPr lang="en-US" sz="1500" dirty="0"/>
                </a:p>
              </p:txBody>
            </p:sp>
            <p:sp>
              <p:nvSpPr>
                <p:cNvPr id="136" name="TextBox 135"/>
                <p:cNvSpPr txBox="1"/>
                <p:nvPr/>
              </p:nvSpPr>
              <p:spPr>
                <a:xfrm>
                  <a:off x="4785034" y="2157801"/>
                  <a:ext cx="348534" cy="323165"/>
                </a:xfrm>
                <a:prstGeom prst="rect">
                  <a:avLst/>
                </a:prstGeom>
                <a:noFill/>
              </p:spPr>
              <p:txBody>
                <a:bodyPr wrap="square" rtlCol="0">
                  <a:spAutoFit/>
                </a:bodyPr>
                <a:lstStyle/>
                <a:p>
                  <a:r>
                    <a:rPr lang="en-US" sz="1500" dirty="0"/>
                    <a:t>2</a:t>
                  </a:r>
                </a:p>
              </p:txBody>
            </p:sp>
            <p:sp>
              <p:nvSpPr>
                <p:cNvPr id="139" name="TextBox 138"/>
                <p:cNvSpPr txBox="1"/>
                <p:nvPr/>
              </p:nvSpPr>
              <p:spPr>
                <a:xfrm>
                  <a:off x="6324600" y="2133600"/>
                  <a:ext cx="609600" cy="323165"/>
                </a:xfrm>
                <a:prstGeom prst="rect">
                  <a:avLst/>
                </a:prstGeom>
                <a:noFill/>
              </p:spPr>
              <p:txBody>
                <a:bodyPr wrap="square" rtlCol="0">
                  <a:spAutoFit/>
                </a:bodyPr>
                <a:lstStyle/>
                <a:p>
                  <a:r>
                    <a:rPr lang="en-US" sz="1500" dirty="0" smtClean="0"/>
                    <a:t>3</a:t>
                  </a:r>
                  <a:endParaRPr lang="en-US" sz="1500" dirty="0"/>
                </a:p>
              </p:txBody>
            </p:sp>
            <p:sp>
              <p:nvSpPr>
                <p:cNvPr id="142" name="TextBox 141"/>
                <p:cNvSpPr txBox="1"/>
                <p:nvPr/>
              </p:nvSpPr>
              <p:spPr>
                <a:xfrm>
                  <a:off x="5219700" y="3161095"/>
                  <a:ext cx="342900" cy="323165"/>
                </a:xfrm>
                <a:prstGeom prst="rect">
                  <a:avLst/>
                </a:prstGeom>
                <a:noFill/>
              </p:spPr>
              <p:txBody>
                <a:bodyPr wrap="square" rtlCol="0">
                  <a:spAutoFit/>
                </a:bodyPr>
                <a:lstStyle/>
                <a:p>
                  <a:r>
                    <a:rPr lang="en-US" sz="1500" dirty="0" smtClean="0"/>
                    <a:t>5</a:t>
                  </a:r>
                  <a:endParaRPr lang="en-US" sz="1500" dirty="0"/>
                </a:p>
              </p:txBody>
            </p:sp>
          </p:grpSp>
        </p:grpSp>
        <p:sp>
          <p:nvSpPr>
            <p:cNvPr id="92" name="TextBox 91"/>
            <p:cNvSpPr txBox="1"/>
            <p:nvPr/>
          </p:nvSpPr>
          <p:spPr>
            <a:xfrm>
              <a:off x="2714646" y="6320256"/>
              <a:ext cx="457200" cy="323165"/>
            </a:xfrm>
            <a:prstGeom prst="rect">
              <a:avLst/>
            </a:prstGeom>
            <a:noFill/>
          </p:spPr>
          <p:txBody>
            <a:bodyPr wrap="square" rtlCol="0">
              <a:spAutoFit/>
            </a:bodyPr>
            <a:lstStyle/>
            <a:p>
              <a:r>
                <a:rPr lang="en-US" sz="1500" dirty="0" smtClean="0"/>
                <a:t>6</a:t>
              </a:r>
              <a:endParaRPr lang="en-US" sz="1500" dirty="0"/>
            </a:p>
          </p:txBody>
        </p:sp>
      </p:grpSp>
      <p:sp>
        <p:nvSpPr>
          <p:cNvPr id="93" name="TextBox 92"/>
          <p:cNvSpPr txBox="1"/>
          <p:nvPr/>
        </p:nvSpPr>
        <p:spPr>
          <a:xfrm>
            <a:off x="2514600" y="3258235"/>
            <a:ext cx="457200" cy="323165"/>
          </a:xfrm>
          <a:prstGeom prst="rect">
            <a:avLst/>
          </a:prstGeom>
          <a:noFill/>
        </p:spPr>
        <p:txBody>
          <a:bodyPr wrap="square" rtlCol="0">
            <a:spAutoFit/>
          </a:bodyPr>
          <a:lstStyle/>
          <a:p>
            <a:r>
              <a:rPr lang="en-US" sz="1500" dirty="0" smtClean="0"/>
              <a:t>6</a:t>
            </a:r>
            <a:endParaRPr lang="en-US" sz="1500" dirty="0"/>
          </a:p>
        </p:txBody>
      </p:sp>
      <p:grpSp>
        <p:nvGrpSpPr>
          <p:cNvPr id="7" name="Group 6"/>
          <p:cNvGrpSpPr/>
          <p:nvPr/>
        </p:nvGrpSpPr>
        <p:grpSpPr>
          <a:xfrm>
            <a:off x="4171136" y="1143000"/>
            <a:ext cx="3067864" cy="2532965"/>
            <a:chOff x="4171136" y="1143000"/>
            <a:chExt cx="3067864" cy="2532965"/>
          </a:xfrm>
        </p:grpSpPr>
        <p:grpSp>
          <p:nvGrpSpPr>
            <p:cNvPr id="6" name="Group 5"/>
            <p:cNvGrpSpPr/>
            <p:nvPr/>
          </p:nvGrpSpPr>
          <p:grpSpPr>
            <a:xfrm>
              <a:off x="4171136" y="1143000"/>
              <a:ext cx="3067864" cy="2404766"/>
              <a:chOff x="4171136" y="1143000"/>
              <a:chExt cx="3067864" cy="2404766"/>
            </a:xfrm>
          </p:grpSpPr>
          <p:sp>
            <p:nvSpPr>
              <p:cNvPr id="140" name="TextBox 139"/>
              <p:cNvSpPr txBox="1"/>
              <p:nvPr/>
            </p:nvSpPr>
            <p:spPr>
              <a:xfrm>
                <a:off x="4171136" y="3126523"/>
                <a:ext cx="213232" cy="323165"/>
              </a:xfrm>
              <a:prstGeom prst="rect">
                <a:avLst/>
              </a:prstGeom>
              <a:noFill/>
            </p:spPr>
            <p:txBody>
              <a:bodyPr wrap="square" rtlCol="0">
                <a:spAutoFit/>
              </a:bodyPr>
              <a:lstStyle/>
              <a:p>
                <a:r>
                  <a:rPr lang="en-US" sz="1500" dirty="0" smtClean="0"/>
                  <a:t>4</a:t>
                </a:r>
                <a:endParaRPr lang="en-US" sz="1500" dirty="0"/>
              </a:p>
            </p:txBody>
          </p:sp>
          <p:grpSp>
            <p:nvGrpSpPr>
              <p:cNvPr id="5" name="Group 4"/>
              <p:cNvGrpSpPr/>
              <p:nvPr/>
            </p:nvGrpSpPr>
            <p:grpSpPr>
              <a:xfrm>
                <a:off x="4371568" y="1143000"/>
                <a:ext cx="2867432" cy="2404766"/>
                <a:chOff x="4371568" y="1143000"/>
                <a:chExt cx="2867432" cy="2404766"/>
              </a:xfrm>
            </p:grpSpPr>
            <p:sp>
              <p:nvSpPr>
                <p:cNvPr id="141" name="Oval 4"/>
                <p:cNvSpPr>
                  <a:spLocks noChangeArrowheads="1"/>
                </p:cNvSpPr>
                <p:nvPr/>
              </p:nvSpPr>
              <p:spPr bwMode="auto">
                <a:xfrm>
                  <a:off x="5791200" y="1143000"/>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43" name="Oval 7"/>
                <p:cNvSpPr>
                  <a:spLocks noChangeArrowheads="1"/>
                </p:cNvSpPr>
                <p:nvPr/>
              </p:nvSpPr>
              <p:spPr bwMode="auto">
                <a:xfrm>
                  <a:off x="5029200" y="2057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4" name="Text Box 8"/>
                <p:cNvSpPr txBox="1">
                  <a:spLocks noChangeArrowheads="1"/>
                </p:cNvSpPr>
                <p:nvPr/>
              </p:nvSpPr>
              <p:spPr bwMode="auto">
                <a:xfrm>
                  <a:off x="5105400"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45" name="Oval 9"/>
                <p:cNvSpPr>
                  <a:spLocks noChangeArrowheads="1"/>
                </p:cNvSpPr>
                <p:nvPr/>
              </p:nvSpPr>
              <p:spPr bwMode="auto">
                <a:xfrm>
                  <a:off x="6629400" y="2057400"/>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a:t>
                  </a:r>
                  <a:endParaRPr lang="en-US" altLang="en-US" sz="2000" dirty="0">
                    <a:latin typeface="Century Schoolbook" panose="02040604050505020304" pitchFamily="18" charset="0"/>
                  </a:endParaRPr>
                </a:p>
              </p:txBody>
            </p:sp>
            <p:sp>
              <p:nvSpPr>
                <p:cNvPr id="147" name="Oval 11"/>
                <p:cNvSpPr>
                  <a:spLocks noChangeArrowheads="1"/>
                </p:cNvSpPr>
                <p:nvPr/>
              </p:nvSpPr>
              <p:spPr bwMode="auto">
                <a:xfrm>
                  <a:off x="5486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8" name="Text Box 12"/>
                <p:cNvSpPr txBox="1">
                  <a:spLocks noChangeArrowheads="1"/>
                </p:cNvSpPr>
                <p:nvPr/>
              </p:nvSpPr>
              <p:spPr bwMode="auto">
                <a:xfrm>
                  <a:off x="5562600"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49" name="Oval 13"/>
                <p:cNvSpPr>
                  <a:spLocks noChangeArrowheads="1"/>
                </p:cNvSpPr>
                <p:nvPr/>
              </p:nvSpPr>
              <p:spPr bwMode="auto">
                <a:xfrm>
                  <a:off x="4371568"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51" name="Oval 15"/>
                <p:cNvSpPr>
                  <a:spLocks noChangeArrowheads="1"/>
                </p:cNvSpPr>
                <p:nvPr/>
              </p:nvSpPr>
              <p:spPr bwMode="auto">
                <a:xfrm>
                  <a:off x="6248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52" name="Text Box 16"/>
                <p:cNvSpPr txBox="1">
                  <a:spLocks noChangeArrowheads="1"/>
                </p:cNvSpPr>
                <p:nvPr/>
              </p:nvSpPr>
              <p:spPr bwMode="auto">
                <a:xfrm>
                  <a:off x="6387222"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53" name="Line 17"/>
                <p:cNvSpPr>
                  <a:spLocks noChangeShapeType="1"/>
                </p:cNvSpPr>
                <p:nvPr/>
              </p:nvSpPr>
              <p:spPr bwMode="auto">
                <a:xfrm flipH="1">
                  <a:off x="54864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6" name="Line 20"/>
                <p:cNvSpPr>
                  <a:spLocks noChangeShapeType="1"/>
                </p:cNvSpPr>
                <p:nvPr/>
              </p:nvSpPr>
              <p:spPr bwMode="auto">
                <a:xfrm>
                  <a:off x="63246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7" name="TextBox 156"/>
                <p:cNvSpPr txBox="1"/>
                <p:nvPr/>
              </p:nvSpPr>
              <p:spPr>
                <a:xfrm>
                  <a:off x="5467450" y="1170462"/>
                  <a:ext cx="609600" cy="323165"/>
                </a:xfrm>
                <a:prstGeom prst="rect">
                  <a:avLst/>
                </a:prstGeom>
                <a:noFill/>
              </p:spPr>
              <p:txBody>
                <a:bodyPr wrap="square" rtlCol="0">
                  <a:spAutoFit/>
                </a:bodyPr>
                <a:lstStyle/>
                <a:p>
                  <a:r>
                    <a:rPr lang="en-US" sz="1500" dirty="0" smtClean="0"/>
                    <a:t>1</a:t>
                  </a:r>
                  <a:endParaRPr lang="en-US" sz="1500" dirty="0"/>
                </a:p>
              </p:txBody>
            </p:sp>
            <p:sp>
              <p:nvSpPr>
                <p:cNvPr id="158" name="TextBox 157"/>
                <p:cNvSpPr txBox="1"/>
                <p:nvPr/>
              </p:nvSpPr>
              <p:spPr>
                <a:xfrm>
                  <a:off x="4785034" y="2157801"/>
                  <a:ext cx="348534" cy="323165"/>
                </a:xfrm>
                <a:prstGeom prst="rect">
                  <a:avLst/>
                </a:prstGeom>
                <a:noFill/>
              </p:spPr>
              <p:txBody>
                <a:bodyPr wrap="square" rtlCol="0">
                  <a:spAutoFit/>
                </a:bodyPr>
                <a:lstStyle/>
                <a:p>
                  <a:r>
                    <a:rPr lang="en-US" sz="1500" dirty="0"/>
                    <a:t>2</a:t>
                  </a:r>
                </a:p>
              </p:txBody>
            </p:sp>
            <p:sp>
              <p:nvSpPr>
                <p:cNvPr id="159" name="TextBox 158"/>
                <p:cNvSpPr txBox="1"/>
                <p:nvPr/>
              </p:nvSpPr>
              <p:spPr>
                <a:xfrm>
                  <a:off x="6324600" y="2133600"/>
                  <a:ext cx="269370" cy="323165"/>
                </a:xfrm>
                <a:prstGeom prst="rect">
                  <a:avLst/>
                </a:prstGeom>
                <a:noFill/>
              </p:spPr>
              <p:txBody>
                <a:bodyPr wrap="square" rtlCol="0">
                  <a:spAutoFit/>
                </a:bodyPr>
                <a:lstStyle/>
                <a:p>
                  <a:r>
                    <a:rPr lang="en-US" sz="1500" dirty="0" smtClean="0"/>
                    <a:t>3</a:t>
                  </a:r>
                  <a:endParaRPr lang="en-US" sz="1500" dirty="0"/>
                </a:p>
              </p:txBody>
            </p:sp>
            <p:sp>
              <p:nvSpPr>
                <p:cNvPr id="160" name="TextBox 159"/>
                <p:cNvSpPr txBox="1"/>
                <p:nvPr/>
              </p:nvSpPr>
              <p:spPr>
                <a:xfrm>
                  <a:off x="5219700" y="3161095"/>
                  <a:ext cx="342900" cy="323165"/>
                </a:xfrm>
                <a:prstGeom prst="rect">
                  <a:avLst/>
                </a:prstGeom>
                <a:noFill/>
              </p:spPr>
              <p:txBody>
                <a:bodyPr wrap="square" rtlCol="0">
                  <a:spAutoFit/>
                </a:bodyPr>
                <a:lstStyle/>
                <a:p>
                  <a:r>
                    <a:rPr lang="en-US" sz="1500" dirty="0" smtClean="0"/>
                    <a:t>5</a:t>
                  </a:r>
                  <a:endParaRPr lang="en-US" sz="1500" dirty="0"/>
                </a:p>
              </p:txBody>
            </p:sp>
          </p:grpSp>
        </p:grpSp>
        <p:sp>
          <p:nvSpPr>
            <p:cNvPr id="114" name="TextBox 113"/>
            <p:cNvSpPr txBox="1"/>
            <p:nvPr/>
          </p:nvSpPr>
          <p:spPr>
            <a:xfrm>
              <a:off x="6705600" y="3352800"/>
              <a:ext cx="457200" cy="323165"/>
            </a:xfrm>
            <a:prstGeom prst="rect">
              <a:avLst/>
            </a:prstGeom>
            <a:noFill/>
          </p:spPr>
          <p:txBody>
            <a:bodyPr wrap="square" rtlCol="0">
              <a:spAutoFit/>
            </a:bodyPr>
            <a:lstStyle/>
            <a:p>
              <a:r>
                <a:rPr lang="en-US" sz="1500" dirty="0" smtClean="0"/>
                <a:t>6</a:t>
              </a:r>
              <a:endParaRPr lang="en-US" sz="1500" dirty="0"/>
            </a:p>
          </p:txBody>
        </p:sp>
      </p:grpSp>
      <p:cxnSp>
        <p:nvCxnSpPr>
          <p:cNvPr id="115" name="Straight Connector 114"/>
          <p:cNvCxnSpPr/>
          <p:nvPr/>
        </p:nvCxnSpPr>
        <p:spPr>
          <a:xfrm>
            <a:off x="6165850" y="4617827"/>
            <a:ext cx="6350" cy="155437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7203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500"/>
                                        <p:tgtEl>
                                          <p:spTgt spid="13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wipe(left)">
                                      <p:cBhvr>
                                        <p:cTn id="22" dur="500"/>
                                        <p:tgtEl>
                                          <p:spTgt spid="164"/>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wipe(down)">
                                      <p:cBhvr>
                                        <p:cTn id="32" dur="500"/>
                                        <p:tgtEl>
                                          <p:spTgt spid="16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2"/>
                                        </p:tgtEl>
                                        <p:attrNameLst>
                                          <p:attrName>style.visibility</p:attrName>
                                        </p:attrNameLst>
                                      </p:cBhvr>
                                      <p:to>
                                        <p:strVal val="visible"/>
                                      </p:to>
                                    </p:set>
                                    <p:animEffect transition="in" filter="wipe(left)">
                                      <p:cBhvr>
                                        <p:cTn id="37" dur="500"/>
                                        <p:tgtEl>
                                          <p:spTgt spid="20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01"/>
                                        </p:tgtEl>
                                        <p:attrNameLst>
                                          <p:attrName>style.visibility</p:attrName>
                                        </p:attrNameLst>
                                      </p:cBhvr>
                                      <p:to>
                                        <p:strVal val="visible"/>
                                      </p:to>
                                    </p:set>
                                    <p:animEffect transition="in" filter="wipe(left)">
                                      <p:cBhvr>
                                        <p:cTn id="40" dur="500"/>
                                        <p:tgtEl>
                                          <p:spTgt spid="201"/>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00"/>
                                        </p:tgtEl>
                                        <p:attrNameLst>
                                          <p:attrName>style.visibility</p:attrName>
                                        </p:attrNameLst>
                                      </p:cBhvr>
                                      <p:to>
                                        <p:strVal val="visible"/>
                                      </p:to>
                                    </p:set>
                                    <p:animEffect transition="in" filter="wipe(left)">
                                      <p:cBhvr>
                                        <p:cTn id="44" dur="500"/>
                                        <p:tgtEl>
                                          <p:spTgt spid="200"/>
                                        </p:tgtEl>
                                      </p:cBhvr>
                                    </p:animEffect>
                                  </p:childTnLst>
                                </p:cTn>
                              </p:par>
                            </p:childTnLst>
                          </p:cTn>
                        </p:par>
                        <p:par>
                          <p:cTn id="45" fill="hold">
                            <p:stCondLst>
                              <p:cond delay="1000"/>
                            </p:stCondLst>
                            <p:childTnLst>
                              <p:par>
                                <p:cTn id="46" presetID="2" presetClass="entr" presetSubtype="4" fill="hold" nodeType="afterEffect">
                                  <p:stCondLst>
                                    <p:cond delay="0"/>
                                  </p:stCondLst>
                                  <p:childTnLst>
                                    <p:set>
                                      <p:cBhvr>
                                        <p:cTn id="47" dur="1" fill="hold">
                                          <p:stCondLst>
                                            <p:cond delay="0"/>
                                          </p:stCondLst>
                                        </p:cTn>
                                        <p:tgtEl>
                                          <p:spTgt spid="191"/>
                                        </p:tgtEl>
                                        <p:attrNameLst>
                                          <p:attrName>style.visibility</p:attrName>
                                        </p:attrNameLst>
                                      </p:cBhvr>
                                      <p:to>
                                        <p:strVal val="visible"/>
                                      </p:to>
                                    </p:set>
                                    <p:anim calcmode="lin" valueType="num">
                                      <p:cBhvr additive="base">
                                        <p:cTn id="48" dur="500" fill="hold"/>
                                        <p:tgtEl>
                                          <p:spTgt spid="191"/>
                                        </p:tgtEl>
                                        <p:attrNameLst>
                                          <p:attrName>ppt_x</p:attrName>
                                        </p:attrNameLst>
                                      </p:cBhvr>
                                      <p:tavLst>
                                        <p:tav tm="0">
                                          <p:val>
                                            <p:strVal val="#ppt_x"/>
                                          </p:val>
                                        </p:tav>
                                        <p:tav tm="100000">
                                          <p:val>
                                            <p:strVal val="#ppt_x"/>
                                          </p:val>
                                        </p:tav>
                                      </p:tavLst>
                                    </p:anim>
                                    <p:anim calcmode="lin" valueType="num">
                                      <p:cBhvr additive="base">
                                        <p:cTn id="49" dur="500" fill="hold"/>
                                        <p:tgtEl>
                                          <p:spTgt spid="19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98"/>
                                        </p:tgtEl>
                                        <p:attrNameLst>
                                          <p:attrName>style.visibility</p:attrName>
                                        </p:attrNameLst>
                                      </p:cBhvr>
                                      <p:to>
                                        <p:strVal val="visible"/>
                                      </p:to>
                                    </p:set>
                                    <p:anim calcmode="lin" valueType="num">
                                      <p:cBhvr additive="base">
                                        <p:cTn id="52" dur="500" fill="hold"/>
                                        <p:tgtEl>
                                          <p:spTgt spid="198"/>
                                        </p:tgtEl>
                                        <p:attrNameLst>
                                          <p:attrName>ppt_x</p:attrName>
                                        </p:attrNameLst>
                                      </p:cBhvr>
                                      <p:tavLst>
                                        <p:tav tm="0">
                                          <p:val>
                                            <p:strVal val="#ppt_x"/>
                                          </p:val>
                                        </p:tav>
                                        <p:tav tm="100000">
                                          <p:val>
                                            <p:strVal val="#ppt_x"/>
                                          </p:val>
                                        </p:tav>
                                      </p:tavLst>
                                    </p:anim>
                                    <p:anim calcmode="lin" valueType="num">
                                      <p:cBhvr additive="base">
                                        <p:cTn id="53" dur="500" fill="hold"/>
                                        <p:tgtEl>
                                          <p:spTgt spid="19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91"/>
                                        </p:tgtEl>
                                        <p:attrNameLst>
                                          <p:attrName>style.visibility</p:attrName>
                                        </p:attrNameLst>
                                      </p:cBhvr>
                                      <p:to>
                                        <p:strVal val="visible"/>
                                      </p:to>
                                    </p:set>
                                    <p:anim calcmode="lin" valueType="num">
                                      <p:cBhvr additive="base">
                                        <p:cTn id="56" dur="500" fill="hold"/>
                                        <p:tgtEl>
                                          <p:spTgt spid="91"/>
                                        </p:tgtEl>
                                        <p:attrNameLst>
                                          <p:attrName>ppt_x</p:attrName>
                                        </p:attrNameLst>
                                      </p:cBhvr>
                                      <p:tavLst>
                                        <p:tav tm="0">
                                          <p:val>
                                            <p:strVal val="#ppt_x"/>
                                          </p:val>
                                        </p:tav>
                                        <p:tav tm="100000">
                                          <p:val>
                                            <p:strVal val="#ppt_x"/>
                                          </p:val>
                                        </p:tav>
                                      </p:tavLst>
                                    </p:anim>
                                    <p:anim calcmode="lin" valueType="num">
                                      <p:cBhvr additive="base">
                                        <p:cTn id="57" dur="500" fill="hold"/>
                                        <p:tgtEl>
                                          <p:spTgt spid="91"/>
                                        </p:tgtEl>
                                        <p:attrNameLst>
                                          <p:attrName>ppt_y</p:attrName>
                                        </p:attrNameLst>
                                      </p:cBhvr>
                                      <p:tavLst>
                                        <p:tav tm="0">
                                          <p:val>
                                            <p:strVal val="1+#ppt_h/2"/>
                                          </p:val>
                                        </p:tav>
                                        <p:tav tm="100000">
                                          <p:val>
                                            <p:strVal val="#ppt_y"/>
                                          </p:val>
                                        </p:tav>
                                      </p:tavLst>
                                    </p:anim>
                                  </p:childTnLst>
                                </p:cTn>
                              </p:par>
                            </p:childTnLst>
                          </p:cTn>
                        </p:par>
                        <p:par>
                          <p:cTn id="58" fill="hold">
                            <p:stCondLst>
                              <p:cond delay="1500"/>
                            </p:stCondLst>
                            <p:childTnLst>
                              <p:par>
                                <p:cTn id="59" presetID="22" presetClass="entr" presetSubtype="1" fill="hold" nodeType="afterEffect">
                                  <p:stCondLst>
                                    <p:cond delay="0"/>
                                  </p:stCondLst>
                                  <p:childTnLst>
                                    <p:set>
                                      <p:cBhvr>
                                        <p:cTn id="60" dur="1" fill="hold">
                                          <p:stCondLst>
                                            <p:cond delay="0"/>
                                          </p:stCondLst>
                                        </p:cTn>
                                        <p:tgtEl>
                                          <p:spTgt spid="115"/>
                                        </p:tgtEl>
                                        <p:attrNameLst>
                                          <p:attrName>style.visibility</p:attrName>
                                        </p:attrNameLst>
                                      </p:cBhvr>
                                      <p:to>
                                        <p:strVal val="visible"/>
                                      </p:to>
                                    </p:set>
                                    <p:animEffect transition="in" filter="wipe(up)">
                                      <p:cBhvr>
                                        <p:cTn id="61" dur="500"/>
                                        <p:tgtEl>
                                          <p:spTgt spid="11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199"/>
                                        </p:tgtEl>
                                        <p:attrNameLst>
                                          <p:attrName>style.visibility</p:attrName>
                                        </p:attrNameLst>
                                      </p:cBhvr>
                                      <p:to>
                                        <p:strVal val="visible"/>
                                      </p:to>
                                    </p:set>
                                    <p:anim calcmode="lin" valueType="num">
                                      <p:cBhvr additive="base">
                                        <p:cTn id="66" dur="500" fill="hold"/>
                                        <p:tgtEl>
                                          <p:spTgt spid="199"/>
                                        </p:tgtEl>
                                        <p:attrNameLst>
                                          <p:attrName>ppt_x</p:attrName>
                                        </p:attrNameLst>
                                      </p:cBhvr>
                                      <p:tavLst>
                                        <p:tav tm="0">
                                          <p:val>
                                            <p:strVal val="0-#ppt_w/2"/>
                                          </p:val>
                                        </p:tav>
                                        <p:tav tm="100000">
                                          <p:val>
                                            <p:strVal val="#ppt_x"/>
                                          </p:val>
                                        </p:tav>
                                      </p:tavLst>
                                    </p:anim>
                                    <p:anim calcmode="lin" valueType="num">
                                      <p:cBhvr additive="base">
                                        <p:cTn id="67" dur="500" fill="hold"/>
                                        <p:tgtEl>
                                          <p:spTgt spid="1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62" grpId="0"/>
      <p:bldP spid="163" grpId="0"/>
      <p:bldP spid="198" grpId="0"/>
      <p:bldP spid="199" grpId="0"/>
      <p:bldP spid="200" grpId="0"/>
      <p:bldP spid="201" grpId="0" animBg="1"/>
      <p:bldP spid="202" grpId="0"/>
      <p:bldP spid="90" grpId="0"/>
      <p:bldP spid="9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Example 1:</a:t>
            </a:r>
            <a:endParaRPr lang="en-US" dirty="0"/>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156</a:t>
            </a:fld>
            <a:endParaRPr lang="en-US"/>
          </a:p>
        </p:txBody>
      </p:sp>
      <p:pic>
        <p:nvPicPr>
          <p:cNvPr id="19" name="Picture 18"/>
          <p:cNvPicPr>
            <a:picLocks noChangeAspect="1"/>
          </p:cNvPicPr>
          <p:nvPr/>
        </p:nvPicPr>
        <p:blipFill>
          <a:blip r:embed="rId2"/>
          <a:stretch>
            <a:fillRect/>
          </a:stretch>
        </p:blipFill>
        <p:spPr>
          <a:xfrm>
            <a:off x="6705600" y="24089"/>
            <a:ext cx="2473305" cy="2045233"/>
          </a:xfrm>
          <a:prstGeom prst="rect">
            <a:avLst/>
          </a:prstGeom>
        </p:spPr>
      </p:pic>
      <p:sp>
        <p:nvSpPr>
          <p:cNvPr id="112" name="Text Box 34"/>
          <p:cNvSpPr txBox="1">
            <a:spLocks noChangeArrowheads="1"/>
          </p:cNvSpPr>
          <p:nvPr/>
        </p:nvSpPr>
        <p:spPr bwMode="auto">
          <a:xfrm>
            <a:off x="100414" y="857895"/>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Call MAX-HEAPIFY(A,1,2)</a:t>
            </a:r>
            <a:endParaRPr lang="en-US" altLang="en-US" sz="1500" dirty="0">
              <a:latin typeface="Century Schoolbook" panose="02040604050505020304" pitchFamily="18" charset="0"/>
            </a:endParaRPr>
          </a:p>
        </p:txBody>
      </p:sp>
      <p:sp>
        <p:nvSpPr>
          <p:cNvPr id="137" name="Text Box 21"/>
          <p:cNvSpPr txBox="1">
            <a:spLocks noChangeArrowheads="1"/>
          </p:cNvSpPr>
          <p:nvPr/>
        </p:nvSpPr>
        <p:spPr bwMode="auto">
          <a:xfrm>
            <a:off x="7835800" y="5225496"/>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entury Schoolbook" panose="02040604050505020304" pitchFamily="18" charset="0"/>
              </a:rPr>
              <a:t>19</a:t>
            </a:r>
          </a:p>
        </p:txBody>
      </p:sp>
      <p:sp>
        <p:nvSpPr>
          <p:cNvPr id="138" name="Text Box 28"/>
          <p:cNvSpPr txBox="1">
            <a:spLocks noChangeArrowheads="1"/>
          </p:cNvSpPr>
          <p:nvPr/>
        </p:nvSpPr>
        <p:spPr bwMode="auto">
          <a:xfrm>
            <a:off x="7246485" y="4800600"/>
            <a:ext cx="1034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Century Schoolbook" panose="02040604050505020304" pitchFamily="18" charset="0"/>
              </a:rPr>
              <a:t>Sorted:</a:t>
            </a:r>
          </a:p>
        </p:txBody>
      </p:sp>
      <p:sp>
        <p:nvSpPr>
          <p:cNvPr id="113" name="Text Box 7"/>
          <p:cNvSpPr txBox="1">
            <a:spLocks noChangeArrowheads="1"/>
          </p:cNvSpPr>
          <p:nvPr/>
        </p:nvSpPr>
        <p:spPr bwMode="auto">
          <a:xfrm>
            <a:off x="3360782" y="1940521"/>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A[1]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A[2]</a:t>
            </a:r>
            <a:endParaRPr lang="en-US" altLang="en-US" sz="2000" dirty="0">
              <a:solidFill>
                <a:srgbClr val="DD0111"/>
              </a:solidFill>
              <a:sym typeface="Symbol" panose="05050102010706020507" pitchFamily="18" charset="2"/>
            </a:endParaRPr>
          </a:p>
        </p:txBody>
      </p:sp>
      <p:cxnSp>
        <p:nvCxnSpPr>
          <p:cNvPr id="131" name="Straight Arrow Connector 130"/>
          <p:cNvCxnSpPr/>
          <p:nvPr/>
        </p:nvCxnSpPr>
        <p:spPr>
          <a:xfrm>
            <a:off x="3501808" y="2362200"/>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Text Box 34"/>
          <p:cNvSpPr txBox="1">
            <a:spLocks noChangeArrowheads="1"/>
          </p:cNvSpPr>
          <p:nvPr/>
        </p:nvSpPr>
        <p:spPr bwMode="auto">
          <a:xfrm>
            <a:off x="2241857" y="1105203"/>
            <a:ext cx="28713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a:latin typeface="Century Schoolbook" panose="02040604050505020304" pitchFamily="18" charset="0"/>
              </a:rPr>
              <a:t>t</a:t>
            </a:r>
            <a:r>
              <a:rPr lang="en-US" altLang="en-US" sz="1500" dirty="0" smtClean="0">
                <a:latin typeface="Century Schoolbook" panose="02040604050505020304" pitchFamily="18" charset="0"/>
              </a:rPr>
              <a:t>o restore max-heap property</a:t>
            </a:r>
            <a:endParaRPr lang="en-US" altLang="en-US" sz="1500" dirty="0">
              <a:latin typeface="Century Schoolbook" panose="02040604050505020304" pitchFamily="18" charset="0"/>
            </a:endParaRPr>
          </a:p>
        </p:txBody>
      </p:sp>
      <p:sp>
        <p:nvSpPr>
          <p:cNvPr id="162" name="Text Box 34"/>
          <p:cNvSpPr txBox="1">
            <a:spLocks noChangeArrowheads="1"/>
          </p:cNvSpPr>
          <p:nvPr/>
        </p:nvSpPr>
        <p:spPr bwMode="auto">
          <a:xfrm>
            <a:off x="7420176" y="2796570"/>
            <a:ext cx="149522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smtClean="0">
                <a:latin typeface="Century Schoolbook" panose="02040604050505020304" pitchFamily="18" charset="0"/>
              </a:rPr>
              <a:t>Exchange </a:t>
            </a:r>
            <a:r>
              <a:rPr lang="en-US" altLang="en-US" sz="1500" dirty="0">
                <a:latin typeface="Century Schoolbook" panose="02040604050505020304" pitchFamily="18" charset="0"/>
              </a:rPr>
              <a:t>last element</a:t>
            </a:r>
          </a:p>
          <a:p>
            <a:pPr eaLnBrk="1" hangingPunct="1"/>
            <a:r>
              <a:rPr lang="en-US" altLang="en-US" sz="1500" dirty="0" smtClean="0">
                <a:latin typeface="Century Schoolbook" panose="02040604050505020304" pitchFamily="18" charset="0"/>
              </a:rPr>
              <a:t>and </a:t>
            </a:r>
            <a:r>
              <a:rPr lang="en-US" altLang="en-US" sz="1500" dirty="0">
                <a:latin typeface="Century Schoolbook" panose="02040604050505020304" pitchFamily="18" charset="0"/>
              </a:rPr>
              <a:t>the root</a:t>
            </a:r>
          </a:p>
        </p:txBody>
      </p:sp>
      <p:sp>
        <p:nvSpPr>
          <p:cNvPr id="163" name="Text Box 7"/>
          <p:cNvSpPr txBox="1">
            <a:spLocks noChangeArrowheads="1"/>
          </p:cNvSpPr>
          <p:nvPr/>
        </p:nvSpPr>
        <p:spPr bwMode="auto">
          <a:xfrm>
            <a:off x="7434728" y="2345914"/>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smtClean="0">
                <a:solidFill>
                  <a:srgbClr val="DD0111"/>
                </a:solidFill>
              </a:rPr>
              <a:t>A[1] </a:t>
            </a:r>
            <a:r>
              <a:rPr lang="en-US" altLang="en-US" sz="2000" dirty="0">
                <a:solidFill>
                  <a:srgbClr val="DD0111"/>
                </a:solidFill>
                <a:sym typeface="Symbol" panose="05050102010706020507" pitchFamily="18" charset="2"/>
              </a:rPr>
              <a:t> </a:t>
            </a:r>
            <a:r>
              <a:rPr lang="en-US" altLang="en-US" sz="2000" dirty="0" smtClean="0">
                <a:solidFill>
                  <a:srgbClr val="DD0111"/>
                </a:solidFill>
                <a:sym typeface="Symbol" panose="05050102010706020507" pitchFamily="18" charset="2"/>
              </a:rPr>
              <a:t>A[2]</a:t>
            </a:r>
            <a:endParaRPr lang="en-US" altLang="en-US" sz="2000" dirty="0">
              <a:solidFill>
                <a:srgbClr val="DD0111"/>
              </a:solidFill>
              <a:sym typeface="Symbol" panose="05050102010706020507" pitchFamily="18" charset="2"/>
            </a:endParaRPr>
          </a:p>
        </p:txBody>
      </p:sp>
      <p:cxnSp>
        <p:nvCxnSpPr>
          <p:cNvPr id="164" name="Straight Arrow Connector 163"/>
          <p:cNvCxnSpPr/>
          <p:nvPr/>
        </p:nvCxnSpPr>
        <p:spPr>
          <a:xfrm>
            <a:off x="7582932" y="2774836"/>
            <a:ext cx="1267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6200" y="1100434"/>
            <a:ext cx="3067864" cy="2404766"/>
            <a:chOff x="152400" y="4300834"/>
            <a:chExt cx="3067864" cy="2404766"/>
          </a:xfrm>
        </p:grpSpPr>
        <p:sp>
          <p:nvSpPr>
            <p:cNvPr id="166" name="TextBox 165"/>
            <p:cNvSpPr txBox="1"/>
            <p:nvPr/>
          </p:nvSpPr>
          <p:spPr>
            <a:xfrm>
              <a:off x="152400" y="6284357"/>
              <a:ext cx="609600" cy="323165"/>
            </a:xfrm>
            <a:prstGeom prst="rect">
              <a:avLst/>
            </a:prstGeom>
            <a:noFill/>
          </p:spPr>
          <p:txBody>
            <a:bodyPr wrap="square" rtlCol="0">
              <a:spAutoFit/>
            </a:bodyPr>
            <a:lstStyle/>
            <a:p>
              <a:r>
                <a:rPr lang="en-US" sz="1500" dirty="0" smtClean="0"/>
                <a:t>4</a:t>
              </a:r>
              <a:endParaRPr lang="en-US" sz="1500" dirty="0"/>
            </a:p>
          </p:txBody>
        </p:sp>
        <p:sp>
          <p:nvSpPr>
            <p:cNvPr id="168" name="Oval 4"/>
            <p:cNvSpPr>
              <a:spLocks noChangeArrowheads="1"/>
            </p:cNvSpPr>
            <p:nvPr/>
          </p:nvSpPr>
          <p:spPr bwMode="auto">
            <a:xfrm>
              <a:off x="1772464" y="4300834"/>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Century Schoolbook" panose="02040604050505020304" pitchFamily="18" charset="0"/>
                </a:rPr>
                <a:t>1</a:t>
              </a:r>
            </a:p>
          </p:txBody>
        </p:sp>
        <p:sp>
          <p:nvSpPr>
            <p:cNvPr id="169" name="Oval 7"/>
            <p:cNvSpPr>
              <a:spLocks noChangeArrowheads="1"/>
            </p:cNvSpPr>
            <p:nvPr/>
          </p:nvSpPr>
          <p:spPr bwMode="auto">
            <a:xfrm>
              <a:off x="1010464" y="5215234"/>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0" name="Text Box 8"/>
            <p:cNvSpPr txBox="1">
              <a:spLocks noChangeArrowheads="1"/>
            </p:cNvSpPr>
            <p:nvPr/>
          </p:nvSpPr>
          <p:spPr bwMode="auto">
            <a:xfrm>
              <a:off x="1086664" y="5291434"/>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71" name="Oval 9"/>
            <p:cNvSpPr>
              <a:spLocks noChangeArrowheads="1"/>
            </p:cNvSpPr>
            <p:nvPr/>
          </p:nvSpPr>
          <p:spPr bwMode="auto">
            <a:xfrm>
              <a:off x="2610664" y="5215234"/>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2" name="Text Box 10"/>
            <p:cNvSpPr txBox="1">
              <a:spLocks noChangeArrowheads="1"/>
            </p:cNvSpPr>
            <p:nvPr/>
          </p:nvSpPr>
          <p:spPr bwMode="auto">
            <a:xfrm>
              <a:off x="2686864" y="5291434"/>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73" name="Oval 11"/>
            <p:cNvSpPr>
              <a:spLocks noChangeArrowheads="1"/>
            </p:cNvSpPr>
            <p:nvPr/>
          </p:nvSpPr>
          <p:spPr bwMode="auto">
            <a:xfrm>
              <a:off x="1467664" y="6172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4" name="Text Box 12"/>
            <p:cNvSpPr txBox="1">
              <a:spLocks noChangeArrowheads="1"/>
            </p:cNvSpPr>
            <p:nvPr/>
          </p:nvSpPr>
          <p:spPr bwMode="auto">
            <a:xfrm>
              <a:off x="1543864" y="62484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75" name="Oval 13"/>
            <p:cNvSpPr>
              <a:spLocks noChangeArrowheads="1"/>
            </p:cNvSpPr>
            <p:nvPr/>
          </p:nvSpPr>
          <p:spPr bwMode="auto">
            <a:xfrm>
              <a:off x="352832" y="6172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6" name="Text Box 14"/>
            <p:cNvSpPr txBox="1">
              <a:spLocks noChangeArrowheads="1"/>
            </p:cNvSpPr>
            <p:nvPr/>
          </p:nvSpPr>
          <p:spPr bwMode="auto">
            <a:xfrm>
              <a:off x="505232" y="62484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77" name="Oval 15"/>
            <p:cNvSpPr>
              <a:spLocks noChangeArrowheads="1"/>
            </p:cNvSpPr>
            <p:nvPr/>
          </p:nvSpPr>
          <p:spPr bwMode="auto">
            <a:xfrm>
              <a:off x="2229664" y="61722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78" name="Text Box 16"/>
            <p:cNvSpPr txBox="1">
              <a:spLocks noChangeArrowheads="1"/>
            </p:cNvSpPr>
            <p:nvPr/>
          </p:nvSpPr>
          <p:spPr bwMode="auto">
            <a:xfrm>
              <a:off x="2368486" y="6248400"/>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79" name="Line 17"/>
            <p:cNvSpPr>
              <a:spLocks noChangeShapeType="1"/>
            </p:cNvSpPr>
            <p:nvPr/>
          </p:nvSpPr>
          <p:spPr bwMode="auto">
            <a:xfrm flipH="1">
              <a:off x="1467664" y="4758034"/>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3" name="TextBox 182"/>
            <p:cNvSpPr txBox="1"/>
            <p:nvPr/>
          </p:nvSpPr>
          <p:spPr>
            <a:xfrm>
              <a:off x="1448714" y="4328296"/>
              <a:ext cx="609600" cy="323165"/>
            </a:xfrm>
            <a:prstGeom prst="rect">
              <a:avLst/>
            </a:prstGeom>
            <a:noFill/>
          </p:spPr>
          <p:txBody>
            <a:bodyPr wrap="square" rtlCol="0">
              <a:spAutoFit/>
            </a:bodyPr>
            <a:lstStyle/>
            <a:p>
              <a:r>
                <a:rPr lang="en-US" sz="1500" dirty="0" smtClean="0"/>
                <a:t>1</a:t>
              </a:r>
              <a:endParaRPr lang="en-US" sz="1500" dirty="0"/>
            </a:p>
          </p:txBody>
        </p:sp>
        <p:sp>
          <p:nvSpPr>
            <p:cNvPr id="184" name="TextBox 183"/>
            <p:cNvSpPr txBox="1"/>
            <p:nvPr/>
          </p:nvSpPr>
          <p:spPr>
            <a:xfrm>
              <a:off x="766298" y="5315635"/>
              <a:ext cx="348534" cy="323165"/>
            </a:xfrm>
            <a:prstGeom prst="rect">
              <a:avLst/>
            </a:prstGeom>
            <a:noFill/>
          </p:spPr>
          <p:txBody>
            <a:bodyPr wrap="square" rtlCol="0">
              <a:spAutoFit/>
            </a:bodyPr>
            <a:lstStyle/>
            <a:p>
              <a:r>
                <a:rPr lang="en-US" sz="1500" dirty="0"/>
                <a:t>2</a:t>
              </a:r>
            </a:p>
          </p:txBody>
        </p:sp>
        <p:sp>
          <p:nvSpPr>
            <p:cNvPr id="185" name="TextBox 184"/>
            <p:cNvSpPr txBox="1"/>
            <p:nvPr/>
          </p:nvSpPr>
          <p:spPr>
            <a:xfrm>
              <a:off x="2305864" y="5291434"/>
              <a:ext cx="609600" cy="323165"/>
            </a:xfrm>
            <a:prstGeom prst="rect">
              <a:avLst/>
            </a:prstGeom>
            <a:noFill/>
          </p:spPr>
          <p:txBody>
            <a:bodyPr wrap="square" rtlCol="0">
              <a:spAutoFit/>
            </a:bodyPr>
            <a:lstStyle/>
            <a:p>
              <a:r>
                <a:rPr lang="en-US" sz="1500" dirty="0" smtClean="0"/>
                <a:t>3</a:t>
              </a:r>
              <a:endParaRPr lang="en-US" sz="1500" dirty="0"/>
            </a:p>
          </p:txBody>
        </p:sp>
        <p:sp>
          <p:nvSpPr>
            <p:cNvPr id="186" name="TextBox 185"/>
            <p:cNvSpPr txBox="1"/>
            <p:nvPr/>
          </p:nvSpPr>
          <p:spPr>
            <a:xfrm>
              <a:off x="1200964" y="6318929"/>
              <a:ext cx="342900" cy="323165"/>
            </a:xfrm>
            <a:prstGeom prst="rect">
              <a:avLst/>
            </a:prstGeom>
            <a:noFill/>
          </p:spPr>
          <p:txBody>
            <a:bodyPr wrap="square" rtlCol="0">
              <a:spAutoFit/>
            </a:bodyPr>
            <a:lstStyle/>
            <a:p>
              <a:r>
                <a:rPr lang="en-US" sz="1500" dirty="0" smtClean="0"/>
                <a:t>5</a:t>
              </a:r>
              <a:endParaRPr lang="en-US" sz="1500" dirty="0"/>
            </a:p>
          </p:txBody>
        </p:sp>
      </p:grpSp>
      <p:sp>
        <p:nvSpPr>
          <p:cNvPr id="190" name="Text Box 21"/>
          <p:cNvSpPr txBox="1">
            <a:spLocks noChangeArrowheads="1"/>
          </p:cNvSpPr>
          <p:nvPr/>
        </p:nvSpPr>
        <p:spPr bwMode="auto">
          <a:xfrm>
            <a:off x="7302400" y="5234344"/>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grpSp>
        <p:nvGrpSpPr>
          <p:cNvPr id="191" name="Group 12"/>
          <p:cNvGrpSpPr>
            <a:grpSpLocks/>
          </p:cNvGrpSpPr>
          <p:nvPr/>
        </p:nvGrpSpPr>
        <p:grpSpPr bwMode="auto">
          <a:xfrm>
            <a:off x="4876800" y="5257800"/>
            <a:ext cx="3460750" cy="400049"/>
            <a:chOff x="561" y="657"/>
            <a:chExt cx="2180" cy="252"/>
          </a:xfrm>
        </p:grpSpPr>
        <p:sp>
          <p:nvSpPr>
            <p:cNvPr id="192" name="Text Box 4"/>
            <p:cNvSpPr txBox="1">
              <a:spLocks noChangeArrowheads="1"/>
            </p:cNvSpPr>
            <p:nvPr/>
          </p:nvSpPr>
          <p:spPr bwMode="auto">
            <a:xfrm>
              <a:off x="561" y="657"/>
              <a:ext cx="404"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dirty="0">
                  <a:latin typeface="Century Schoolbook" panose="02040604050505020304" pitchFamily="18" charset="0"/>
                </a:rPr>
                <a:t>1</a:t>
              </a:r>
              <a:endParaRPr lang="en-CA" altLang="en-US" sz="2000" dirty="0">
                <a:latin typeface="Century Schoolbook" panose="02040604050505020304" pitchFamily="18" charset="0"/>
              </a:endParaRPr>
            </a:p>
          </p:txBody>
        </p:sp>
        <p:sp>
          <p:nvSpPr>
            <p:cNvPr id="193" name="Text Box 5"/>
            <p:cNvSpPr txBox="1">
              <a:spLocks noChangeArrowheads="1"/>
            </p:cNvSpPr>
            <p:nvPr/>
          </p:nvSpPr>
          <p:spPr bwMode="auto">
            <a:xfrm>
              <a:off x="96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sp>
          <p:nvSpPr>
            <p:cNvPr id="194" name="Text Box 6"/>
            <p:cNvSpPr txBox="1">
              <a:spLocks noChangeArrowheads="1"/>
            </p:cNvSpPr>
            <p:nvPr/>
          </p:nvSpPr>
          <p:spPr bwMode="auto">
            <a:xfrm>
              <a:off x="1321"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sp>
          <p:nvSpPr>
            <p:cNvPr id="195" name="Text Box 7"/>
            <p:cNvSpPr txBox="1">
              <a:spLocks noChangeArrowheads="1"/>
            </p:cNvSpPr>
            <p:nvPr/>
          </p:nvSpPr>
          <p:spPr bwMode="auto">
            <a:xfrm>
              <a:off x="167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sp>
          <p:nvSpPr>
            <p:cNvPr id="196" name="Text Box 8"/>
            <p:cNvSpPr txBox="1">
              <a:spLocks noChangeArrowheads="1"/>
            </p:cNvSpPr>
            <p:nvPr/>
          </p:nvSpPr>
          <p:spPr bwMode="auto">
            <a:xfrm>
              <a:off x="2033"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sp>
          <p:nvSpPr>
            <p:cNvPr id="197" name="Text Box 9"/>
            <p:cNvSpPr txBox="1">
              <a:spLocks noChangeArrowheads="1"/>
            </p:cNvSpPr>
            <p:nvPr/>
          </p:nvSpPr>
          <p:spPr bwMode="auto">
            <a:xfrm>
              <a:off x="2385" y="657"/>
              <a:ext cx="356" cy="2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endParaRPr lang="en-CA" altLang="en-US" sz="2000" dirty="0">
                <a:latin typeface="Century Schoolbook" panose="02040604050505020304" pitchFamily="18" charset="0"/>
              </a:endParaRPr>
            </a:p>
          </p:txBody>
        </p:sp>
      </p:grpSp>
      <p:sp>
        <p:nvSpPr>
          <p:cNvPr id="198" name="Text Box 28"/>
          <p:cNvSpPr txBox="1">
            <a:spLocks noChangeArrowheads="1"/>
          </p:cNvSpPr>
          <p:nvPr/>
        </p:nvSpPr>
        <p:spPr bwMode="auto">
          <a:xfrm>
            <a:off x="4197710" y="4800600"/>
            <a:ext cx="1205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Array A:</a:t>
            </a:r>
            <a:endParaRPr lang="en-US" altLang="en-US" sz="2000" dirty="0">
              <a:latin typeface="Century Schoolbook" panose="02040604050505020304" pitchFamily="18" charset="0"/>
            </a:endParaRPr>
          </a:p>
        </p:txBody>
      </p:sp>
      <p:sp>
        <p:nvSpPr>
          <p:cNvPr id="200" name="Text Box 5"/>
          <p:cNvSpPr txBox="1">
            <a:spLocks noChangeArrowheads="1"/>
          </p:cNvSpPr>
          <p:nvPr/>
        </p:nvSpPr>
        <p:spPr bwMode="auto">
          <a:xfrm>
            <a:off x="2775076" y="577209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201" name="Line 29"/>
          <p:cNvSpPr>
            <a:spLocks noChangeShapeType="1"/>
          </p:cNvSpPr>
          <p:nvPr/>
        </p:nvSpPr>
        <p:spPr bwMode="auto">
          <a:xfrm>
            <a:off x="1108900" y="6044635"/>
            <a:ext cx="1617329" cy="1"/>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02" name="Text Box 30"/>
          <p:cNvSpPr txBox="1">
            <a:spLocks noChangeArrowheads="1"/>
          </p:cNvSpPr>
          <p:nvPr/>
        </p:nvSpPr>
        <p:spPr bwMode="auto">
          <a:xfrm>
            <a:off x="1066800" y="5630843"/>
            <a:ext cx="16594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500" dirty="0">
                <a:latin typeface="Century Schoolbook" panose="02040604050505020304" pitchFamily="18" charset="0"/>
              </a:rPr>
              <a:t>Take out biggest</a:t>
            </a:r>
          </a:p>
        </p:txBody>
      </p:sp>
      <p:sp>
        <p:nvSpPr>
          <p:cNvPr id="203" name="Text Box 21"/>
          <p:cNvSpPr txBox="1">
            <a:spLocks noChangeArrowheads="1"/>
          </p:cNvSpPr>
          <p:nvPr/>
        </p:nvSpPr>
        <p:spPr bwMode="auto">
          <a:xfrm>
            <a:off x="6705600" y="5234344"/>
            <a:ext cx="470000" cy="400110"/>
          </a:xfrm>
          <a:prstGeom prst="rect">
            <a:avLst/>
          </a:prstGeom>
          <a:solidFill>
            <a:srgbClr val="B8B8B8"/>
          </a:solidFill>
          <a:ln w="3175">
            <a:solidFill>
              <a:schemeClr val="tx1"/>
            </a:solidFill>
            <a:miter lim="800000"/>
            <a:headEnd/>
            <a:tailEnd/>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90" name="Text Box 7"/>
          <p:cNvSpPr txBox="1">
            <a:spLocks noChangeArrowheads="1"/>
          </p:cNvSpPr>
          <p:nvPr/>
        </p:nvSpPr>
        <p:spPr bwMode="auto">
          <a:xfrm>
            <a:off x="7506210" y="2038290"/>
            <a:ext cx="570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err="1" smtClean="0">
                <a:solidFill>
                  <a:srgbClr val="DD0111"/>
                </a:solidFill>
              </a:rPr>
              <a:t>i</a:t>
            </a:r>
            <a:r>
              <a:rPr lang="en-US" altLang="en-US" sz="2000" dirty="0" smtClean="0">
                <a:solidFill>
                  <a:srgbClr val="DD0111"/>
                </a:solidFill>
              </a:rPr>
              <a:t>=2:</a:t>
            </a:r>
            <a:endParaRPr lang="en-US" altLang="en-US" sz="2000" dirty="0">
              <a:solidFill>
                <a:srgbClr val="DD0111"/>
              </a:solidFill>
              <a:sym typeface="Symbol" panose="05050102010706020507" pitchFamily="18" charset="2"/>
            </a:endParaRPr>
          </a:p>
        </p:txBody>
      </p:sp>
      <p:sp>
        <p:nvSpPr>
          <p:cNvPr id="91" name="Text Box 21"/>
          <p:cNvSpPr txBox="1">
            <a:spLocks noChangeArrowheads="1"/>
          </p:cNvSpPr>
          <p:nvPr/>
        </p:nvSpPr>
        <p:spPr bwMode="auto">
          <a:xfrm>
            <a:off x="6108500" y="5234344"/>
            <a:ext cx="444700" cy="400110"/>
          </a:xfrm>
          <a:prstGeom prst="rect">
            <a:avLst/>
          </a:prstGeom>
          <a:solidFill>
            <a:srgbClr val="B8B8B8"/>
          </a:solidFill>
          <a:ln w="3175">
            <a:solidFill>
              <a:schemeClr val="tx1"/>
            </a:solidFill>
            <a:miter lim="800000"/>
            <a:headEnd/>
            <a:tailEnd/>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87" name="Text Box 21"/>
          <p:cNvSpPr txBox="1">
            <a:spLocks noChangeArrowheads="1"/>
          </p:cNvSpPr>
          <p:nvPr/>
        </p:nvSpPr>
        <p:spPr bwMode="auto">
          <a:xfrm>
            <a:off x="5626000" y="5234344"/>
            <a:ext cx="393800" cy="400110"/>
          </a:xfrm>
          <a:prstGeom prst="rect">
            <a:avLst/>
          </a:prstGeom>
          <a:solidFill>
            <a:srgbClr val="B8B8B8"/>
          </a:solidFill>
          <a:ln w="3175">
            <a:solidFill>
              <a:schemeClr val="tx1"/>
            </a:solidFill>
            <a:miter lim="800000"/>
            <a:headEnd/>
            <a:tailEnd/>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88" name="TextBox 87"/>
          <p:cNvSpPr txBox="1"/>
          <p:nvPr/>
        </p:nvSpPr>
        <p:spPr>
          <a:xfrm>
            <a:off x="2514600" y="3258235"/>
            <a:ext cx="457200" cy="323165"/>
          </a:xfrm>
          <a:prstGeom prst="rect">
            <a:avLst/>
          </a:prstGeom>
          <a:noFill/>
        </p:spPr>
        <p:txBody>
          <a:bodyPr wrap="square" rtlCol="0">
            <a:spAutoFit/>
          </a:bodyPr>
          <a:lstStyle/>
          <a:p>
            <a:r>
              <a:rPr lang="en-US" sz="1500" dirty="0" smtClean="0"/>
              <a:t>6</a:t>
            </a:r>
            <a:endParaRPr lang="en-US" sz="1500" dirty="0"/>
          </a:p>
        </p:txBody>
      </p:sp>
      <p:grpSp>
        <p:nvGrpSpPr>
          <p:cNvPr id="8" name="Group 7"/>
          <p:cNvGrpSpPr/>
          <p:nvPr/>
        </p:nvGrpSpPr>
        <p:grpSpPr>
          <a:xfrm>
            <a:off x="76200" y="4267200"/>
            <a:ext cx="3067864" cy="2456765"/>
            <a:chOff x="76200" y="4267200"/>
            <a:chExt cx="3067864" cy="2456765"/>
          </a:xfrm>
        </p:grpSpPr>
        <p:grpSp>
          <p:nvGrpSpPr>
            <p:cNvPr id="94" name="Group 93"/>
            <p:cNvGrpSpPr/>
            <p:nvPr/>
          </p:nvGrpSpPr>
          <p:grpSpPr>
            <a:xfrm>
              <a:off x="76200" y="4267200"/>
              <a:ext cx="3067864" cy="2404766"/>
              <a:chOff x="4171136" y="1143000"/>
              <a:chExt cx="3067864" cy="2404766"/>
            </a:xfrm>
          </p:grpSpPr>
          <p:sp>
            <p:nvSpPr>
              <p:cNvPr id="95" name="TextBox 94"/>
              <p:cNvSpPr txBox="1"/>
              <p:nvPr/>
            </p:nvSpPr>
            <p:spPr>
              <a:xfrm>
                <a:off x="4171136" y="3126523"/>
                <a:ext cx="609600" cy="323165"/>
              </a:xfrm>
              <a:prstGeom prst="rect">
                <a:avLst/>
              </a:prstGeom>
              <a:noFill/>
            </p:spPr>
            <p:txBody>
              <a:bodyPr wrap="square" rtlCol="0">
                <a:spAutoFit/>
              </a:bodyPr>
              <a:lstStyle/>
              <a:p>
                <a:r>
                  <a:rPr lang="en-US" sz="1500" dirty="0" smtClean="0"/>
                  <a:t>4</a:t>
                </a:r>
                <a:endParaRPr lang="en-US" sz="1500" dirty="0"/>
              </a:p>
            </p:txBody>
          </p:sp>
          <p:grpSp>
            <p:nvGrpSpPr>
              <p:cNvPr id="96" name="Group 95"/>
              <p:cNvGrpSpPr/>
              <p:nvPr/>
            </p:nvGrpSpPr>
            <p:grpSpPr>
              <a:xfrm>
                <a:off x="4371568" y="1143000"/>
                <a:ext cx="2867432" cy="2404766"/>
                <a:chOff x="4371568" y="1143000"/>
                <a:chExt cx="2867432" cy="2404766"/>
              </a:xfrm>
            </p:grpSpPr>
            <p:sp>
              <p:nvSpPr>
                <p:cNvPr id="97" name="Oval 4"/>
                <p:cNvSpPr>
                  <a:spLocks noChangeArrowheads="1"/>
                </p:cNvSpPr>
                <p:nvPr/>
              </p:nvSpPr>
              <p:spPr bwMode="auto">
                <a:xfrm>
                  <a:off x="5791200" y="1143000"/>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a:t>
                  </a:r>
                  <a:endParaRPr lang="en-US" altLang="en-US" sz="2000" dirty="0">
                    <a:latin typeface="Century Schoolbook" panose="02040604050505020304" pitchFamily="18" charset="0"/>
                  </a:endParaRPr>
                </a:p>
              </p:txBody>
            </p:sp>
            <p:sp>
              <p:nvSpPr>
                <p:cNvPr id="98" name="Oval 7"/>
                <p:cNvSpPr>
                  <a:spLocks noChangeArrowheads="1"/>
                </p:cNvSpPr>
                <p:nvPr/>
              </p:nvSpPr>
              <p:spPr bwMode="auto">
                <a:xfrm>
                  <a:off x="5029200" y="2057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99" name="Text Box 8"/>
                <p:cNvSpPr txBox="1">
                  <a:spLocks noChangeArrowheads="1"/>
                </p:cNvSpPr>
                <p:nvPr/>
              </p:nvSpPr>
              <p:spPr bwMode="auto">
                <a:xfrm>
                  <a:off x="5105400"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00" name="Oval 9"/>
                <p:cNvSpPr>
                  <a:spLocks noChangeArrowheads="1"/>
                </p:cNvSpPr>
                <p:nvPr/>
              </p:nvSpPr>
              <p:spPr bwMode="auto">
                <a:xfrm>
                  <a:off x="6629400" y="2057400"/>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1" name="Text Box 10"/>
                <p:cNvSpPr txBox="1">
                  <a:spLocks noChangeArrowheads="1"/>
                </p:cNvSpPr>
                <p:nvPr/>
              </p:nvSpPr>
              <p:spPr bwMode="auto">
                <a:xfrm>
                  <a:off x="6705600" y="21336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02" name="Oval 11"/>
                <p:cNvSpPr>
                  <a:spLocks noChangeArrowheads="1"/>
                </p:cNvSpPr>
                <p:nvPr/>
              </p:nvSpPr>
              <p:spPr bwMode="auto">
                <a:xfrm>
                  <a:off x="5486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3" name="Text Box 12"/>
                <p:cNvSpPr txBox="1">
                  <a:spLocks noChangeArrowheads="1"/>
                </p:cNvSpPr>
                <p:nvPr/>
              </p:nvSpPr>
              <p:spPr bwMode="auto">
                <a:xfrm>
                  <a:off x="5562600"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04" name="Oval 13"/>
                <p:cNvSpPr>
                  <a:spLocks noChangeArrowheads="1"/>
                </p:cNvSpPr>
                <p:nvPr/>
              </p:nvSpPr>
              <p:spPr bwMode="auto">
                <a:xfrm>
                  <a:off x="4371568"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5" name="Text Box 14"/>
                <p:cNvSpPr txBox="1">
                  <a:spLocks noChangeArrowheads="1"/>
                </p:cNvSpPr>
                <p:nvPr/>
              </p:nvSpPr>
              <p:spPr bwMode="auto">
                <a:xfrm>
                  <a:off x="4416349" y="3097828"/>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06" name="Oval 15"/>
                <p:cNvSpPr>
                  <a:spLocks noChangeArrowheads="1"/>
                </p:cNvSpPr>
                <p:nvPr/>
              </p:nvSpPr>
              <p:spPr bwMode="auto">
                <a:xfrm>
                  <a:off x="6248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07" name="Text Box 16"/>
                <p:cNvSpPr txBox="1">
                  <a:spLocks noChangeArrowheads="1"/>
                </p:cNvSpPr>
                <p:nvPr/>
              </p:nvSpPr>
              <p:spPr bwMode="auto">
                <a:xfrm>
                  <a:off x="6387222"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08" name="Line 17"/>
                <p:cNvSpPr>
                  <a:spLocks noChangeShapeType="1"/>
                </p:cNvSpPr>
                <p:nvPr/>
              </p:nvSpPr>
              <p:spPr bwMode="auto">
                <a:xfrm flipH="1">
                  <a:off x="54864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11" name="TextBox 110"/>
                <p:cNvSpPr txBox="1"/>
                <p:nvPr/>
              </p:nvSpPr>
              <p:spPr>
                <a:xfrm>
                  <a:off x="5467450" y="1170462"/>
                  <a:ext cx="609600" cy="323165"/>
                </a:xfrm>
                <a:prstGeom prst="rect">
                  <a:avLst/>
                </a:prstGeom>
                <a:noFill/>
              </p:spPr>
              <p:txBody>
                <a:bodyPr wrap="square" rtlCol="0">
                  <a:spAutoFit/>
                </a:bodyPr>
                <a:lstStyle/>
                <a:p>
                  <a:r>
                    <a:rPr lang="en-US" sz="1500" dirty="0" smtClean="0"/>
                    <a:t>1</a:t>
                  </a:r>
                  <a:endParaRPr lang="en-US" sz="1500" dirty="0"/>
                </a:p>
              </p:txBody>
            </p:sp>
            <p:sp>
              <p:nvSpPr>
                <p:cNvPr id="136" name="TextBox 135"/>
                <p:cNvSpPr txBox="1"/>
                <p:nvPr/>
              </p:nvSpPr>
              <p:spPr>
                <a:xfrm>
                  <a:off x="4785034" y="2157801"/>
                  <a:ext cx="348534" cy="323165"/>
                </a:xfrm>
                <a:prstGeom prst="rect">
                  <a:avLst/>
                </a:prstGeom>
                <a:noFill/>
              </p:spPr>
              <p:txBody>
                <a:bodyPr wrap="square" rtlCol="0">
                  <a:spAutoFit/>
                </a:bodyPr>
                <a:lstStyle/>
                <a:p>
                  <a:r>
                    <a:rPr lang="en-US" sz="1500" dirty="0"/>
                    <a:t>2</a:t>
                  </a:r>
                </a:p>
              </p:txBody>
            </p:sp>
            <p:sp>
              <p:nvSpPr>
                <p:cNvPr id="139" name="TextBox 138"/>
                <p:cNvSpPr txBox="1"/>
                <p:nvPr/>
              </p:nvSpPr>
              <p:spPr>
                <a:xfrm>
                  <a:off x="6324600" y="2133600"/>
                  <a:ext cx="609600" cy="323165"/>
                </a:xfrm>
                <a:prstGeom prst="rect">
                  <a:avLst/>
                </a:prstGeom>
                <a:noFill/>
              </p:spPr>
              <p:txBody>
                <a:bodyPr wrap="square" rtlCol="0">
                  <a:spAutoFit/>
                </a:bodyPr>
                <a:lstStyle/>
                <a:p>
                  <a:r>
                    <a:rPr lang="en-US" sz="1500" dirty="0" smtClean="0"/>
                    <a:t>3</a:t>
                  </a:r>
                  <a:endParaRPr lang="en-US" sz="1500" dirty="0"/>
                </a:p>
              </p:txBody>
            </p:sp>
            <p:sp>
              <p:nvSpPr>
                <p:cNvPr id="142" name="TextBox 141"/>
                <p:cNvSpPr txBox="1"/>
                <p:nvPr/>
              </p:nvSpPr>
              <p:spPr>
                <a:xfrm>
                  <a:off x="5219700" y="3161095"/>
                  <a:ext cx="342900" cy="323165"/>
                </a:xfrm>
                <a:prstGeom prst="rect">
                  <a:avLst/>
                </a:prstGeom>
                <a:noFill/>
              </p:spPr>
              <p:txBody>
                <a:bodyPr wrap="square" rtlCol="0">
                  <a:spAutoFit/>
                </a:bodyPr>
                <a:lstStyle/>
                <a:p>
                  <a:r>
                    <a:rPr lang="en-US" sz="1500" dirty="0" smtClean="0"/>
                    <a:t>5</a:t>
                  </a:r>
                  <a:endParaRPr lang="en-US" sz="1500" dirty="0"/>
                </a:p>
              </p:txBody>
            </p:sp>
          </p:grpSp>
        </p:grpSp>
        <p:sp>
          <p:nvSpPr>
            <p:cNvPr id="89" name="TextBox 88"/>
            <p:cNvSpPr txBox="1"/>
            <p:nvPr/>
          </p:nvSpPr>
          <p:spPr>
            <a:xfrm>
              <a:off x="2667000" y="6400800"/>
              <a:ext cx="457200" cy="323165"/>
            </a:xfrm>
            <a:prstGeom prst="rect">
              <a:avLst/>
            </a:prstGeom>
            <a:noFill/>
          </p:spPr>
          <p:txBody>
            <a:bodyPr wrap="square" rtlCol="0">
              <a:spAutoFit/>
            </a:bodyPr>
            <a:lstStyle/>
            <a:p>
              <a:r>
                <a:rPr lang="en-US" sz="1500" dirty="0" smtClean="0"/>
                <a:t>6</a:t>
              </a:r>
              <a:endParaRPr lang="en-US" sz="1500" dirty="0"/>
            </a:p>
          </p:txBody>
        </p:sp>
      </p:grpSp>
      <p:grpSp>
        <p:nvGrpSpPr>
          <p:cNvPr id="7" name="Group 6"/>
          <p:cNvGrpSpPr/>
          <p:nvPr/>
        </p:nvGrpSpPr>
        <p:grpSpPr>
          <a:xfrm>
            <a:off x="4171136" y="1143000"/>
            <a:ext cx="3067864" cy="2532965"/>
            <a:chOff x="4171136" y="1143000"/>
            <a:chExt cx="3067864" cy="2532965"/>
          </a:xfrm>
        </p:grpSpPr>
        <p:grpSp>
          <p:nvGrpSpPr>
            <p:cNvPr id="6" name="Group 5"/>
            <p:cNvGrpSpPr/>
            <p:nvPr/>
          </p:nvGrpSpPr>
          <p:grpSpPr>
            <a:xfrm>
              <a:off x="4171136" y="1143000"/>
              <a:ext cx="3067864" cy="2404766"/>
              <a:chOff x="4171136" y="1143000"/>
              <a:chExt cx="3067864" cy="2404766"/>
            </a:xfrm>
          </p:grpSpPr>
          <p:sp>
            <p:nvSpPr>
              <p:cNvPr id="140" name="TextBox 139"/>
              <p:cNvSpPr txBox="1"/>
              <p:nvPr/>
            </p:nvSpPr>
            <p:spPr>
              <a:xfrm>
                <a:off x="4171136" y="3126523"/>
                <a:ext cx="213232" cy="323165"/>
              </a:xfrm>
              <a:prstGeom prst="rect">
                <a:avLst/>
              </a:prstGeom>
              <a:noFill/>
            </p:spPr>
            <p:txBody>
              <a:bodyPr wrap="square" rtlCol="0">
                <a:spAutoFit/>
              </a:bodyPr>
              <a:lstStyle/>
              <a:p>
                <a:r>
                  <a:rPr lang="en-US" sz="1500" dirty="0" smtClean="0"/>
                  <a:t>4</a:t>
                </a:r>
                <a:endParaRPr lang="en-US" sz="1500" dirty="0"/>
              </a:p>
            </p:txBody>
          </p:sp>
          <p:grpSp>
            <p:nvGrpSpPr>
              <p:cNvPr id="5" name="Group 4"/>
              <p:cNvGrpSpPr/>
              <p:nvPr/>
            </p:nvGrpSpPr>
            <p:grpSpPr>
              <a:xfrm>
                <a:off x="4371568" y="1143000"/>
                <a:ext cx="2867432" cy="2404766"/>
                <a:chOff x="4371568" y="1143000"/>
                <a:chExt cx="2867432" cy="2404766"/>
              </a:xfrm>
            </p:grpSpPr>
            <p:sp>
              <p:nvSpPr>
                <p:cNvPr id="141" name="Oval 4"/>
                <p:cNvSpPr>
                  <a:spLocks noChangeArrowheads="1"/>
                </p:cNvSpPr>
                <p:nvPr/>
              </p:nvSpPr>
              <p:spPr bwMode="auto">
                <a:xfrm>
                  <a:off x="5791200" y="1143000"/>
                  <a:ext cx="609600" cy="5334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4</a:t>
                  </a:r>
                  <a:endParaRPr lang="en-US" altLang="en-US" sz="2000" dirty="0">
                    <a:latin typeface="Century Schoolbook" panose="02040604050505020304" pitchFamily="18" charset="0"/>
                  </a:endParaRPr>
                </a:p>
              </p:txBody>
            </p:sp>
            <p:sp>
              <p:nvSpPr>
                <p:cNvPr id="143" name="Oval 7"/>
                <p:cNvSpPr>
                  <a:spLocks noChangeArrowheads="1"/>
                </p:cNvSpPr>
                <p:nvPr/>
              </p:nvSpPr>
              <p:spPr bwMode="auto">
                <a:xfrm>
                  <a:off x="5029200" y="2057400"/>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4" name="Text Box 8"/>
                <p:cNvSpPr txBox="1">
                  <a:spLocks noChangeArrowheads="1"/>
                </p:cNvSpPr>
                <p:nvPr/>
              </p:nvSpPr>
              <p:spPr bwMode="auto">
                <a:xfrm>
                  <a:off x="5105400" y="2133600"/>
                  <a:ext cx="450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a:t>
                  </a:r>
                  <a:endParaRPr lang="en-US" altLang="en-US" sz="2000" dirty="0">
                    <a:latin typeface="Century Schoolbook" panose="02040604050505020304" pitchFamily="18" charset="0"/>
                  </a:endParaRPr>
                </a:p>
              </p:txBody>
            </p:sp>
            <p:sp>
              <p:nvSpPr>
                <p:cNvPr id="145" name="Oval 9"/>
                <p:cNvSpPr>
                  <a:spLocks noChangeArrowheads="1"/>
                </p:cNvSpPr>
                <p:nvPr/>
              </p:nvSpPr>
              <p:spPr bwMode="auto">
                <a:xfrm>
                  <a:off x="6629400" y="2057400"/>
                  <a:ext cx="609600" cy="533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7</a:t>
                  </a:r>
                  <a:endParaRPr lang="en-US" altLang="en-US" sz="2000" dirty="0">
                    <a:latin typeface="Century Schoolbook" panose="02040604050505020304" pitchFamily="18" charset="0"/>
                  </a:endParaRPr>
                </a:p>
              </p:txBody>
            </p:sp>
            <p:sp>
              <p:nvSpPr>
                <p:cNvPr id="147" name="Oval 11"/>
                <p:cNvSpPr>
                  <a:spLocks noChangeArrowheads="1"/>
                </p:cNvSpPr>
                <p:nvPr/>
              </p:nvSpPr>
              <p:spPr bwMode="auto">
                <a:xfrm>
                  <a:off x="5486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48" name="Text Box 12"/>
                <p:cNvSpPr txBox="1">
                  <a:spLocks noChangeArrowheads="1"/>
                </p:cNvSpPr>
                <p:nvPr/>
              </p:nvSpPr>
              <p:spPr bwMode="auto">
                <a:xfrm>
                  <a:off x="5562600"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16</a:t>
                  </a:r>
                  <a:endParaRPr lang="en-US" altLang="en-US" sz="2000" dirty="0">
                    <a:latin typeface="Century Schoolbook" panose="02040604050505020304" pitchFamily="18" charset="0"/>
                  </a:endParaRPr>
                </a:p>
              </p:txBody>
            </p:sp>
            <p:sp>
              <p:nvSpPr>
                <p:cNvPr id="149" name="Oval 13"/>
                <p:cNvSpPr>
                  <a:spLocks noChangeArrowheads="1"/>
                </p:cNvSpPr>
                <p:nvPr/>
              </p:nvSpPr>
              <p:spPr bwMode="auto">
                <a:xfrm>
                  <a:off x="4371568"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12</a:t>
                  </a:r>
                  <a:endParaRPr lang="en-US" altLang="en-US" sz="2000" dirty="0">
                    <a:latin typeface="Century Schoolbook" panose="02040604050505020304" pitchFamily="18" charset="0"/>
                  </a:endParaRPr>
                </a:p>
              </p:txBody>
            </p:sp>
            <p:sp>
              <p:nvSpPr>
                <p:cNvPr id="151" name="Oval 15"/>
                <p:cNvSpPr>
                  <a:spLocks noChangeArrowheads="1"/>
                </p:cNvSpPr>
                <p:nvPr/>
              </p:nvSpPr>
              <p:spPr bwMode="auto">
                <a:xfrm>
                  <a:off x="6248400" y="3014366"/>
                  <a:ext cx="6096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Century Schoolbook" panose="02040604050505020304" pitchFamily="18" charset="0"/>
                  </a:endParaRPr>
                </a:p>
              </p:txBody>
            </p:sp>
            <p:sp>
              <p:nvSpPr>
                <p:cNvPr id="152" name="Text Box 16"/>
                <p:cNvSpPr txBox="1">
                  <a:spLocks noChangeArrowheads="1"/>
                </p:cNvSpPr>
                <p:nvPr/>
              </p:nvSpPr>
              <p:spPr bwMode="auto">
                <a:xfrm>
                  <a:off x="6387222" y="3090566"/>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19</a:t>
                  </a:r>
                  <a:endParaRPr lang="en-US" altLang="en-US" sz="2000" dirty="0">
                    <a:latin typeface="Century Schoolbook" panose="02040604050505020304" pitchFamily="18" charset="0"/>
                  </a:endParaRPr>
                </a:p>
              </p:txBody>
            </p:sp>
            <p:sp>
              <p:nvSpPr>
                <p:cNvPr id="153" name="Line 17"/>
                <p:cNvSpPr>
                  <a:spLocks noChangeShapeType="1"/>
                </p:cNvSpPr>
                <p:nvPr/>
              </p:nvSpPr>
              <p:spPr bwMode="auto">
                <a:xfrm flipH="1">
                  <a:off x="5486400" y="16002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7" name="TextBox 156"/>
                <p:cNvSpPr txBox="1"/>
                <p:nvPr/>
              </p:nvSpPr>
              <p:spPr>
                <a:xfrm>
                  <a:off x="5467450" y="1176634"/>
                  <a:ext cx="323750" cy="323165"/>
                </a:xfrm>
                <a:prstGeom prst="rect">
                  <a:avLst/>
                </a:prstGeom>
                <a:noFill/>
              </p:spPr>
              <p:txBody>
                <a:bodyPr wrap="square" rtlCol="0">
                  <a:spAutoFit/>
                </a:bodyPr>
                <a:lstStyle/>
                <a:p>
                  <a:r>
                    <a:rPr lang="en-US" sz="1500" dirty="0" smtClean="0"/>
                    <a:t>1</a:t>
                  </a:r>
                  <a:endParaRPr lang="en-US" sz="1500" dirty="0"/>
                </a:p>
              </p:txBody>
            </p:sp>
            <p:sp>
              <p:nvSpPr>
                <p:cNvPr id="158" name="TextBox 157"/>
                <p:cNvSpPr txBox="1"/>
                <p:nvPr/>
              </p:nvSpPr>
              <p:spPr>
                <a:xfrm>
                  <a:off x="4785034" y="2157801"/>
                  <a:ext cx="348534" cy="323165"/>
                </a:xfrm>
                <a:prstGeom prst="rect">
                  <a:avLst/>
                </a:prstGeom>
                <a:noFill/>
              </p:spPr>
              <p:txBody>
                <a:bodyPr wrap="square" rtlCol="0">
                  <a:spAutoFit/>
                </a:bodyPr>
                <a:lstStyle/>
                <a:p>
                  <a:r>
                    <a:rPr lang="en-US" sz="1500" dirty="0"/>
                    <a:t>2</a:t>
                  </a:r>
                </a:p>
              </p:txBody>
            </p:sp>
            <p:sp>
              <p:nvSpPr>
                <p:cNvPr id="159" name="TextBox 158"/>
                <p:cNvSpPr txBox="1"/>
                <p:nvPr/>
              </p:nvSpPr>
              <p:spPr>
                <a:xfrm>
                  <a:off x="6324600" y="2133600"/>
                  <a:ext cx="269370" cy="323165"/>
                </a:xfrm>
                <a:prstGeom prst="rect">
                  <a:avLst/>
                </a:prstGeom>
                <a:noFill/>
              </p:spPr>
              <p:txBody>
                <a:bodyPr wrap="square" rtlCol="0">
                  <a:spAutoFit/>
                </a:bodyPr>
                <a:lstStyle/>
                <a:p>
                  <a:r>
                    <a:rPr lang="en-US" sz="1500" dirty="0" smtClean="0"/>
                    <a:t>3</a:t>
                  </a:r>
                  <a:endParaRPr lang="en-US" sz="1500" dirty="0"/>
                </a:p>
              </p:txBody>
            </p:sp>
            <p:sp>
              <p:nvSpPr>
                <p:cNvPr id="160" name="TextBox 159"/>
                <p:cNvSpPr txBox="1"/>
                <p:nvPr/>
              </p:nvSpPr>
              <p:spPr>
                <a:xfrm>
                  <a:off x="5219700" y="3161095"/>
                  <a:ext cx="342900" cy="323165"/>
                </a:xfrm>
                <a:prstGeom prst="rect">
                  <a:avLst/>
                </a:prstGeom>
                <a:noFill/>
              </p:spPr>
              <p:txBody>
                <a:bodyPr wrap="square" rtlCol="0">
                  <a:spAutoFit/>
                </a:bodyPr>
                <a:lstStyle/>
                <a:p>
                  <a:r>
                    <a:rPr lang="en-US" sz="1500" dirty="0" smtClean="0"/>
                    <a:t>5</a:t>
                  </a:r>
                  <a:endParaRPr lang="en-US" sz="1500" dirty="0"/>
                </a:p>
              </p:txBody>
            </p:sp>
          </p:grpSp>
        </p:grpSp>
        <p:sp>
          <p:nvSpPr>
            <p:cNvPr id="92" name="TextBox 91"/>
            <p:cNvSpPr txBox="1"/>
            <p:nvPr/>
          </p:nvSpPr>
          <p:spPr>
            <a:xfrm>
              <a:off x="6781800" y="3352800"/>
              <a:ext cx="457200" cy="323165"/>
            </a:xfrm>
            <a:prstGeom prst="rect">
              <a:avLst/>
            </a:prstGeom>
            <a:noFill/>
          </p:spPr>
          <p:txBody>
            <a:bodyPr wrap="square" rtlCol="0">
              <a:spAutoFit/>
            </a:bodyPr>
            <a:lstStyle/>
            <a:p>
              <a:r>
                <a:rPr lang="en-US" sz="1500" dirty="0" smtClean="0"/>
                <a:t>6</a:t>
              </a:r>
              <a:endParaRPr lang="en-US" sz="1500" dirty="0"/>
            </a:p>
          </p:txBody>
        </p:sp>
      </p:grpSp>
      <p:sp>
        <p:nvSpPr>
          <p:cNvPr id="109" name="Text Box 28"/>
          <p:cNvSpPr txBox="1">
            <a:spLocks noChangeArrowheads="1"/>
          </p:cNvSpPr>
          <p:nvPr/>
        </p:nvSpPr>
        <p:spPr bwMode="auto">
          <a:xfrm>
            <a:off x="3935196" y="5925370"/>
            <a:ext cx="50481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smtClean="0">
                <a:latin typeface="Century Schoolbook" panose="02040604050505020304" pitchFamily="18" charset="0"/>
              </a:rPr>
              <a:t>We get array A sorted in ascending order</a:t>
            </a:r>
            <a:endParaRPr lang="en-US" altLang="en-US" sz="2000" dirty="0">
              <a:latin typeface="Century Schoolbook" panose="02040604050505020304" pitchFamily="18" charset="0"/>
            </a:endParaRPr>
          </a:p>
        </p:txBody>
      </p:sp>
    </p:spTree>
    <p:extLst>
      <p:ext uri="{BB962C8B-B14F-4D97-AF65-F5344CB8AC3E}">
        <p14:creationId xmlns:p14="http://schemas.microsoft.com/office/powerpoint/2010/main" val="321632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500"/>
                                        <p:tgtEl>
                                          <p:spTgt spid="13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wipe(left)">
                                      <p:cBhvr>
                                        <p:cTn id="22" dur="500"/>
                                        <p:tgtEl>
                                          <p:spTgt spid="164"/>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childTnLst>
                                </p:cTn>
                              </p:par>
                              <p:par>
                                <p:cTn id="26" presetID="22" presetClass="entr" presetSubtype="4" fill="hold" grpId="0" nodeType="withEffect">
                                  <p:stCondLst>
                                    <p:cond delay="0"/>
                                  </p:stCondLst>
                                  <p:childTnLst>
                                    <p:set>
                                      <p:cBhvr>
                                        <p:cTn id="27" dur="1" fill="hold">
                                          <p:stCondLst>
                                            <p:cond delay="0"/>
                                          </p:stCondLst>
                                        </p:cTn>
                                        <p:tgtEl>
                                          <p:spTgt spid="162"/>
                                        </p:tgtEl>
                                        <p:attrNameLst>
                                          <p:attrName>style.visibility</p:attrName>
                                        </p:attrNameLst>
                                      </p:cBhvr>
                                      <p:to>
                                        <p:strVal val="visible"/>
                                      </p:to>
                                    </p:set>
                                    <p:animEffect transition="in" filter="wipe(down)">
                                      <p:cBhvr>
                                        <p:cTn id="28" dur="500"/>
                                        <p:tgtEl>
                                          <p:spTgt spid="162"/>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2"/>
                                        </p:tgtEl>
                                        <p:attrNameLst>
                                          <p:attrName>style.visibility</p:attrName>
                                        </p:attrNameLst>
                                      </p:cBhvr>
                                      <p:to>
                                        <p:strVal val="visible"/>
                                      </p:to>
                                    </p:set>
                                    <p:animEffect transition="in" filter="wipe(left)">
                                      <p:cBhvr>
                                        <p:cTn id="37" dur="500"/>
                                        <p:tgtEl>
                                          <p:spTgt spid="20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01"/>
                                        </p:tgtEl>
                                        <p:attrNameLst>
                                          <p:attrName>style.visibility</p:attrName>
                                        </p:attrNameLst>
                                      </p:cBhvr>
                                      <p:to>
                                        <p:strVal val="visible"/>
                                      </p:to>
                                    </p:set>
                                    <p:animEffect transition="in" filter="wipe(left)">
                                      <p:cBhvr>
                                        <p:cTn id="40" dur="500"/>
                                        <p:tgtEl>
                                          <p:spTgt spid="201"/>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00"/>
                                        </p:tgtEl>
                                        <p:attrNameLst>
                                          <p:attrName>style.visibility</p:attrName>
                                        </p:attrNameLst>
                                      </p:cBhvr>
                                      <p:to>
                                        <p:strVal val="visible"/>
                                      </p:to>
                                    </p:set>
                                    <p:animEffect transition="in" filter="wipe(left)">
                                      <p:cBhvr>
                                        <p:cTn id="44" dur="500"/>
                                        <p:tgtEl>
                                          <p:spTgt spid="200"/>
                                        </p:tgtEl>
                                      </p:cBhvr>
                                    </p:animEffect>
                                  </p:childTnLst>
                                </p:cTn>
                              </p:par>
                            </p:childTnLst>
                          </p:cTn>
                        </p:par>
                        <p:par>
                          <p:cTn id="45" fill="hold">
                            <p:stCondLst>
                              <p:cond delay="1000"/>
                            </p:stCondLst>
                            <p:childTnLst>
                              <p:par>
                                <p:cTn id="46" presetID="2" presetClass="entr" presetSubtype="4" fill="hold" nodeType="afterEffect">
                                  <p:stCondLst>
                                    <p:cond delay="0"/>
                                  </p:stCondLst>
                                  <p:childTnLst>
                                    <p:set>
                                      <p:cBhvr>
                                        <p:cTn id="47" dur="1" fill="hold">
                                          <p:stCondLst>
                                            <p:cond delay="0"/>
                                          </p:stCondLst>
                                        </p:cTn>
                                        <p:tgtEl>
                                          <p:spTgt spid="191"/>
                                        </p:tgtEl>
                                        <p:attrNameLst>
                                          <p:attrName>style.visibility</p:attrName>
                                        </p:attrNameLst>
                                      </p:cBhvr>
                                      <p:to>
                                        <p:strVal val="visible"/>
                                      </p:to>
                                    </p:set>
                                    <p:anim calcmode="lin" valueType="num">
                                      <p:cBhvr additive="base">
                                        <p:cTn id="48" dur="500" fill="hold"/>
                                        <p:tgtEl>
                                          <p:spTgt spid="191"/>
                                        </p:tgtEl>
                                        <p:attrNameLst>
                                          <p:attrName>ppt_x</p:attrName>
                                        </p:attrNameLst>
                                      </p:cBhvr>
                                      <p:tavLst>
                                        <p:tav tm="0">
                                          <p:val>
                                            <p:strVal val="#ppt_x"/>
                                          </p:val>
                                        </p:tav>
                                        <p:tav tm="100000">
                                          <p:val>
                                            <p:strVal val="#ppt_x"/>
                                          </p:val>
                                        </p:tav>
                                      </p:tavLst>
                                    </p:anim>
                                    <p:anim calcmode="lin" valueType="num">
                                      <p:cBhvr additive="base">
                                        <p:cTn id="49" dur="500" fill="hold"/>
                                        <p:tgtEl>
                                          <p:spTgt spid="19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98"/>
                                        </p:tgtEl>
                                        <p:attrNameLst>
                                          <p:attrName>style.visibility</p:attrName>
                                        </p:attrNameLst>
                                      </p:cBhvr>
                                      <p:to>
                                        <p:strVal val="visible"/>
                                      </p:to>
                                    </p:set>
                                    <p:anim calcmode="lin" valueType="num">
                                      <p:cBhvr additive="base">
                                        <p:cTn id="52" dur="500" fill="hold"/>
                                        <p:tgtEl>
                                          <p:spTgt spid="198"/>
                                        </p:tgtEl>
                                        <p:attrNameLst>
                                          <p:attrName>ppt_x</p:attrName>
                                        </p:attrNameLst>
                                      </p:cBhvr>
                                      <p:tavLst>
                                        <p:tav tm="0">
                                          <p:val>
                                            <p:strVal val="#ppt_x"/>
                                          </p:val>
                                        </p:tav>
                                        <p:tav tm="100000">
                                          <p:val>
                                            <p:strVal val="#ppt_x"/>
                                          </p:val>
                                        </p:tav>
                                      </p:tavLst>
                                    </p:anim>
                                    <p:anim calcmode="lin" valueType="num">
                                      <p:cBhvr additive="base">
                                        <p:cTn id="53" dur="500" fill="hold"/>
                                        <p:tgtEl>
                                          <p:spTgt spid="19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87"/>
                                        </p:tgtEl>
                                        <p:attrNameLst>
                                          <p:attrName>style.visibility</p:attrName>
                                        </p:attrNameLst>
                                      </p:cBhvr>
                                      <p:to>
                                        <p:strVal val="visible"/>
                                      </p:to>
                                    </p:set>
                                    <p:anim calcmode="lin" valueType="num">
                                      <p:cBhvr additive="base">
                                        <p:cTn id="56" dur="500" fill="hold"/>
                                        <p:tgtEl>
                                          <p:spTgt spid="87"/>
                                        </p:tgtEl>
                                        <p:attrNameLst>
                                          <p:attrName>ppt_x</p:attrName>
                                        </p:attrNameLst>
                                      </p:cBhvr>
                                      <p:tavLst>
                                        <p:tav tm="0">
                                          <p:val>
                                            <p:strVal val="#ppt_x"/>
                                          </p:val>
                                        </p:tav>
                                        <p:tav tm="100000">
                                          <p:val>
                                            <p:strVal val="#ppt_x"/>
                                          </p:val>
                                        </p:tav>
                                      </p:tavLst>
                                    </p:anim>
                                    <p:anim calcmode="lin" valueType="num">
                                      <p:cBhvr additive="base">
                                        <p:cTn id="57" dur="500" fill="hold"/>
                                        <p:tgtEl>
                                          <p:spTgt spid="87"/>
                                        </p:tgtEl>
                                        <p:attrNameLst>
                                          <p:attrName>ppt_y</p:attrName>
                                        </p:attrNameLst>
                                      </p:cBhvr>
                                      <p:tavLst>
                                        <p:tav tm="0">
                                          <p:val>
                                            <p:strVal val="1+#ppt_h/2"/>
                                          </p:val>
                                        </p:tav>
                                        <p:tav tm="100000">
                                          <p:val>
                                            <p:strVal val="#ppt_y"/>
                                          </p:val>
                                        </p:tav>
                                      </p:tavLst>
                                    </p:anim>
                                  </p:childTnLst>
                                </p:cTn>
                              </p:par>
                            </p:childTnLst>
                          </p:cTn>
                        </p:par>
                        <p:par>
                          <p:cTn id="58" fill="hold">
                            <p:stCondLst>
                              <p:cond delay="1500"/>
                            </p:stCondLst>
                            <p:childTnLst>
                              <p:par>
                                <p:cTn id="59" presetID="2" presetClass="entr" presetSubtype="4" fill="hold" grpId="0" nodeType="afterEffect">
                                  <p:stCondLst>
                                    <p:cond delay="0"/>
                                  </p:stCondLst>
                                  <p:childTnLst>
                                    <p:set>
                                      <p:cBhvr>
                                        <p:cTn id="60" dur="1" fill="hold">
                                          <p:stCondLst>
                                            <p:cond delay="0"/>
                                          </p:stCondLst>
                                        </p:cTn>
                                        <p:tgtEl>
                                          <p:spTgt spid="109"/>
                                        </p:tgtEl>
                                        <p:attrNameLst>
                                          <p:attrName>style.visibility</p:attrName>
                                        </p:attrNameLst>
                                      </p:cBhvr>
                                      <p:to>
                                        <p:strVal val="visible"/>
                                      </p:to>
                                    </p:set>
                                    <p:anim calcmode="lin" valueType="num">
                                      <p:cBhvr additive="base">
                                        <p:cTn id="61" dur="500" fill="hold"/>
                                        <p:tgtEl>
                                          <p:spTgt spid="109"/>
                                        </p:tgtEl>
                                        <p:attrNameLst>
                                          <p:attrName>ppt_x</p:attrName>
                                        </p:attrNameLst>
                                      </p:cBhvr>
                                      <p:tavLst>
                                        <p:tav tm="0">
                                          <p:val>
                                            <p:strVal val="#ppt_x"/>
                                          </p:val>
                                        </p:tav>
                                        <p:tav tm="100000">
                                          <p:val>
                                            <p:strVal val="#ppt_x"/>
                                          </p:val>
                                        </p:tav>
                                      </p:tavLst>
                                    </p:anim>
                                    <p:anim calcmode="lin" valueType="num">
                                      <p:cBhvr additive="base">
                                        <p:cTn id="6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62" grpId="0"/>
      <p:bldP spid="163" grpId="0"/>
      <p:bldP spid="198" grpId="0"/>
      <p:bldP spid="200" grpId="0"/>
      <p:bldP spid="201" grpId="0" animBg="1"/>
      <p:bldP spid="202" grpId="0"/>
      <p:bldP spid="90" grpId="0"/>
      <p:bldP spid="87" grpId="0" animBg="1"/>
      <p:bldP spid="10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0" y="0"/>
            <a:ext cx="9144000" cy="838200"/>
          </a:xfrm>
        </p:spPr>
        <p:txBody>
          <a:bodyPr/>
          <a:lstStyle/>
          <a:p>
            <a:r>
              <a:rPr lang="en-US" dirty="0"/>
              <a:t>Example 2: Use heap sort algorithm</a:t>
            </a:r>
            <a:endParaRPr lang="en-US" altLang="en-US" dirty="0"/>
          </a:p>
        </p:txBody>
      </p:sp>
      <p:sp>
        <p:nvSpPr>
          <p:cNvPr id="496643" name="Rectangle 3"/>
          <p:cNvSpPr>
            <a:spLocks noGrp="1" noChangeArrowheads="1"/>
          </p:cNvSpPr>
          <p:nvPr>
            <p:ph type="body" idx="1"/>
          </p:nvPr>
        </p:nvSpPr>
        <p:spPr>
          <a:xfrm>
            <a:off x="0" y="838200"/>
            <a:ext cx="9144000" cy="1981200"/>
          </a:xfrm>
        </p:spPr>
        <p:txBody>
          <a:bodyPr/>
          <a:lstStyle/>
          <a:p>
            <a:pPr>
              <a:lnSpc>
                <a:spcPct val="120000"/>
              </a:lnSpc>
            </a:pPr>
            <a:r>
              <a:rPr lang="en-US" altLang="en-US" sz="3000" dirty="0" smtClean="0">
                <a:latin typeface="Times" panose="02020603050405020304" pitchFamily="18" charset="0"/>
                <a:cs typeface="Times" panose="02020603050405020304" pitchFamily="18" charset="0"/>
              </a:rPr>
              <a:t>To sort the array A in ascending order</a:t>
            </a:r>
          </a:p>
          <a:p>
            <a:pPr>
              <a:lnSpc>
                <a:spcPct val="120000"/>
              </a:lnSpc>
            </a:pPr>
            <a:endParaRPr lang="en-US" altLang="en-US" sz="2000" dirty="0" smtClean="0">
              <a:latin typeface="Times" panose="02020603050405020304" pitchFamily="18" charset="0"/>
              <a:cs typeface="Times" panose="02020603050405020304" pitchFamily="18" charset="0"/>
            </a:endParaRPr>
          </a:p>
          <a:p>
            <a:pPr>
              <a:lnSpc>
                <a:spcPct val="120000"/>
              </a:lnSpc>
            </a:pPr>
            <a:endParaRPr lang="en-US" altLang="en-US" sz="2000" dirty="0">
              <a:latin typeface="Times" panose="02020603050405020304" pitchFamily="18" charset="0"/>
              <a:cs typeface="Times" panose="02020603050405020304" pitchFamily="18" charset="0"/>
            </a:endParaRPr>
          </a:p>
          <a:p>
            <a:pPr>
              <a:lnSpc>
                <a:spcPct val="120000"/>
              </a:lnSpc>
            </a:pPr>
            <a:endParaRPr lang="en-US" altLang="en-US" sz="2000" dirty="0" smtClean="0">
              <a:latin typeface="Times" panose="02020603050405020304" pitchFamily="18" charset="0"/>
              <a:cs typeface="Times" panose="02020603050405020304" pitchFamily="18" charset="0"/>
            </a:endParaRPr>
          </a:p>
          <a:p>
            <a:pPr>
              <a:lnSpc>
                <a:spcPct val="120000"/>
              </a:lnSpc>
            </a:pPr>
            <a:endParaRPr lang="en-US" altLang="en-US" sz="2000" dirty="0">
              <a:latin typeface="Times" panose="02020603050405020304" pitchFamily="18" charset="0"/>
              <a:cs typeface="Times" panose="02020603050405020304" pitchFamily="18" charset="0"/>
            </a:endParaRPr>
          </a:p>
        </p:txBody>
      </p:sp>
      <p:grpSp>
        <p:nvGrpSpPr>
          <p:cNvPr id="5" name="Group 3"/>
          <p:cNvGrpSpPr>
            <a:grpSpLocks/>
          </p:cNvGrpSpPr>
          <p:nvPr/>
        </p:nvGrpSpPr>
        <p:grpSpPr bwMode="auto">
          <a:xfrm>
            <a:off x="2209799" y="1726022"/>
            <a:ext cx="3352800" cy="708027"/>
            <a:chOff x="444" y="668"/>
            <a:chExt cx="1585" cy="446"/>
          </a:xfrm>
        </p:grpSpPr>
        <p:sp>
          <p:nvSpPr>
            <p:cNvPr id="7" name="Text Box 4"/>
            <p:cNvSpPr txBox="1">
              <a:spLocks noChangeArrowheads="1"/>
            </p:cNvSpPr>
            <p:nvPr/>
          </p:nvSpPr>
          <p:spPr bwMode="auto">
            <a:xfrm>
              <a:off x="444" y="668"/>
              <a:ext cx="374" cy="446"/>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dirty="0" smtClean="0"/>
                <a:t> 7  </a:t>
              </a:r>
              <a:endParaRPr lang="en-US" altLang="en-US" sz="4000" dirty="0"/>
            </a:p>
          </p:txBody>
        </p:sp>
        <p:sp>
          <p:nvSpPr>
            <p:cNvPr id="8" name="Text Box 5"/>
            <p:cNvSpPr txBox="1">
              <a:spLocks noChangeArrowheads="1"/>
            </p:cNvSpPr>
            <p:nvPr/>
          </p:nvSpPr>
          <p:spPr bwMode="auto">
            <a:xfrm>
              <a:off x="732" y="668"/>
              <a:ext cx="317" cy="446"/>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4000" dirty="0" smtClean="0"/>
                <a:t> 4</a:t>
              </a:r>
              <a:endParaRPr lang="en-US" altLang="en-US" sz="4000" dirty="0"/>
            </a:p>
          </p:txBody>
        </p:sp>
        <p:sp>
          <p:nvSpPr>
            <p:cNvPr id="9" name="Text Box 6"/>
            <p:cNvSpPr txBox="1">
              <a:spLocks noChangeArrowheads="1"/>
            </p:cNvSpPr>
            <p:nvPr/>
          </p:nvSpPr>
          <p:spPr bwMode="auto">
            <a:xfrm>
              <a:off x="1049" y="668"/>
              <a:ext cx="327" cy="446"/>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4000" dirty="0" smtClean="0"/>
                <a:t> 3</a:t>
              </a:r>
              <a:endParaRPr lang="en-US" altLang="en-US" sz="4000" dirty="0"/>
            </a:p>
          </p:txBody>
        </p:sp>
        <p:sp>
          <p:nvSpPr>
            <p:cNvPr id="10" name="Text Box 7"/>
            <p:cNvSpPr txBox="1">
              <a:spLocks noChangeArrowheads="1"/>
            </p:cNvSpPr>
            <p:nvPr/>
          </p:nvSpPr>
          <p:spPr bwMode="auto">
            <a:xfrm>
              <a:off x="1376" y="668"/>
              <a:ext cx="327" cy="446"/>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4000" dirty="0" smtClean="0"/>
                <a:t> 1</a:t>
              </a:r>
              <a:endParaRPr lang="en-US" altLang="en-US" sz="4000" dirty="0"/>
            </a:p>
          </p:txBody>
        </p:sp>
        <p:sp>
          <p:nvSpPr>
            <p:cNvPr id="11" name="Text Box 8"/>
            <p:cNvSpPr txBox="1">
              <a:spLocks noChangeArrowheads="1"/>
            </p:cNvSpPr>
            <p:nvPr/>
          </p:nvSpPr>
          <p:spPr bwMode="auto">
            <a:xfrm>
              <a:off x="1703" y="668"/>
              <a:ext cx="326" cy="446"/>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4000" dirty="0" smtClean="0"/>
                <a:t> 2</a:t>
              </a:r>
              <a:endParaRPr lang="en-US" altLang="en-US" sz="4000" dirty="0"/>
            </a:p>
          </p:txBody>
        </p:sp>
      </p:grpSp>
      <p:sp>
        <p:nvSpPr>
          <p:cNvPr id="17" name="Text Box 14"/>
          <p:cNvSpPr txBox="1">
            <a:spLocks noChangeArrowheads="1"/>
          </p:cNvSpPr>
          <p:nvPr/>
        </p:nvSpPr>
        <p:spPr bwMode="auto">
          <a:xfrm>
            <a:off x="2133600" y="2494746"/>
            <a:ext cx="37338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500" dirty="0"/>
              <a:t> 1          2    </a:t>
            </a:r>
            <a:r>
              <a:rPr lang="en-US" altLang="en-US" sz="2500" dirty="0" smtClean="0"/>
              <a:t>  </a:t>
            </a:r>
            <a:r>
              <a:rPr lang="en-US" altLang="en-US" sz="2500" dirty="0"/>
              <a:t>3 </a:t>
            </a:r>
            <a:r>
              <a:rPr lang="en-US" altLang="en-US" sz="2500" dirty="0" smtClean="0"/>
              <a:t>      4        5</a:t>
            </a:r>
            <a:endParaRPr lang="en-US" altLang="en-US" sz="2500" dirty="0"/>
          </a:p>
        </p:txBody>
      </p:sp>
      <p:sp>
        <p:nvSpPr>
          <p:cNvPr id="2" name="TextBox 1"/>
          <p:cNvSpPr txBox="1"/>
          <p:nvPr/>
        </p:nvSpPr>
        <p:spPr>
          <a:xfrm>
            <a:off x="1371599" y="1726022"/>
            <a:ext cx="835058" cy="707886"/>
          </a:xfrm>
          <a:prstGeom prst="rect">
            <a:avLst/>
          </a:prstGeom>
          <a:noFill/>
        </p:spPr>
        <p:txBody>
          <a:bodyPr wrap="square" rtlCol="0">
            <a:spAutoFit/>
          </a:bodyPr>
          <a:lstStyle/>
          <a:p>
            <a:r>
              <a:rPr lang="en-US" sz="4000" dirty="0" smtClean="0"/>
              <a:t>A:</a:t>
            </a:r>
            <a:endParaRPr lang="en-US" sz="4000" dirty="0"/>
          </a:p>
        </p:txBody>
      </p:sp>
    </p:spTree>
    <p:extLst>
      <p:ext uri="{BB962C8B-B14F-4D97-AF65-F5344CB8AC3E}">
        <p14:creationId xmlns:p14="http://schemas.microsoft.com/office/powerpoint/2010/main" val="273404899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0" y="0"/>
            <a:ext cx="9144000" cy="838200"/>
          </a:xfrm>
        </p:spPr>
        <p:txBody>
          <a:bodyPr/>
          <a:lstStyle/>
          <a:p>
            <a:r>
              <a:rPr lang="en-US" dirty="0"/>
              <a:t>Example </a:t>
            </a:r>
            <a:r>
              <a:rPr lang="en-US" dirty="0" smtClean="0"/>
              <a:t>3: </a:t>
            </a:r>
            <a:r>
              <a:rPr lang="en-US" dirty="0"/>
              <a:t>Use heap sort algorithm</a:t>
            </a:r>
            <a:endParaRPr lang="en-US" altLang="en-US" dirty="0"/>
          </a:p>
        </p:txBody>
      </p:sp>
      <p:sp>
        <p:nvSpPr>
          <p:cNvPr id="496643" name="Rectangle 3"/>
          <p:cNvSpPr>
            <a:spLocks noGrp="1" noChangeArrowheads="1"/>
          </p:cNvSpPr>
          <p:nvPr>
            <p:ph type="body" idx="1"/>
          </p:nvPr>
        </p:nvSpPr>
        <p:spPr>
          <a:xfrm>
            <a:off x="0" y="838200"/>
            <a:ext cx="9144000" cy="1981200"/>
          </a:xfrm>
        </p:spPr>
        <p:txBody>
          <a:bodyPr/>
          <a:lstStyle/>
          <a:p>
            <a:pPr>
              <a:lnSpc>
                <a:spcPct val="120000"/>
              </a:lnSpc>
            </a:pPr>
            <a:r>
              <a:rPr lang="en-US" altLang="en-US" sz="2400" dirty="0" smtClean="0">
                <a:latin typeface="Times" panose="02020603050405020304" pitchFamily="18" charset="0"/>
                <a:cs typeface="Times" panose="02020603050405020304" pitchFamily="18" charset="0"/>
              </a:rPr>
              <a:t>To sort the array A in ascending order </a:t>
            </a:r>
          </a:p>
          <a:p>
            <a:pPr>
              <a:lnSpc>
                <a:spcPct val="120000"/>
              </a:lnSpc>
            </a:pPr>
            <a:endParaRPr lang="en-US" altLang="en-US" sz="2400" dirty="0" smtClean="0">
              <a:latin typeface="Times" panose="02020603050405020304" pitchFamily="18" charset="0"/>
              <a:cs typeface="Times" panose="02020603050405020304" pitchFamily="18" charset="0"/>
            </a:endParaRPr>
          </a:p>
          <a:p>
            <a:pPr>
              <a:lnSpc>
                <a:spcPct val="120000"/>
              </a:lnSpc>
            </a:pPr>
            <a:endParaRPr lang="en-US" altLang="en-US" sz="2400" dirty="0">
              <a:latin typeface="Times" panose="02020603050405020304" pitchFamily="18" charset="0"/>
              <a:cs typeface="Times" panose="02020603050405020304" pitchFamily="18" charset="0"/>
            </a:endParaRPr>
          </a:p>
          <a:p>
            <a:pPr>
              <a:lnSpc>
                <a:spcPct val="120000"/>
              </a:lnSpc>
            </a:pPr>
            <a:endParaRPr lang="en-US" altLang="en-US" sz="2400" dirty="0" smtClean="0">
              <a:latin typeface="Times" panose="02020603050405020304" pitchFamily="18" charset="0"/>
              <a:cs typeface="Times" panose="02020603050405020304" pitchFamily="18" charset="0"/>
            </a:endParaRPr>
          </a:p>
          <a:p>
            <a:pPr>
              <a:lnSpc>
                <a:spcPct val="120000"/>
              </a:lnSpc>
            </a:pPr>
            <a:endParaRPr lang="en-US" altLang="en-US" sz="2400" dirty="0">
              <a:latin typeface="Times" panose="02020603050405020304" pitchFamily="18" charset="0"/>
              <a:cs typeface="Times" panose="02020603050405020304" pitchFamily="18" charset="0"/>
            </a:endParaRPr>
          </a:p>
        </p:txBody>
      </p:sp>
      <p:grpSp>
        <p:nvGrpSpPr>
          <p:cNvPr id="5" name="Group 3"/>
          <p:cNvGrpSpPr>
            <a:grpSpLocks/>
          </p:cNvGrpSpPr>
          <p:nvPr/>
        </p:nvGrpSpPr>
        <p:grpSpPr bwMode="auto">
          <a:xfrm>
            <a:off x="732867" y="1612852"/>
            <a:ext cx="5127625" cy="477839"/>
            <a:chOff x="444" y="668"/>
            <a:chExt cx="3230" cy="301"/>
          </a:xfrm>
        </p:grpSpPr>
        <p:sp>
          <p:nvSpPr>
            <p:cNvPr id="7" name="Text Box 4"/>
            <p:cNvSpPr txBox="1">
              <a:spLocks noChangeArrowheads="1"/>
            </p:cNvSpPr>
            <p:nvPr/>
          </p:nvSpPr>
          <p:spPr bwMode="auto">
            <a:xfrm>
              <a:off x="444" y="668"/>
              <a:ext cx="320" cy="301"/>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00"/>
                <a:t>26</a:t>
              </a:r>
            </a:p>
          </p:txBody>
        </p:sp>
        <p:sp>
          <p:nvSpPr>
            <p:cNvPr id="8" name="Text Box 5"/>
            <p:cNvSpPr txBox="1">
              <a:spLocks noChangeArrowheads="1"/>
            </p:cNvSpPr>
            <p:nvPr/>
          </p:nvSpPr>
          <p:spPr bwMode="auto">
            <a:xfrm>
              <a:off x="770" y="668"/>
              <a:ext cx="320" cy="301"/>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00"/>
                <a:t>24</a:t>
              </a:r>
            </a:p>
          </p:txBody>
        </p:sp>
        <p:sp>
          <p:nvSpPr>
            <p:cNvPr id="9" name="Text Box 6"/>
            <p:cNvSpPr txBox="1">
              <a:spLocks noChangeArrowheads="1"/>
            </p:cNvSpPr>
            <p:nvPr/>
          </p:nvSpPr>
          <p:spPr bwMode="auto">
            <a:xfrm>
              <a:off x="1096" y="668"/>
              <a:ext cx="320" cy="301"/>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00"/>
                <a:t>20</a:t>
              </a:r>
            </a:p>
          </p:txBody>
        </p:sp>
        <p:sp>
          <p:nvSpPr>
            <p:cNvPr id="10" name="Text Box 7"/>
            <p:cNvSpPr txBox="1">
              <a:spLocks noChangeArrowheads="1"/>
            </p:cNvSpPr>
            <p:nvPr/>
          </p:nvSpPr>
          <p:spPr bwMode="auto">
            <a:xfrm>
              <a:off x="1423" y="668"/>
              <a:ext cx="320" cy="301"/>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00"/>
                <a:t>18</a:t>
              </a:r>
            </a:p>
          </p:txBody>
        </p:sp>
        <p:sp>
          <p:nvSpPr>
            <p:cNvPr id="11" name="Text Box 8"/>
            <p:cNvSpPr txBox="1">
              <a:spLocks noChangeArrowheads="1"/>
            </p:cNvSpPr>
            <p:nvPr/>
          </p:nvSpPr>
          <p:spPr bwMode="auto">
            <a:xfrm>
              <a:off x="1749" y="668"/>
              <a:ext cx="320" cy="301"/>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00"/>
                <a:t>17</a:t>
              </a:r>
            </a:p>
          </p:txBody>
        </p:sp>
        <p:sp>
          <p:nvSpPr>
            <p:cNvPr id="12" name="Text Box 9"/>
            <p:cNvSpPr txBox="1">
              <a:spLocks noChangeArrowheads="1"/>
            </p:cNvSpPr>
            <p:nvPr/>
          </p:nvSpPr>
          <p:spPr bwMode="auto">
            <a:xfrm>
              <a:off x="2076" y="668"/>
              <a:ext cx="320" cy="301"/>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00"/>
                <a:t>19</a:t>
              </a:r>
            </a:p>
          </p:txBody>
        </p:sp>
        <p:sp>
          <p:nvSpPr>
            <p:cNvPr id="13" name="Text Box 10"/>
            <p:cNvSpPr txBox="1">
              <a:spLocks noChangeArrowheads="1"/>
            </p:cNvSpPr>
            <p:nvPr/>
          </p:nvSpPr>
          <p:spPr bwMode="auto">
            <a:xfrm>
              <a:off x="2383" y="668"/>
              <a:ext cx="320" cy="301"/>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00"/>
                <a:t>13</a:t>
              </a:r>
            </a:p>
          </p:txBody>
        </p:sp>
        <p:sp>
          <p:nvSpPr>
            <p:cNvPr id="14" name="Text Box 11"/>
            <p:cNvSpPr txBox="1">
              <a:spLocks noChangeArrowheads="1"/>
            </p:cNvSpPr>
            <p:nvPr/>
          </p:nvSpPr>
          <p:spPr bwMode="auto">
            <a:xfrm>
              <a:off x="2710" y="668"/>
              <a:ext cx="320" cy="301"/>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00"/>
                <a:t>12</a:t>
              </a:r>
            </a:p>
          </p:txBody>
        </p:sp>
        <p:sp>
          <p:nvSpPr>
            <p:cNvPr id="15" name="Text Box 12"/>
            <p:cNvSpPr txBox="1">
              <a:spLocks noChangeArrowheads="1"/>
            </p:cNvSpPr>
            <p:nvPr/>
          </p:nvSpPr>
          <p:spPr bwMode="auto">
            <a:xfrm>
              <a:off x="3027" y="668"/>
              <a:ext cx="320" cy="301"/>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00"/>
                <a:t>14</a:t>
              </a:r>
            </a:p>
          </p:txBody>
        </p:sp>
        <p:sp>
          <p:nvSpPr>
            <p:cNvPr id="16" name="Text Box 13"/>
            <p:cNvSpPr txBox="1">
              <a:spLocks noChangeArrowheads="1"/>
            </p:cNvSpPr>
            <p:nvPr/>
          </p:nvSpPr>
          <p:spPr bwMode="auto">
            <a:xfrm>
              <a:off x="3354" y="668"/>
              <a:ext cx="320" cy="301"/>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00"/>
                <a:t>11</a:t>
              </a:r>
            </a:p>
          </p:txBody>
        </p:sp>
      </p:grpSp>
      <p:sp>
        <p:nvSpPr>
          <p:cNvPr id="17" name="Text Box 14"/>
          <p:cNvSpPr txBox="1">
            <a:spLocks noChangeArrowheads="1"/>
          </p:cNvSpPr>
          <p:nvPr/>
        </p:nvSpPr>
        <p:spPr bwMode="auto">
          <a:xfrm>
            <a:off x="686830" y="2173236"/>
            <a:ext cx="5691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a:t> 1          2        3        4         5        6         7        8        9       10</a:t>
            </a:r>
          </a:p>
        </p:txBody>
      </p:sp>
      <p:sp>
        <p:nvSpPr>
          <p:cNvPr id="18" name="Oval 15"/>
          <p:cNvSpPr>
            <a:spLocks noChangeArrowheads="1"/>
          </p:cNvSpPr>
          <p:nvPr/>
        </p:nvSpPr>
        <p:spPr bwMode="auto">
          <a:xfrm>
            <a:off x="6792913" y="2971800"/>
            <a:ext cx="515937" cy="531812"/>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26</a:t>
            </a:r>
          </a:p>
        </p:txBody>
      </p:sp>
      <p:grpSp>
        <p:nvGrpSpPr>
          <p:cNvPr id="19" name="Group 16"/>
          <p:cNvGrpSpPr>
            <a:grpSpLocks/>
          </p:cNvGrpSpPr>
          <p:nvPr/>
        </p:nvGrpSpPr>
        <p:grpSpPr bwMode="auto">
          <a:xfrm>
            <a:off x="5629430" y="3429036"/>
            <a:ext cx="2671763" cy="868362"/>
            <a:chOff x="1620" y="1679"/>
            <a:chExt cx="1683" cy="547"/>
          </a:xfrm>
        </p:grpSpPr>
        <p:sp>
          <p:nvSpPr>
            <p:cNvPr id="20" name="Oval 17"/>
            <p:cNvSpPr>
              <a:spLocks noChangeArrowheads="1"/>
            </p:cNvSpPr>
            <p:nvPr/>
          </p:nvSpPr>
          <p:spPr bwMode="auto">
            <a:xfrm>
              <a:off x="1620" y="1891"/>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24</a:t>
              </a:r>
            </a:p>
          </p:txBody>
        </p:sp>
        <p:sp>
          <p:nvSpPr>
            <p:cNvPr id="21" name="Oval 18"/>
            <p:cNvSpPr>
              <a:spLocks noChangeArrowheads="1"/>
            </p:cNvSpPr>
            <p:nvPr/>
          </p:nvSpPr>
          <p:spPr bwMode="auto">
            <a:xfrm>
              <a:off x="2978" y="1891"/>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20</a:t>
              </a:r>
            </a:p>
          </p:txBody>
        </p:sp>
        <p:cxnSp>
          <p:nvCxnSpPr>
            <p:cNvPr id="22" name="AutoShape 19"/>
            <p:cNvCxnSpPr>
              <a:cxnSpLocks noChangeShapeType="1"/>
              <a:stCxn id="18" idx="5"/>
              <a:endCxn id="21" idx="0"/>
            </p:cNvCxnSpPr>
            <p:nvPr/>
          </p:nvCxnSpPr>
          <p:spPr bwMode="auto">
            <a:xfrm>
              <a:off x="2648" y="1679"/>
              <a:ext cx="492" cy="212"/>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20"/>
            <p:cNvCxnSpPr>
              <a:cxnSpLocks noChangeShapeType="1"/>
              <a:stCxn id="18" idx="3"/>
              <a:endCxn id="20" idx="0"/>
            </p:cNvCxnSpPr>
            <p:nvPr/>
          </p:nvCxnSpPr>
          <p:spPr bwMode="auto">
            <a:xfrm flipH="1">
              <a:off x="1783" y="1679"/>
              <a:ext cx="636" cy="212"/>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 name="Group 21"/>
          <p:cNvGrpSpPr>
            <a:grpSpLocks/>
          </p:cNvGrpSpPr>
          <p:nvPr/>
        </p:nvGrpSpPr>
        <p:grpSpPr bwMode="auto">
          <a:xfrm>
            <a:off x="4856163" y="4219575"/>
            <a:ext cx="1990725" cy="1171575"/>
            <a:chOff x="1103" y="2179"/>
            <a:chExt cx="1254" cy="738"/>
          </a:xfrm>
        </p:grpSpPr>
        <p:sp>
          <p:nvSpPr>
            <p:cNvPr id="25" name="Oval 22"/>
            <p:cNvSpPr>
              <a:spLocks noChangeArrowheads="1"/>
            </p:cNvSpPr>
            <p:nvPr/>
          </p:nvSpPr>
          <p:spPr bwMode="auto">
            <a:xfrm>
              <a:off x="1103" y="2582"/>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18</a:t>
              </a:r>
            </a:p>
          </p:txBody>
        </p:sp>
        <p:sp>
          <p:nvSpPr>
            <p:cNvPr id="26" name="Oval 23"/>
            <p:cNvSpPr>
              <a:spLocks noChangeArrowheads="1"/>
            </p:cNvSpPr>
            <p:nvPr/>
          </p:nvSpPr>
          <p:spPr bwMode="auto">
            <a:xfrm>
              <a:off x="2032" y="2564"/>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17</a:t>
              </a:r>
            </a:p>
          </p:txBody>
        </p:sp>
        <p:cxnSp>
          <p:nvCxnSpPr>
            <p:cNvPr id="27" name="AutoShape 24"/>
            <p:cNvCxnSpPr>
              <a:cxnSpLocks noChangeShapeType="1"/>
              <a:stCxn id="20" idx="3"/>
              <a:endCxn id="25" idx="0"/>
            </p:cNvCxnSpPr>
            <p:nvPr/>
          </p:nvCxnSpPr>
          <p:spPr bwMode="auto">
            <a:xfrm flipH="1">
              <a:off x="1266" y="2179"/>
              <a:ext cx="372" cy="403"/>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5"/>
            <p:cNvCxnSpPr>
              <a:cxnSpLocks noChangeShapeType="1"/>
              <a:stCxn id="20" idx="5"/>
              <a:endCxn id="26" idx="0"/>
            </p:cNvCxnSpPr>
            <p:nvPr/>
          </p:nvCxnSpPr>
          <p:spPr bwMode="auto">
            <a:xfrm>
              <a:off x="1868" y="2179"/>
              <a:ext cx="327" cy="385"/>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 name="Group 26"/>
          <p:cNvGrpSpPr>
            <a:grpSpLocks/>
          </p:cNvGrpSpPr>
          <p:nvPr/>
        </p:nvGrpSpPr>
        <p:grpSpPr bwMode="auto">
          <a:xfrm>
            <a:off x="7251700" y="4219575"/>
            <a:ext cx="1739900" cy="1160462"/>
            <a:chOff x="2612" y="2179"/>
            <a:chExt cx="1096" cy="731"/>
          </a:xfrm>
        </p:grpSpPr>
        <p:sp>
          <p:nvSpPr>
            <p:cNvPr id="30" name="Oval 27"/>
            <p:cNvSpPr>
              <a:spLocks noChangeArrowheads="1"/>
            </p:cNvSpPr>
            <p:nvPr/>
          </p:nvSpPr>
          <p:spPr bwMode="auto">
            <a:xfrm>
              <a:off x="2612" y="2566"/>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19</a:t>
              </a:r>
            </a:p>
          </p:txBody>
        </p:sp>
        <p:sp>
          <p:nvSpPr>
            <p:cNvPr id="31" name="Oval 28"/>
            <p:cNvSpPr>
              <a:spLocks noChangeArrowheads="1"/>
            </p:cNvSpPr>
            <p:nvPr/>
          </p:nvSpPr>
          <p:spPr bwMode="auto">
            <a:xfrm>
              <a:off x="3383" y="2575"/>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13</a:t>
              </a:r>
            </a:p>
          </p:txBody>
        </p:sp>
        <p:cxnSp>
          <p:nvCxnSpPr>
            <p:cNvPr id="32" name="AutoShape 29"/>
            <p:cNvCxnSpPr>
              <a:cxnSpLocks noChangeShapeType="1"/>
              <a:stCxn id="21" idx="3"/>
              <a:endCxn id="30" idx="0"/>
            </p:cNvCxnSpPr>
            <p:nvPr/>
          </p:nvCxnSpPr>
          <p:spPr bwMode="auto">
            <a:xfrm flipH="1">
              <a:off x="2775" y="2179"/>
              <a:ext cx="221" cy="387"/>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30"/>
            <p:cNvCxnSpPr>
              <a:cxnSpLocks noChangeShapeType="1"/>
              <a:stCxn id="21" idx="5"/>
              <a:endCxn id="31" idx="0"/>
            </p:cNvCxnSpPr>
            <p:nvPr/>
          </p:nvCxnSpPr>
          <p:spPr bwMode="auto">
            <a:xfrm>
              <a:off x="3226" y="2179"/>
              <a:ext cx="320" cy="396"/>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Group 31"/>
          <p:cNvGrpSpPr>
            <a:grpSpLocks/>
          </p:cNvGrpSpPr>
          <p:nvPr/>
        </p:nvGrpSpPr>
        <p:grpSpPr bwMode="auto">
          <a:xfrm>
            <a:off x="4249738" y="5334000"/>
            <a:ext cx="1465262" cy="1223963"/>
            <a:chOff x="771" y="2868"/>
            <a:chExt cx="923" cy="771"/>
          </a:xfrm>
        </p:grpSpPr>
        <p:sp>
          <p:nvSpPr>
            <p:cNvPr id="35" name="Oval 32"/>
            <p:cNvSpPr>
              <a:spLocks noChangeArrowheads="1"/>
            </p:cNvSpPr>
            <p:nvPr/>
          </p:nvSpPr>
          <p:spPr bwMode="auto">
            <a:xfrm>
              <a:off x="771" y="3285"/>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12</a:t>
              </a:r>
            </a:p>
          </p:txBody>
        </p:sp>
        <p:sp>
          <p:nvSpPr>
            <p:cNvPr id="36" name="Oval 33"/>
            <p:cNvSpPr>
              <a:spLocks noChangeArrowheads="1"/>
            </p:cNvSpPr>
            <p:nvPr/>
          </p:nvSpPr>
          <p:spPr bwMode="auto">
            <a:xfrm>
              <a:off x="1369" y="3304"/>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14</a:t>
              </a:r>
            </a:p>
          </p:txBody>
        </p:sp>
        <p:cxnSp>
          <p:nvCxnSpPr>
            <p:cNvPr id="37" name="AutoShape 34"/>
            <p:cNvCxnSpPr>
              <a:cxnSpLocks noChangeShapeType="1"/>
              <a:stCxn id="25" idx="3"/>
              <a:endCxn id="35" idx="0"/>
            </p:cNvCxnSpPr>
            <p:nvPr/>
          </p:nvCxnSpPr>
          <p:spPr bwMode="auto">
            <a:xfrm flipH="1">
              <a:off x="934" y="2868"/>
              <a:ext cx="265" cy="417"/>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35"/>
            <p:cNvCxnSpPr>
              <a:cxnSpLocks noChangeShapeType="1"/>
              <a:stCxn id="25" idx="5"/>
              <a:endCxn id="36" idx="0"/>
            </p:cNvCxnSpPr>
            <p:nvPr/>
          </p:nvCxnSpPr>
          <p:spPr bwMode="auto">
            <a:xfrm>
              <a:off x="1428" y="2868"/>
              <a:ext cx="103" cy="436"/>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 name="Group 36"/>
          <p:cNvGrpSpPr>
            <a:grpSpLocks/>
          </p:cNvGrpSpPr>
          <p:nvPr/>
        </p:nvGrpSpPr>
        <p:grpSpPr bwMode="auto">
          <a:xfrm>
            <a:off x="5791200" y="5362575"/>
            <a:ext cx="717551" cy="1174750"/>
            <a:chOff x="1790" y="2899"/>
            <a:chExt cx="452" cy="740"/>
          </a:xfrm>
        </p:grpSpPr>
        <p:sp>
          <p:nvSpPr>
            <p:cNvPr id="40" name="Oval 37"/>
            <p:cNvSpPr>
              <a:spLocks noChangeArrowheads="1"/>
            </p:cNvSpPr>
            <p:nvPr/>
          </p:nvSpPr>
          <p:spPr bwMode="auto">
            <a:xfrm>
              <a:off x="1790" y="3304"/>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t>11</a:t>
              </a:r>
            </a:p>
          </p:txBody>
        </p:sp>
        <p:cxnSp>
          <p:nvCxnSpPr>
            <p:cNvPr id="41" name="AutoShape 38"/>
            <p:cNvCxnSpPr>
              <a:cxnSpLocks noChangeShapeType="1"/>
              <a:stCxn id="26" idx="4"/>
              <a:endCxn id="40" idx="0"/>
            </p:cNvCxnSpPr>
            <p:nvPr/>
          </p:nvCxnSpPr>
          <p:spPr bwMode="auto">
            <a:xfrm flipH="1">
              <a:off x="1952" y="2899"/>
              <a:ext cx="290" cy="405"/>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TextBox 1"/>
          <p:cNvSpPr txBox="1"/>
          <p:nvPr/>
        </p:nvSpPr>
        <p:spPr>
          <a:xfrm>
            <a:off x="152400" y="1600200"/>
            <a:ext cx="609600" cy="553998"/>
          </a:xfrm>
          <a:prstGeom prst="rect">
            <a:avLst/>
          </a:prstGeom>
          <a:noFill/>
        </p:spPr>
        <p:txBody>
          <a:bodyPr wrap="square" rtlCol="0">
            <a:spAutoFit/>
          </a:bodyPr>
          <a:lstStyle/>
          <a:p>
            <a:r>
              <a:rPr lang="en-US" sz="3000" dirty="0" smtClean="0"/>
              <a:t>A:</a:t>
            </a:r>
            <a:endParaRPr lang="en-US" sz="3000" dirty="0"/>
          </a:p>
        </p:txBody>
      </p:sp>
    </p:spTree>
    <p:extLst>
      <p:ext uri="{BB962C8B-B14F-4D97-AF65-F5344CB8AC3E}">
        <p14:creationId xmlns:p14="http://schemas.microsoft.com/office/powerpoint/2010/main" val="99391732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dirty="0" smtClean="0">
                <a:latin typeface="Comic Sans MS" panose="030F0702030302020204" pitchFamily="66" charset="0"/>
              </a:rPr>
              <a:t>Summary</a:t>
            </a:r>
            <a:endParaRPr lang="en-US" sz="5400" dirty="0">
              <a:latin typeface="Comic Sans MS" panose="030F0702030302020204" pitchFamily="66" charset="0"/>
            </a:endParaRPr>
          </a:p>
        </p:txBody>
      </p:sp>
      <p:sp>
        <p:nvSpPr>
          <p:cNvPr id="14339" name="Rectangle 3"/>
          <p:cNvSpPr>
            <a:spLocks noGrp="1" noChangeArrowheads="1"/>
          </p:cNvSpPr>
          <p:nvPr>
            <p:ph type="body" idx="1"/>
          </p:nvPr>
        </p:nvSpPr>
        <p:spPr>
          <a:xfrm>
            <a:off x="0" y="838200"/>
            <a:ext cx="9144000" cy="5410200"/>
          </a:xfrm>
        </p:spPr>
        <p:txBody>
          <a:bodyPr/>
          <a:lstStyle/>
          <a:p>
            <a:pPr marL="0" indent="0" eaLnBrk="1" hangingPunct="1">
              <a:buNone/>
            </a:pPr>
            <a:r>
              <a:rPr lang="en-US" sz="3600" dirty="0" smtClean="0">
                <a:solidFill>
                  <a:srgbClr val="000099"/>
                </a:solidFill>
                <a:latin typeface="Times" panose="02020603050405020304" pitchFamily="18" charset="0"/>
                <a:cs typeface="Times" panose="02020603050405020304" pitchFamily="18" charset="0"/>
              </a:rPr>
              <a:t>4.1</a:t>
            </a:r>
            <a:r>
              <a:rPr lang="en-US" sz="3600" dirty="0">
                <a:solidFill>
                  <a:srgbClr val="000099"/>
                </a:solidFill>
                <a:latin typeface="Times" panose="02020603050405020304" pitchFamily="18" charset="0"/>
                <a:cs typeface="Times" panose="02020603050405020304" pitchFamily="18" charset="0"/>
              </a:rPr>
              <a:t>. </a:t>
            </a:r>
            <a:r>
              <a:rPr lang="en-US" sz="3600" dirty="0" smtClean="0">
                <a:solidFill>
                  <a:srgbClr val="000099"/>
                </a:solidFill>
                <a:latin typeface="Times" panose="02020603050405020304" pitchFamily="18" charset="0"/>
                <a:cs typeface="Times" panose="02020603050405020304" pitchFamily="18" charset="0"/>
              </a:rPr>
              <a:t>Insertion Sort</a:t>
            </a:r>
            <a:endParaRPr lang="en-US" sz="3600" dirty="0">
              <a:solidFill>
                <a:srgbClr val="000099"/>
              </a:solidFill>
              <a:latin typeface="Times" panose="02020603050405020304" pitchFamily="18" charset="0"/>
              <a:cs typeface="Times" panose="02020603050405020304" pitchFamily="18" charset="0"/>
            </a:endParaRPr>
          </a:p>
          <a:p>
            <a:pPr marL="0" indent="0" eaLnBrk="1" hangingPunct="1">
              <a:buNone/>
            </a:pPr>
            <a:r>
              <a:rPr lang="en-US" sz="3600" dirty="0" smtClean="0">
                <a:solidFill>
                  <a:srgbClr val="000099"/>
                </a:solidFill>
                <a:latin typeface="Times" panose="02020603050405020304" pitchFamily="18" charset="0"/>
                <a:cs typeface="Times" panose="02020603050405020304" pitchFamily="18" charset="0"/>
              </a:rPr>
              <a:t>4.2</a:t>
            </a:r>
            <a:r>
              <a:rPr lang="en-US" sz="3600" dirty="0">
                <a:solidFill>
                  <a:srgbClr val="000099"/>
                </a:solidFill>
                <a:latin typeface="Times" panose="02020603050405020304" pitchFamily="18" charset="0"/>
                <a:cs typeface="Times" panose="02020603050405020304" pitchFamily="18" charset="0"/>
              </a:rPr>
              <a:t>. </a:t>
            </a:r>
            <a:r>
              <a:rPr lang="en-US" sz="3600" dirty="0" smtClean="0">
                <a:solidFill>
                  <a:srgbClr val="000099"/>
                </a:solidFill>
                <a:latin typeface="Times" panose="02020603050405020304" pitchFamily="18" charset="0"/>
                <a:cs typeface="Times" panose="02020603050405020304" pitchFamily="18" charset="0"/>
              </a:rPr>
              <a:t>Selection Sort</a:t>
            </a:r>
            <a:endParaRPr lang="en-US" sz="3600" dirty="0">
              <a:solidFill>
                <a:srgbClr val="000099"/>
              </a:solidFill>
              <a:latin typeface="Times" panose="02020603050405020304" pitchFamily="18" charset="0"/>
              <a:cs typeface="Times" panose="02020603050405020304" pitchFamily="18" charset="0"/>
            </a:endParaRPr>
          </a:p>
          <a:p>
            <a:pPr marL="0" indent="0" eaLnBrk="1" hangingPunct="1">
              <a:buNone/>
            </a:pPr>
            <a:r>
              <a:rPr lang="en-US" sz="3600" dirty="0" smtClean="0">
                <a:solidFill>
                  <a:srgbClr val="000099"/>
                </a:solidFill>
                <a:latin typeface="Times" panose="02020603050405020304" pitchFamily="18" charset="0"/>
                <a:cs typeface="Times" panose="02020603050405020304" pitchFamily="18" charset="0"/>
              </a:rPr>
              <a:t>4.3</a:t>
            </a:r>
            <a:r>
              <a:rPr lang="en-US" sz="3600" dirty="0">
                <a:solidFill>
                  <a:srgbClr val="000099"/>
                </a:solidFill>
                <a:latin typeface="Times" panose="02020603050405020304" pitchFamily="18" charset="0"/>
                <a:cs typeface="Times" panose="02020603050405020304" pitchFamily="18" charset="0"/>
              </a:rPr>
              <a:t>. </a:t>
            </a:r>
            <a:r>
              <a:rPr lang="en-US" sz="3600" dirty="0" smtClean="0">
                <a:solidFill>
                  <a:srgbClr val="000099"/>
                </a:solidFill>
                <a:latin typeface="Times" panose="02020603050405020304" pitchFamily="18" charset="0"/>
                <a:cs typeface="Times" panose="02020603050405020304" pitchFamily="18" charset="0"/>
              </a:rPr>
              <a:t>Bubble Sort</a:t>
            </a:r>
          </a:p>
          <a:p>
            <a:pPr marL="0" indent="0" eaLnBrk="1" hangingPunct="1">
              <a:buNone/>
            </a:pPr>
            <a:r>
              <a:rPr lang="en-US" sz="3600" dirty="0" smtClean="0">
                <a:solidFill>
                  <a:srgbClr val="000099"/>
                </a:solidFill>
                <a:latin typeface="Times" panose="02020603050405020304" pitchFamily="18" charset="0"/>
                <a:cs typeface="Times" panose="02020603050405020304" pitchFamily="18" charset="0"/>
              </a:rPr>
              <a:t>4.4. Merge Sort</a:t>
            </a:r>
          </a:p>
          <a:p>
            <a:pPr marL="0" indent="0" eaLnBrk="1" hangingPunct="1">
              <a:buNone/>
            </a:pPr>
            <a:r>
              <a:rPr lang="en-US" sz="3600" dirty="0" smtClean="0">
                <a:solidFill>
                  <a:srgbClr val="000099"/>
                </a:solidFill>
                <a:latin typeface="Times" panose="02020603050405020304" pitchFamily="18" charset="0"/>
                <a:cs typeface="Times" panose="02020603050405020304" pitchFamily="18" charset="0"/>
              </a:rPr>
              <a:t>4.5. Quick Sort</a:t>
            </a:r>
            <a:endParaRPr lang="en-US" sz="3600" dirty="0">
              <a:solidFill>
                <a:srgbClr val="000099"/>
              </a:solidFill>
              <a:latin typeface="Times" panose="02020603050405020304" pitchFamily="18" charset="0"/>
              <a:cs typeface="Times" panose="02020603050405020304" pitchFamily="18" charset="0"/>
            </a:endParaRPr>
          </a:p>
          <a:p>
            <a:pPr eaLnBrk="1" hangingPunct="1">
              <a:lnSpc>
                <a:spcPct val="120000"/>
              </a:lnSpc>
              <a:buFontTx/>
              <a:buNone/>
            </a:pPr>
            <a:r>
              <a:rPr lang="en-US" sz="3600" dirty="0" smtClean="0">
                <a:solidFill>
                  <a:srgbClr val="000099"/>
                </a:solidFill>
                <a:latin typeface="Times" panose="02020603050405020304" pitchFamily="18" charset="0"/>
                <a:cs typeface="Times" panose="02020603050405020304" pitchFamily="18" charset="0"/>
              </a:rPr>
              <a:t>4.6. Heap </a:t>
            </a:r>
            <a:r>
              <a:rPr lang="en-US" sz="3600" dirty="0">
                <a:solidFill>
                  <a:srgbClr val="000099"/>
                </a:solidFill>
                <a:latin typeface="Times" panose="02020603050405020304" pitchFamily="18" charset="0"/>
                <a:cs typeface="Times" panose="02020603050405020304" pitchFamily="18" charset="0"/>
              </a:rPr>
              <a:t>Sort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159</a:t>
            </a:fld>
            <a:endParaRPr lang="en-US"/>
          </a:p>
        </p:txBody>
      </p:sp>
      <p:sp>
        <p:nvSpPr>
          <p:cNvPr id="3" name="Right Brace 2"/>
          <p:cNvSpPr/>
          <p:nvPr/>
        </p:nvSpPr>
        <p:spPr>
          <a:xfrm>
            <a:off x="3886200" y="914400"/>
            <a:ext cx="304800" cy="18288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 name="TextBox 3"/>
          <p:cNvSpPr txBox="1"/>
          <p:nvPr/>
        </p:nvSpPr>
        <p:spPr>
          <a:xfrm>
            <a:off x="4343400" y="1274802"/>
            <a:ext cx="2209800" cy="1107996"/>
          </a:xfrm>
          <a:prstGeom prst="rect">
            <a:avLst/>
          </a:prstGeom>
          <a:noFill/>
        </p:spPr>
        <p:txBody>
          <a:bodyPr wrap="square" rtlCol="0">
            <a:spAutoFit/>
          </a:bodyPr>
          <a:lstStyle/>
          <a:p>
            <a:r>
              <a:rPr lang="en-US" dirty="0" smtClean="0"/>
              <a:t>O(</a:t>
            </a:r>
            <a:r>
              <a:rPr lang="en-US" i="1" dirty="0" smtClean="0"/>
              <a:t>n</a:t>
            </a:r>
            <a:r>
              <a:rPr lang="en-US" baseline="30000" dirty="0" smtClean="0"/>
              <a:t>2</a:t>
            </a:r>
            <a:r>
              <a:rPr lang="en-US" dirty="0" smtClean="0"/>
              <a:t>)</a:t>
            </a:r>
            <a:endParaRPr lang="en-US" dirty="0"/>
          </a:p>
        </p:txBody>
      </p:sp>
      <p:sp>
        <p:nvSpPr>
          <p:cNvPr id="7" name="Right Brace 6"/>
          <p:cNvSpPr/>
          <p:nvPr/>
        </p:nvSpPr>
        <p:spPr>
          <a:xfrm>
            <a:off x="3810000" y="2961722"/>
            <a:ext cx="457200" cy="107687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TextBox 7"/>
          <p:cNvSpPr txBox="1"/>
          <p:nvPr/>
        </p:nvSpPr>
        <p:spPr>
          <a:xfrm>
            <a:off x="4419600" y="3210183"/>
            <a:ext cx="4648200" cy="1015663"/>
          </a:xfrm>
          <a:prstGeom prst="rect">
            <a:avLst/>
          </a:prstGeom>
          <a:noFill/>
        </p:spPr>
        <p:txBody>
          <a:bodyPr wrap="square" rtlCol="0">
            <a:spAutoFit/>
          </a:bodyPr>
          <a:lstStyle/>
          <a:p>
            <a:r>
              <a:rPr lang="en-US" sz="3000" dirty="0" smtClean="0"/>
              <a:t>Divide and conquer</a:t>
            </a:r>
          </a:p>
          <a:p>
            <a:r>
              <a:rPr lang="en-US" sz="3000" dirty="0" smtClean="0"/>
              <a:t>O(</a:t>
            </a:r>
            <a:r>
              <a:rPr lang="en-US" sz="3000" i="1" dirty="0" smtClean="0"/>
              <a:t>n</a:t>
            </a:r>
            <a:r>
              <a:rPr lang="en-US" sz="3000" dirty="0" smtClean="0"/>
              <a:t>log</a:t>
            </a:r>
            <a:r>
              <a:rPr lang="en-US" sz="3000" baseline="-25000" dirty="0" smtClean="0"/>
              <a:t>2</a:t>
            </a:r>
            <a:r>
              <a:rPr lang="en-US" sz="3000" i="1" dirty="0" smtClean="0"/>
              <a:t>n</a:t>
            </a:r>
            <a:r>
              <a:rPr lang="en-US" sz="3000" dirty="0" smtClean="0"/>
              <a:t>)</a:t>
            </a:r>
            <a:endParaRPr lang="en-US" sz="3000" dirty="0"/>
          </a:p>
        </p:txBody>
      </p:sp>
      <p:sp>
        <p:nvSpPr>
          <p:cNvPr id="9" name="TextBox 8"/>
          <p:cNvSpPr txBox="1"/>
          <p:nvPr/>
        </p:nvSpPr>
        <p:spPr>
          <a:xfrm>
            <a:off x="3886200" y="4267200"/>
            <a:ext cx="4648200" cy="553998"/>
          </a:xfrm>
          <a:prstGeom prst="rect">
            <a:avLst/>
          </a:prstGeom>
          <a:noFill/>
        </p:spPr>
        <p:txBody>
          <a:bodyPr wrap="square" rtlCol="0">
            <a:spAutoFit/>
          </a:bodyPr>
          <a:lstStyle/>
          <a:p>
            <a:r>
              <a:rPr lang="en-US" sz="3000" dirty="0" smtClean="0"/>
              <a:t>O(</a:t>
            </a:r>
            <a:r>
              <a:rPr lang="en-US" sz="3000" i="1" dirty="0" smtClean="0"/>
              <a:t>n</a:t>
            </a:r>
            <a:r>
              <a:rPr lang="en-US" sz="3000" dirty="0" smtClean="0"/>
              <a:t>log</a:t>
            </a:r>
            <a:r>
              <a:rPr lang="en-US" sz="3000" baseline="-25000" dirty="0" smtClean="0"/>
              <a:t>2</a:t>
            </a:r>
            <a:r>
              <a:rPr lang="en-US" sz="3000" i="1" dirty="0" smtClean="0"/>
              <a:t>n</a:t>
            </a:r>
            <a:r>
              <a:rPr lang="en-US" sz="3000" dirty="0" smtClean="0"/>
              <a:t>)</a:t>
            </a:r>
            <a:endParaRPr lang="en-US" sz="3000" dirty="0"/>
          </a:p>
        </p:txBody>
      </p:sp>
    </p:spTree>
    <p:extLst>
      <p:ext uri="{BB962C8B-B14F-4D97-AF65-F5344CB8AC3E}">
        <p14:creationId xmlns:p14="http://schemas.microsoft.com/office/powerpoint/2010/main" val="21235494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57469D22-B861-AE4B-A495-35492DA2B281}" type="slidenum">
              <a:rPr lang="en-US"/>
              <a:pPr/>
              <a:t>16</a:t>
            </a:fld>
            <a:endParaRPr lang="en-US" sz="1400"/>
          </a:p>
        </p:txBody>
      </p:sp>
      <p:sp>
        <p:nvSpPr>
          <p:cNvPr id="61498" name="Rectangle 58"/>
          <p:cNvSpPr>
            <a:spLocks noChangeArrowheads="1"/>
          </p:cNvSpPr>
          <p:nvPr/>
        </p:nvSpPr>
        <p:spPr bwMode="auto">
          <a:xfrm>
            <a:off x="3733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0.56</a:t>
            </a:r>
          </a:p>
        </p:txBody>
      </p:sp>
      <p:sp>
        <p:nvSpPr>
          <p:cNvPr id="61500" name="Rectangle 60"/>
          <p:cNvSpPr>
            <a:spLocks noChangeArrowheads="1"/>
          </p:cNvSpPr>
          <p:nvPr/>
        </p:nvSpPr>
        <p:spPr bwMode="auto">
          <a:xfrm>
            <a:off x="4267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1.12</a:t>
            </a:r>
          </a:p>
        </p:txBody>
      </p:sp>
      <p:sp>
        <p:nvSpPr>
          <p:cNvPr id="61502" name="Rectangle 62"/>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1.17</a:t>
            </a:r>
          </a:p>
        </p:txBody>
      </p:sp>
      <p:sp>
        <p:nvSpPr>
          <p:cNvPr id="61504" name="Rectangle 64"/>
          <p:cNvSpPr>
            <a:spLocks noChangeArrowheads="1"/>
          </p:cNvSpPr>
          <p:nvPr/>
        </p:nvSpPr>
        <p:spPr bwMode="auto">
          <a:xfrm>
            <a:off x="5334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0.32</a:t>
            </a:r>
          </a:p>
        </p:txBody>
      </p:sp>
      <p:sp>
        <p:nvSpPr>
          <p:cNvPr id="61506" name="Rectangle 66"/>
          <p:cNvSpPr>
            <a:spLocks noChangeArrowheads="1"/>
          </p:cNvSpPr>
          <p:nvPr/>
        </p:nvSpPr>
        <p:spPr bwMode="auto">
          <a:xfrm>
            <a:off x="2667000" y="4419600"/>
            <a:ext cx="533400" cy="381000"/>
          </a:xfrm>
          <a:prstGeom prst="rect">
            <a:avLst/>
          </a:prstGeom>
          <a:solidFill>
            <a:schemeClr val="accent6"/>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61508" name="Rectangle 68"/>
          <p:cNvSpPr>
            <a:spLocks noChangeArrowheads="1"/>
          </p:cNvSpPr>
          <p:nvPr/>
        </p:nvSpPr>
        <p:spPr bwMode="auto">
          <a:xfrm>
            <a:off x="3200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7.42</a:t>
            </a:r>
          </a:p>
        </p:txBody>
      </p:sp>
      <p:sp>
        <p:nvSpPr>
          <p:cNvPr id="61510" name="Rectangle 70"/>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61512" name="Rectangle 72"/>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61514" name="Rectangle 74"/>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61516" name="Rectangle 76"/>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61518" name="Rectangle 78"/>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61451" name="Text Box 11"/>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b="1" dirty="0">
                <a:solidFill>
                  <a:srgbClr val="FF0000"/>
                </a:solidFill>
              </a:rPr>
              <a:t>Iteration </a:t>
            </a:r>
            <a:r>
              <a:rPr kumimoji="0" lang="en-US" sz="2000" b="1" dirty="0" smtClean="0">
                <a:solidFill>
                  <a:srgbClr val="FF0000"/>
                </a:solidFill>
              </a:rPr>
              <a:t>0:  </a:t>
            </a:r>
            <a:r>
              <a:rPr kumimoji="0" lang="en-US" sz="2000" b="1" dirty="0">
                <a:solidFill>
                  <a:srgbClr val="FF0000"/>
                </a:solidFill>
              </a:rPr>
              <a:t>step </a:t>
            </a:r>
            <a:r>
              <a:rPr kumimoji="0" lang="en-US" sz="2000" b="1" dirty="0" smtClean="0">
                <a:solidFill>
                  <a:srgbClr val="FF0000"/>
                </a:solidFill>
              </a:rPr>
              <a:t>0.</a:t>
            </a:r>
            <a:endParaRPr kumimoji="0" lang="en-US" sz="2000" b="1" dirty="0">
              <a:solidFill>
                <a:srgbClr val="FF0000"/>
              </a:solidFill>
            </a:endParaRPr>
          </a:p>
        </p:txBody>
      </p:sp>
      <p:sp>
        <p:nvSpPr>
          <p:cNvPr id="61494" name="Rectangle 54"/>
          <p:cNvSpPr>
            <a:spLocks noGrp="1" noChangeArrowheads="1"/>
          </p:cNvSpPr>
          <p:nvPr>
            <p:ph type="title"/>
          </p:nvPr>
        </p:nvSpPr>
        <p:spPr>
          <a:xfrm>
            <a:off x="0" y="0"/>
            <a:ext cx="9144000" cy="838200"/>
          </a:xfrm>
        </p:spPr>
        <p:txBody>
          <a:bodyPr/>
          <a:lstStyle/>
          <a:p>
            <a:r>
              <a:rPr lang="en-US" dirty="0" smtClean="0"/>
              <a:t>Example </a:t>
            </a:r>
            <a:r>
              <a:rPr lang="en-US" dirty="0"/>
              <a:t>1: Insertion Sort</a:t>
            </a:r>
          </a:p>
        </p:txBody>
      </p:sp>
      <p:grpSp>
        <p:nvGrpSpPr>
          <p:cNvPr id="61527" name="Group 87"/>
          <p:cNvGrpSpPr>
            <a:grpSpLocks/>
          </p:cNvGrpSpPr>
          <p:nvPr/>
        </p:nvGrpSpPr>
        <p:grpSpPr bwMode="auto">
          <a:xfrm>
            <a:off x="1066800" y="4038600"/>
            <a:ext cx="6934200" cy="381000"/>
            <a:chOff x="672" y="2304"/>
            <a:chExt cx="4368" cy="240"/>
          </a:xfrm>
        </p:grpSpPr>
        <p:sp>
          <p:nvSpPr>
            <p:cNvPr id="61528"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61529"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61530"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61531"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61532"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61533"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61534"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61535"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61536"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61537"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61538"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61540" name="Rectangle 100"/>
          <p:cNvSpPr>
            <a:spLocks noGrp="1" noChangeArrowheads="1"/>
          </p:cNvSpPr>
          <p:nvPr>
            <p:ph type="body" idx="1"/>
          </p:nvPr>
        </p:nvSpPr>
        <p:spPr>
          <a:xfrm>
            <a:off x="23191" y="823912"/>
            <a:ext cx="9220200" cy="2300288"/>
          </a:xfrm>
          <a:noFill/>
          <a:ln/>
        </p:spPr>
        <p:txBody>
          <a:bodyPr/>
          <a:lstStyle/>
          <a:p>
            <a:r>
              <a:rPr lang="en-US" sz="2500" dirty="0" smtClean="0">
                <a:latin typeface="Times New Roman" panose="02020603050405020304" pitchFamily="18" charset="0"/>
                <a:cs typeface="Times New Roman" panose="02020603050405020304" pitchFamily="18" charset="0"/>
              </a:rPr>
              <a:t>Iteration </a:t>
            </a:r>
            <a:r>
              <a:rPr lang="en-US" sz="2500" i="1" dirty="0" smtClean="0">
                <a:latin typeface="Times New Roman" panose="02020603050405020304" pitchFamily="18" charset="0"/>
                <a:cs typeface="Times New Roman" panose="02020603050405020304" pitchFamily="18" charset="0"/>
              </a:rPr>
              <a:t>k</a:t>
            </a:r>
            <a:r>
              <a:rPr lang="en-US" sz="2500" dirty="0" smtClean="0">
                <a:latin typeface="Times New Roman" panose="02020603050405020304" pitchFamily="18" charset="0"/>
                <a:cs typeface="Times New Roman" panose="02020603050405020304" pitchFamily="18" charset="0"/>
              </a:rPr>
              <a:t>: </a:t>
            </a:r>
            <a:r>
              <a:rPr lang="en-US" sz="2500" dirty="0" smtClean="0">
                <a:solidFill>
                  <a:schemeClr val="tx1"/>
                </a:solidFill>
                <a:latin typeface="Times New Roman" panose="02020603050405020304" pitchFamily="18" charset="0"/>
                <a:cs typeface="Times New Roman" panose="02020603050405020304" pitchFamily="18" charset="0"/>
              </a:rPr>
              <a:t>repeatedly swap element </a:t>
            </a:r>
            <a:r>
              <a:rPr lang="en-US" sz="2500" i="1" dirty="0" smtClean="0">
                <a:solidFill>
                  <a:schemeClr val="tx1"/>
                </a:solidFill>
                <a:latin typeface="Times New Roman" panose="02020603050405020304" pitchFamily="18" charset="0"/>
                <a:cs typeface="Times New Roman" panose="02020603050405020304" pitchFamily="18" charset="0"/>
              </a:rPr>
              <a:t>k</a:t>
            </a:r>
            <a:r>
              <a:rPr lang="en-US" sz="2500" baseline="30000" dirty="0" smtClean="0">
                <a:solidFill>
                  <a:schemeClr val="tx1"/>
                </a:solidFill>
                <a:latin typeface="Times New Roman" panose="02020603050405020304" pitchFamily="18" charset="0"/>
                <a:cs typeface="Times New Roman" panose="02020603050405020304" pitchFamily="18" charset="0"/>
              </a:rPr>
              <a:t>th</a:t>
            </a:r>
            <a:r>
              <a:rPr lang="en-US" sz="2500" dirty="0" smtClean="0">
                <a:solidFill>
                  <a:schemeClr val="tx1"/>
                </a:solidFill>
                <a:latin typeface="Times New Roman" panose="02020603050405020304" pitchFamily="18" charset="0"/>
                <a:cs typeface="Times New Roman" panose="02020603050405020304" pitchFamily="18" charset="0"/>
              </a:rPr>
              <a:t> with the one to its left if smaller</a:t>
            </a:r>
            <a:endParaRPr lang="en-US" sz="2500" dirty="0">
              <a:solidFill>
                <a:schemeClr val="tx1"/>
              </a:solidFill>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dirty="0" smtClean="0">
                <a:latin typeface="Times New Roman" panose="02020603050405020304" pitchFamily="18" charset="0"/>
                <a:cs typeface="Times New Roman" panose="02020603050405020304" pitchFamily="18" charset="0"/>
              </a:rPr>
              <a:t>Properties.  </a:t>
            </a:r>
            <a:r>
              <a:rPr lang="en-US" sz="2500" dirty="0" smtClean="0">
                <a:solidFill>
                  <a:schemeClr val="tx1"/>
                </a:solidFill>
                <a:latin typeface="Times New Roman" panose="02020603050405020304" pitchFamily="18" charset="0"/>
                <a:cs typeface="Times New Roman" panose="02020603050405020304" pitchFamily="18" charset="0"/>
              </a:rPr>
              <a:t>After </a:t>
            </a:r>
            <a:r>
              <a:rPr lang="en-US" sz="2500" i="1" dirty="0" smtClean="0">
                <a:solidFill>
                  <a:schemeClr val="tx1"/>
                </a:solidFill>
                <a:latin typeface="Times New Roman" panose="02020603050405020304" pitchFamily="18" charset="0"/>
                <a:cs typeface="Times New Roman" panose="02020603050405020304" pitchFamily="18" charset="0"/>
              </a:rPr>
              <a:t>k</a:t>
            </a:r>
            <a:r>
              <a:rPr lang="en-US" sz="2500" i="1" baseline="30000" dirty="0" smtClean="0">
                <a:solidFill>
                  <a:schemeClr val="tx1"/>
                </a:solidFill>
                <a:latin typeface="Times New Roman" panose="02020603050405020304" pitchFamily="18" charset="0"/>
                <a:cs typeface="Times New Roman" panose="02020603050405020304" pitchFamily="18" charset="0"/>
              </a:rPr>
              <a:t>th</a:t>
            </a:r>
            <a:r>
              <a:rPr lang="en-US" sz="2500" i="1" dirty="0" smtClean="0">
                <a:solidFill>
                  <a:schemeClr val="tx1"/>
                </a:solidFill>
                <a:latin typeface="Times New Roman" panose="02020603050405020304" pitchFamily="18" charset="0"/>
                <a:cs typeface="Times New Roman" panose="02020603050405020304" pitchFamily="18" charset="0"/>
              </a:rPr>
              <a:t> </a:t>
            </a:r>
            <a:r>
              <a:rPr lang="en-US" sz="2500" dirty="0" smtClean="0">
                <a:solidFill>
                  <a:schemeClr val="tx1"/>
                </a:solidFill>
                <a:latin typeface="Times New Roman" panose="02020603050405020304" pitchFamily="18" charset="0"/>
                <a:cs typeface="Times New Roman" panose="02020603050405020304" pitchFamily="18" charset="0"/>
              </a:rPr>
              <a:t>iteratio</a:t>
            </a:r>
            <a:r>
              <a:rPr lang="en-US" sz="2500" dirty="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dirty="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dirty="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dirty="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dirty="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dirty="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547568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0" y="0"/>
            <a:ext cx="9144000" cy="838200"/>
          </a:xfrm>
        </p:spPr>
        <p:txBody>
          <a:bodyPr/>
          <a:lstStyle/>
          <a:p>
            <a:r>
              <a:rPr lang="en-US" altLang="en-US" dirty="0" smtClean="0"/>
              <a:t>Max-heap: Insertion/Deletion</a:t>
            </a:r>
            <a:endParaRPr lang="en-US" altLang="en-US" dirty="0"/>
          </a:p>
        </p:txBody>
      </p:sp>
      <p:sp>
        <p:nvSpPr>
          <p:cNvPr id="496643" name="Rectangle 3"/>
          <p:cNvSpPr>
            <a:spLocks noGrp="1" noChangeArrowheads="1"/>
          </p:cNvSpPr>
          <p:nvPr>
            <p:ph type="body" idx="1"/>
          </p:nvPr>
        </p:nvSpPr>
        <p:spPr>
          <a:xfrm>
            <a:off x="0" y="838200"/>
            <a:ext cx="9144000" cy="1981200"/>
          </a:xfrm>
        </p:spPr>
        <p:txBody>
          <a:bodyPr/>
          <a:lstStyle/>
          <a:p>
            <a:pPr>
              <a:lnSpc>
                <a:spcPct val="120000"/>
              </a:lnSpc>
            </a:pPr>
            <a:r>
              <a:rPr lang="en-US" altLang="en-US" sz="2000" dirty="0">
                <a:latin typeface="Times" panose="02020603050405020304" pitchFamily="18" charset="0"/>
                <a:cs typeface="Times" panose="02020603050405020304" pitchFamily="18" charset="0"/>
              </a:rPr>
              <a:t>New nodes are always inserted at the bottom level (left to right</a:t>
            </a:r>
            <a:r>
              <a:rPr lang="en-US" altLang="en-US" sz="2000" dirty="0" smtClean="0">
                <a:latin typeface="Times" panose="02020603050405020304" pitchFamily="18" charset="0"/>
                <a:cs typeface="Times" panose="02020603050405020304" pitchFamily="18" charset="0"/>
              </a:rPr>
              <a:t>)</a:t>
            </a:r>
          </a:p>
          <a:p>
            <a:pPr>
              <a:lnSpc>
                <a:spcPct val="120000"/>
              </a:lnSpc>
            </a:pPr>
            <a:endParaRPr lang="en-US" altLang="en-US" sz="2000" dirty="0">
              <a:latin typeface="Times" panose="02020603050405020304" pitchFamily="18" charset="0"/>
              <a:cs typeface="Times" panose="02020603050405020304" pitchFamily="18" charset="0"/>
            </a:endParaRPr>
          </a:p>
          <a:p>
            <a:pPr>
              <a:lnSpc>
                <a:spcPct val="120000"/>
              </a:lnSpc>
            </a:pPr>
            <a:endParaRPr lang="en-US" altLang="en-US" sz="2000" dirty="0" smtClean="0">
              <a:latin typeface="Times" panose="02020603050405020304" pitchFamily="18" charset="0"/>
              <a:cs typeface="Times" panose="02020603050405020304" pitchFamily="18" charset="0"/>
            </a:endParaRPr>
          </a:p>
          <a:p>
            <a:pPr>
              <a:lnSpc>
                <a:spcPct val="120000"/>
              </a:lnSpc>
            </a:pPr>
            <a:endParaRPr lang="en-US" altLang="en-US" sz="2000" dirty="0">
              <a:latin typeface="Times" panose="02020603050405020304" pitchFamily="18" charset="0"/>
              <a:cs typeface="Times" panose="02020603050405020304" pitchFamily="18" charset="0"/>
            </a:endParaRPr>
          </a:p>
          <a:p>
            <a:pPr>
              <a:lnSpc>
                <a:spcPct val="120000"/>
              </a:lnSpc>
            </a:pPr>
            <a:endParaRPr lang="en-US" altLang="en-US" sz="2000" dirty="0" smtClean="0">
              <a:latin typeface="Times" panose="02020603050405020304" pitchFamily="18" charset="0"/>
              <a:cs typeface="Times" panose="02020603050405020304" pitchFamily="18" charset="0"/>
            </a:endParaRPr>
          </a:p>
          <a:p>
            <a:pPr>
              <a:lnSpc>
                <a:spcPct val="120000"/>
              </a:lnSpc>
            </a:pPr>
            <a:endParaRPr lang="en-US" altLang="en-US" sz="2000" dirty="0">
              <a:latin typeface="Times" panose="02020603050405020304" pitchFamily="18" charset="0"/>
              <a:cs typeface="Times" panose="02020603050405020304" pitchFamily="18" charset="0"/>
            </a:endParaRPr>
          </a:p>
          <a:p>
            <a:pPr>
              <a:lnSpc>
                <a:spcPct val="120000"/>
              </a:lnSpc>
            </a:pPr>
            <a:r>
              <a:rPr lang="en-US" altLang="en-US" sz="2000" dirty="0">
                <a:latin typeface="Times" panose="02020603050405020304" pitchFamily="18" charset="0"/>
                <a:cs typeface="Times" panose="02020603050405020304" pitchFamily="18" charset="0"/>
              </a:rPr>
              <a:t>Nodes are </a:t>
            </a:r>
            <a:r>
              <a:rPr lang="en-US" altLang="en-US" sz="2000" dirty="0" smtClean="0">
                <a:latin typeface="Times" panose="02020603050405020304" pitchFamily="18" charset="0"/>
                <a:cs typeface="Times" panose="02020603050405020304" pitchFamily="18" charset="0"/>
              </a:rPr>
              <a:t>removed from the bottom level (right to left)</a:t>
            </a:r>
          </a:p>
          <a:p>
            <a:pPr>
              <a:lnSpc>
                <a:spcPct val="120000"/>
              </a:lnSpc>
            </a:pPr>
            <a:endParaRPr lang="en-US" altLang="en-US" sz="2000" dirty="0">
              <a:latin typeface="Times" panose="02020603050405020304" pitchFamily="18" charset="0"/>
              <a:cs typeface="Times" panose="02020603050405020304" pitchFamily="18" charset="0"/>
            </a:endParaRPr>
          </a:p>
          <a:p>
            <a:pPr>
              <a:lnSpc>
                <a:spcPct val="120000"/>
              </a:lnSpc>
            </a:pPr>
            <a:endParaRPr lang="en-US" altLang="en-US" sz="2000" dirty="0" smtClean="0">
              <a:latin typeface="Times" panose="02020603050405020304" pitchFamily="18" charset="0"/>
              <a:cs typeface="Times" panose="02020603050405020304" pitchFamily="18" charset="0"/>
            </a:endParaRPr>
          </a:p>
          <a:p>
            <a:pPr>
              <a:lnSpc>
                <a:spcPct val="120000"/>
              </a:lnSpc>
            </a:pPr>
            <a:endParaRPr lang="en-US" altLang="en-US" sz="2000" dirty="0">
              <a:latin typeface="Times" panose="02020603050405020304" pitchFamily="18" charset="0"/>
              <a:cs typeface="Times" panose="02020603050405020304" pitchFamily="18" charset="0"/>
            </a:endParaRPr>
          </a:p>
          <a:p>
            <a:pPr>
              <a:lnSpc>
                <a:spcPct val="120000"/>
              </a:lnSpc>
            </a:pPr>
            <a:endParaRPr lang="en-US" altLang="en-US" sz="2000" dirty="0" smtClean="0">
              <a:latin typeface="Times" panose="02020603050405020304" pitchFamily="18" charset="0"/>
              <a:cs typeface="Times" panose="02020603050405020304" pitchFamily="18" charset="0"/>
            </a:endParaRPr>
          </a:p>
          <a:p>
            <a:pPr marL="342900" lvl="1" indent="-342900">
              <a:lnSpc>
                <a:spcPct val="120000"/>
              </a:lnSpc>
              <a:buFont typeface="Arial" panose="020B0604020202020204" pitchFamily="34" charset="0"/>
              <a:buChar char="•"/>
            </a:pPr>
            <a:r>
              <a:rPr lang="en-US" altLang="zh-CN" sz="2000" dirty="0">
                <a:latin typeface="Times" panose="02020603050405020304" pitchFamily="18" charset="0"/>
                <a:cs typeface="Times" panose="02020603050405020304" pitchFamily="18" charset="0"/>
              </a:rPr>
              <a:t>After insertion/deletion, need to check whether the max-heap property is violated (that means: there exists the parent of the element is smaller than the element). If there is violation, we need to eliminate it by calling  </a:t>
            </a:r>
            <a:r>
              <a:rPr lang="en-US" altLang="en-US" sz="2000" dirty="0">
                <a:solidFill>
                  <a:srgbClr val="FF0000"/>
                </a:solidFill>
              </a:rPr>
              <a:t>MAX-HEAPIFY</a:t>
            </a:r>
          </a:p>
          <a:p>
            <a:pPr>
              <a:lnSpc>
                <a:spcPct val="120000"/>
              </a:lnSpc>
            </a:pPr>
            <a:endParaRPr lang="en-US" altLang="en-US" sz="2200" dirty="0">
              <a:latin typeface="Times" panose="02020603050405020304" pitchFamily="18" charset="0"/>
              <a:cs typeface="Times" panose="02020603050405020304" pitchFamily="18" charset="0"/>
            </a:endParaRPr>
          </a:p>
          <a:p>
            <a:pPr>
              <a:lnSpc>
                <a:spcPct val="120000"/>
              </a:lnSpc>
            </a:pPr>
            <a:endParaRPr lang="en-US" altLang="en-US" sz="2200" dirty="0" smtClean="0">
              <a:latin typeface="Times" panose="02020603050405020304" pitchFamily="18" charset="0"/>
              <a:cs typeface="Times" panose="02020603050405020304" pitchFamily="18" charset="0"/>
            </a:endParaRPr>
          </a:p>
          <a:p>
            <a:pPr marL="342900" lvl="1" indent="-342900">
              <a:lnSpc>
                <a:spcPct val="120000"/>
              </a:lnSpc>
              <a:buFont typeface="Arial" panose="020B0604020202020204" pitchFamily="34" charset="0"/>
              <a:buChar char="•"/>
            </a:pPr>
            <a:endParaRPr lang="en-US" altLang="zh-CN" sz="2200" dirty="0">
              <a:latin typeface="Times" panose="02020603050405020304" pitchFamily="18" charset="0"/>
              <a:cs typeface="Times" panose="02020603050405020304" pitchFamily="18" charset="0"/>
            </a:endParaRPr>
          </a:p>
          <a:p>
            <a:pPr>
              <a:lnSpc>
                <a:spcPct val="120000"/>
              </a:lnSpc>
            </a:pPr>
            <a:endParaRPr lang="en-US" altLang="en-US" sz="2200" dirty="0">
              <a:solidFill>
                <a:schemeClr val="tx1"/>
              </a:solidFill>
            </a:endParaRPr>
          </a:p>
        </p:txBody>
      </p:sp>
      <p:pic>
        <p:nvPicPr>
          <p:cNvPr id="6" name="Picture 5"/>
          <p:cNvPicPr>
            <a:picLocks noChangeAspect="1"/>
          </p:cNvPicPr>
          <p:nvPr/>
        </p:nvPicPr>
        <p:blipFill>
          <a:blip r:embed="rId3"/>
          <a:stretch>
            <a:fillRect/>
          </a:stretch>
        </p:blipFill>
        <p:spPr>
          <a:xfrm>
            <a:off x="1447800" y="1295400"/>
            <a:ext cx="5562600" cy="2054293"/>
          </a:xfrm>
          <a:prstGeom prst="rect">
            <a:avLst/>
          </a:prstGeom>
        </p:spPr>
      </p:pic>
    </p:spTree>
    <p:extLst>
      <p:ext uri="{BB962C8B-B14F-4D97-AF65-F5344CB8AC3E}">
        <p14:creationId xmlns:p14="http://schemas.microsoft.com/office/powerpoint/2010/main" val="28059095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0" y="-64893"/>
            <a:ext cx="9144000" cy="838200"/>
          </a:xfrm>
        </p:spPr>
        <p:txBody>
          <a:bodyPr/>
          <a:lstStyle/>
          <a:p>
            <a:r>
              <a:rPr lang="en-US" altLang="en-US" dirty="0" smtClean="0"/>
              <a:t>“Bubbling</a:t>
            </a:r>
            <a:r>
              <a:rPr lang="en-US" altLang="en-US" dirty="0"/>
              <a:t>” All the </a:t>
            </a:r>
            <a:r>
              <a:rPr lang="en-US" altLang="en-US" dirty="0" smtClean="0"/>
              <a:t>Elements</a:t>
            </a:r>
            <a:r>
              <a:rPr lang="en-GB" altLang="zh-TW" dirty="0"/>
              <a:t>9, 6, 2, 12, 11, 9, 3, 7</a:t>
            </a:r>
            <a:endParaRPr lang="en-US" altLang="en-US" dirty="0"/>
          </a:p>
        </p:txBody>
      </p:sp>
      <p:sp>
        <p:nvSpPr>
          <p:cNvPr id="220164" name="Rectangle 4"/>
          <p:cNvSpPr>
            <a:spLocks noChangeArrowheads="1"/>
          </p:cNvSpPr>
          <p:nvPr/>
        </p:nvSpPr>
        <p:spPr bwMode="auto">
          <a:xfrm>
            <a:off x="1143001" y="1552358"/>
            <a:ext cx="4191000" cy="4635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65" name="Line 5"/>
          <p:cNvSpPr>
            <a:spLocks noChangeShapeType="1"/>
          </p:cNvSpPr>
          <p:nvPr/>
        </p:nvSpPr>
        <p:spPr bwMode="auto">
          <a:xfrm>
            <a:off x="1620489" y="1573999"/>
            <a:ext cx="0" cy="4619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66" name="Line 6"/>
          <p:cNvSpPr>
            <a:spLocks noChangeShapeType="1"/>
          </p:cNvSpPr>
          <p:nvPr/>
        </p:nvSpPr>
        <p:spPr bwMode="auto">
          <a:xfrm>
            <a:off x="2133600" y="155308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67" name="Line 7"/>
          <p:cNvSpPr>
            <a:spLocks noChangeShapeType="1"/>
          </p:cNvSpPr>
          <p:nvPr/>
        </p:nvSpPr>
        <p:spPr bwMode="auto">
          <a:xfrm>
            <a:off x="2667000" y="156077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68" name="Line 8"/>
          <p:cNvSpPr>
            <a:spLocks noChangeShapeType="1"/>
          </p:cNvSpPr>
          <p:nvPr/>
        </p:nvSpPr>
        <p:spPr bwMode="auto">
          <a:xfrm>
            <a:off x="3276600" y="1570030"/>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69" name="Line 9"/>
          <p:cNvSpPr>
            <a:spLocks noChangeShapeType="1"/>
          </p:cNvSpPr>
          <p:nvPr/>
        </p:nvSpPr>
        <p:spPr bwMode="auto">
          <a:xfrm>
            <a:off x="3810000" y="1564810"/>
            <a:ext cx="0" cy="4540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70" name="Rectangle 10"/>
          <p:cNvSpPr>
            <a:spLocks noChangeArrowheads="1"/>
          </p:cNvSpPr>
          <p:nvPr/>
        </p:nvSpPr>
        <p:spPr bwMode="auto">
          <a:xfrm>
            <a:off x="2668745" y="1538070"/>
            <a:ext cx="509756"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smtClean="0"/>
              <a:t>12</a:t>
            </a:r>
            <a:endParaRPr lang="en-US" altLang="en-US" sz="2500" b="0" dirty="0"/>
          </a:p>
        </p:txBody>
      </p:sp>
      <p:sp>
        <p:nvSpPr>
          <p:cNvPr id="220171" name="Rectangle 11"/>
          <p:cNvSpPr>
            <a:spLocks noChangeArrowheads="1"/>
          </p:cNvSpPr>
          <p:nvPr/>
        </p:nvSpPr>
        <p:spPr bwMode="auto">
          <a:xfrm>
            <a:off x="2167636" y="153807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smtClean="0"/>
              <a:t>2</a:t>
            </a:r>
            <a:endParaRPr lang="en-US" altLang="en-US" sz="2500" b="0" dirty="0"/>
          </a:p>
        </p:txBody>
      </p:sp>
      <p:sp>
        <p:nvSpPr>
          <p:cNvPr id="220172" name="Rectangle 12"/>
          <p:cNvSpPr>
            <a:spLocks noChangeArrowheads="1"/>
          </p:cNvSpPr>
          <p:nvPr/>
        </p:nvSpPr>
        <p:spPr bwMode="auto">
          <a:xfrm>
            <a:off x="1703096" y="153807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smtClean="0"/>
              <a:t>6</a:t>
            </a:r>
            <a:endParaRPr lang="en-US" altLang="en-US" sz="2500" b="0" dirty="0"/>
          </a:p>
        </p:txBody>
      </p:sp>
      <p:sp>
        <p:nvSpPr>
          <p:cNvPr id="220173" name="Rectangle 13"/>
          <p:cNvSpPr>
            <a:spLocks noChangeArrowheads="1"/>
          </p:cNvSpPr>
          <p:nvPr/>
        </p:nvSpPr>
        <p:spPr bwMode="auto">
          <a:xfrm>
            <a:off x="1256216" y="153807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smtClean="0"/>
              <a:t>9</a:t>
            </a:r>
            <a:endParaRPr lang="en-US" altLang="en-US" sz="2500" b="0" dirty="0"/>
          </a:p>
        </p:txBody>
      </p:sp>
      <p:sp>
        <p:nvSpPr>
          <p:cNvPr id="220174" name="Rectangle 14"/>
          <p:cNvSpPr>
            <a:spLocks noChangeArrowheads="1"/>
          </p:cNvSpPr>
          <p:nvPr/>
        </p:nvSpPr>
        <p:spPr bwMode="auto">
          <a:xfrm>
            <a:off x="3156424" y="1538070"/>
            <a:ext cx="654025"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en-US" altLang="en-US" sz="2500" dirty="0" smtClean="0"/>
              <a:t>11</a:t>
            </a:r>
            <a:endParaRPr lang="en-US" altLang="en-US" sz="2500" dirty="0"/>
          </a:p>
        </p:txBody>
      </p:sp>
      <p:sp>
        <p:nvSpPr>
          <p:cNvPr id="220178" name="Rectangle 18"/>
          <p:cNvSpPr>
            <a:spLocks noChangeArrowheads="1"/>
          </p:cNvSpPr>
          <p:nvPr/>
        </p:nvSpPr>
        <p:spPr bwMode="auto">
          <a:xfrm>
            <a:off x="4822095" y="1538070"/>
            <a:ext cx="419987"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t>7</a:t>
            </a:r>
            <a:endParaRPr lang="en-US" altLang="en-US" sz="2500" dirty="0"/>
          </a:p>
        </p:txBody>
      </p:sp>
      <p:grpSp>
        <p:nvGrpSpPr>
          <p:cNvPr id="220238" name="Group 78"/>
          <p:cNvGrpSpPr>
            <a:grpSpLocks/>
          </p:cNvGrpSpPr>
          <p:nvPr/>
        </p:nvGrpSpPr>
        <p:grpSpPr bwMode="auto">
          <a:xfrm>
            <a:off x="-29762" y="2264041"/>
            <a:ext cx="1023936" cy="3549688"/>
            <a:chOff x="217" y="1350"/>
            <a:chExt cx="645" cy="2587"/>
          </a:xfrm>
        </p:grpSpPr>
        <p:sp>
          <p:nvSpPr>
            <p:cNvPr id="220236" name="AutoShape 76"/>
            <p:cNvSpPr>
              <a:spLocks/>
            </p:cNvSpPr>
            <p:nvPr/>
          </p:nvSpPr>
          <p:spPr bwMode="auto">
            <a:xfrm>
              <a:off x="477" y="1350"/>
              <a:ext cx="385" cy="2587"/>
            </a:xfrm>
            <a:prstGeom prst="leftBrace">
              <a:avLst>
                <a:gd name="adj1" fmla="val 55996"/>
                <a:gd name="adj2" fmla="val 50000"/>
              </a:avLst>
            </a:prstGeom>
            <a:noFill/>
            <a:ln w="38100">
              <a:solidFill>
                <a:srgbClr val="3333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37" name="Text Box 77"/>
            <p:cNvSpPr txBox="1">
              <a:spLocks noChangeArrowheads="1"/>
            </p:cNvSpPr>
            <p:nvPr/>
          </p:nvSpPr>
          <p:spPr bwMode="auto">
            <a:xfrm rot="16200000">
              <a:off x="-103" y="2492"/>
              <a:ext cx="942"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vi-VN" altLang="en-US" sz="2500" i="1" dirty="0" smtClean="0">
                  <a:solidFill>
                    <a:srgbClr val="3333FF"/>
                  </a:solidFill>
                </a:rPr>
                <a:t> 6 &lt; </a:t>
              </a:r>
              <a:r>
                <a:rPr lang="en-US" altLang="en-US" sz="2500" i="1" dirty="0" smtClean="0">
                  <a:solidFill>
                    <a:srgbClr val="3333FF"/>
                  </a:solidFill>
                </a:rPr>
                <a:t>n </a:t>
              </a:r>
              <a:r>
                <a:rPr lang="en-US" altLang="en-US" sz="2500" dirty="0" smtClean="0">
                  <a:solidFill>
                    <a:srgbClr val="3333FF"/>
                  </a:solidFill>
                </a:rPr>
                <a:t>- 1</a:t>
              </a:r>
              <a:endParaRPr lang="en-US" altLang="en-US" sz="2500" dirty="0">
                <a:solidFill>
                  <a:srgbClr val="3333FF"/>
                </a:solidFill>
              </a:endParaRPr>
            </a:p>
          </p:txBody>
        </p:sp>
      </p:grpSp>
      <p:sp>
        <p:nvSpPr>
          <p:cNvPr id="2" name="TextBox 1"/>
          <p:cNvSpPr txBox="1"/>
          <p:nvPr/>
        </p:nvSpPr>
        <p:spPr>
          <a:xfrm>
            <a:off x="5406019" y="2287348"/>
            <a:ext cx="1447800" cy="400110"/>
          </a:xfrm>
          <a:prstGeom prst="rect">
            <a:avLst/>
          </a:prstGeom>
          <a:noFill/>
        </p:spPr>
        <p:txBody>
          <a:bodyPr wrap="square" rtlCol="0">
            <a:spAutoFit/>
          </a:bodyPr>
          <a:lstStyle/>
          <a:p>
            <a:r>
              <a:rPr lang="en-US" sz="2000" dirty="0" smtClean="0"/>
              <a:t>1</a:t>
            </a:r>
            <a:r>
              <a:rPr lang="en-US" sz="2000" baseline="30000" dirty="0" smtClean="0"/>
              <a:t>st</a:t>
            </a:r>
            <a:r>
              <a:rPr lang="en-US" sz="2000" dirty="0" smtClean="0"/>
              <a:t> iteration</a:t>
            </a:r>
            <a:endParaRPr lang="en-US" sz="2000" dirty="0"/>
          </a:p>
        </p:txBody>
      </p:sp>
      <p:sp>
        <p:nvSpPr>
          <p:cNvPr id="78" name="TextBox 77"/>
          <p:cNvSpPr txBox="1"/>
          <p:nvPr/>
        </p:nvSpPr>
        <p:spPr>
          <a:xfrm>
            <a:off x="5374988" y="2959100"/>
            <a:ext cx="1447800" cy="400110"/>
          </a:xfrm>
          <a:prstGeom prst="rect">
            <a:avLst/>
          </a:prstGeom>
          <a:noFill/>
        </p:spPr>
        <p:txBody>
          <a:bodyPr wrap="square" rtlCol="0">
            <a:spAutoFit/>
          </a:bodyPr>
          <a:lstStyle/>
          <a:p>
            <a:r>
              <a:rPr lang="en-US" sz="2000" dirty="0" smtClean="0"/>
              <a:t>2</a:t>
            </a:r>
            <a:r>
              <a:rPr lang="en-US" sz="2000" baseline="30000" dirty="0" smtClean="0"/>
              <a:t>nd</a:t>
            </a:r>
            <a:r>
              <a:rPr lang="en-US" sz="2000" dirty="0" smtClean="0"/>
              <a:t> iteration</a:t>
            </a:r>
            <a:endParaRPr lang="en-US" sz="2000" dirty="0"/>
          </a:p>
        </p:txBody>
      </p:sp>
      <p:sp>
        <p:nvSpPr>
          <p:cNvPr id="79" name="TextBox 78"/>
          <p:cNvSpPr txBox="1"/>
          <p:nvPr/>
        </p:nvSpPr>
        <p:spPr>
          <a:xfrm>
            <a:off x="5395636" y="3575533"/>
            <a:ext cx="1447800" cy="400110"/>
          </a:xfrm>
          <a:prstGeom prst="rect">
            <a:avLst/>
          </a:prstGeom>
          <a:noFill/>
        </p:spPr>
        <p:txBody>
          <a:bodyPr wrap="square" rtlCol="0">
            <a:spAutoFit/>
          </a:bodyPr>
          <a:lstStyle/>
          <a:p>
            <a:r>
              <a:rPr lang="en-US" sz="2000" dirty="0" smtClean="0"/>
              <a:t>3</a:t>
            </a:r>
            <a:r>
              <a:rPr lang="en-US" sz="2000" baseline="30000" dirty="0" smtClean="0"/>
              <a:t>rd</a:t>
            </a:r>
            <a:r>
              <a:rPr lang="en-US" sz="2000" dirty="0" smtClean="0"/>
              <a:t> iteration</a:t>
            </a:r>
            <a:endParaRPr lang="en-US" sz="2000" dirty="0"/>
          </a:p>
        </p:txBody>
      </p:sp>
      <p:sp>
        <p:nvSpPr>
          <p:cNvPr id="80" name="TextBox 79"/>
          <p:cNvSpPr txBox="1"/>
          <p:nvPr/>
        </p:nvSpPr>
        <p:spPr>
          <a:xfrm>
            <a:off x="5413180" y="4200037"/>
            <a:ext cx="1447800" cy="400110"/>
          </a:xfrm>
          <a:prstGeom prst="rect">
            <a:avLst/>
          </a:prstGeom>
          <a:noFill/>
        </p:spPr>
        <p:txBody>
          <a:bodyPr wrap="square" rtlCol="0">
            <a:spAutoFit/>
          </a:bodyPr>
          <a:lstStyle/>
          <a:p>
            <a:r>
              <a:rPr lang="en-US" sz="2000" dirty="0" smtClean="0"/>
              <a:t>4</a:t>
            </a:r>
            <a:r>
              <a:rPr lang="en-US" sz="2000" baseline="30000" dirty="0" smtClean="0"/>
              <a:t>th</a:t>
            </a:r>
            <a:r>
              <a:rPr lang="en-US" sz="2000" dirty="0" smtClean="0"/>
              <a:t> iteration</a:t>
            </a:r>
            <a:endParaRPr lang="en-US" sz="2000" dirty="0"/>
          </a:p>
        </p:txBody>
      </p:sp>
      <p:sp>
        <p:nvSpPr>
          <p:cNvPr id="81" name="TextBox 80"/>
          <p:cNvSpPr txBox="1"/>
          <p:nvPr/>
        </p:nvSpPr>
        <p:spPr>
          <a:xfrm>
            <a:off x="5395636" y="4857690"/>
            <a:ext cx="1447800" cy="400110"/>
          </a:xfrm>
          <a:prstGeom prst="rect">
            <a:avLst/>
          </a:prstGeom>
          <a:noFill/>
        </p:spPr>
        <p:txBody>
          <a:bodyPr wrap="square" rtlCol="0">
            <a:spAutoFit/>
          </a:bodyPr>
          <a:lstStyle/>
          <a:p>
            <a:r>
              <a:rPr lang="en-US" sz="2000" dirty="0" smtClean="0"/>
              <a:t>5</a:t>
            </a:r>
            <a:r>
              <a:rPr lang="en-US" sz="2000" baseline="30000" dirty="0" smtClean="0"/>
              <a:t>th</a:t>
            </a:r>
            <a:r>
              <a:rPr lang="en-US" sz="2000" dirty="0" smtClean="0"/>
              <a:t> iteration</a:t>
            </a:r>
            <a:endParaRPr lang="en-US" sz="2000" dirty="0"/>
          </a:p>
        </p:txBody>
      </p:sp>
      <p:sp>
        <p:nvSpPr>
          <p:cNvPr id="74" name="Rectangle 14"/>
          <p:cNvSpPr>
            <a:spLocks noChangeArrowheads="1"/>
          </p:cNvSpPr>
          <p:nvPr/>
        </p:nvSpPr>
        <p:spPr bwMode="auto">
          <a:xfrm>
            <a:off x="3700624" y="1538070"/>
            <a:ext cx="49212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en-US" altLang="en-US" sz="2500" dirty="0" smtClean="0"/>
              <a:t>9</a:t>
            </a:r>
            <a:endParaRPr lang="en-US" altLang="en-US" sz="2500" dirty="0"/>
          </a:p>
        </p:txBody>
      </p:sp>
      <p:sp>
        <p:nvSpPr>
          <p:cNvPr id="75" name="Line 6"/>
          <p:cNvSpPr>
            <a:spLocks noChangeShapeType="1"/>
          </p:cNvSpPr>
          <p:nvPr/>
        </p:nvSpPr>
        <p:spPr bwMode="auto">
          <a:xfrm>
            <a:off x="4302505" y="156077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76" name="Line 6"/>
          <p:cNvSpPr>
            <a:spLocks noChangeShapeType="1"/>
          </p:cNvSpPr>
          <p:nvPr/>
        </p:nvSpPr>
        <p:spPr bwMode="auto">
          <a:xfrm>
            <a:off x="4800600" y="155308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2" name="Rectangle 14"/>
          <p:cNvSpPr>
            <a:spLocks noChangeArrowheads="1"/>
          </p:cNvSpPr>
          <p:nvPr/>
        </p:nvSpPr>
        <p:spPr bwMode="auto">
          <a:xfrm>
            <a:off x="4218710" y="1538070"/>
            <a:ext cx="49212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3</a:t>
            </a:r>
          </a:p>
        </p:txBody>
      </p:sp>
      <p:sp>
        <p:nvSpPr>
          <p:cNvPr id="83" name="Rectangle 4"/>
          <p:cNvSpPr>
            <a:spLocks noChangeArrowheads="1"/>
          </p:cNvSpPr>
          <p:nvPr/>
        </p:nvSpPr>
        <p:spPr bwMode="auto">
          <a:xfrm>
            <a:off x="1143000" y="2255628"/>
            <a:ext cx="4191000" cy="4635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4" name="Line 5"/>
          <p:cNvSpPr>
            <a:spLocks noChangeShapeType="1"/>
          </p:cNvSpPr>
          <p:nvPr/>
        </p:nvSpPr>
        <p:spPr bwMode="auto">
          <a:xfrm>
            <a:off x="1620488" y="2277269"/>
            <a:ext cx="0" cy="4619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5" name="Line 6"/>
          <p:cNvSpPr>
            <a:spLocks noChangeShapeType="1"/>
          </p:cNvSpPr>
          <p:nvPr/>
        </p:nvSpPr>
        <p:spPr bwMode="auto">
          <a:xfrm>
            <a:off x="2133599" y="22563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6" name="Line 7"/>
          <p:cNvSpPr>
            <a:spLocks noChangeShapeType="1"/>
          </p:cNvSpPr>
          <p:nvPr/>
        </p:nvSpPr>
        <p:spPr bwMode="auto">
          <a:xfrm>
            <a:off x="2666999" y="22640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7" name="Line 8"/>
          <p:cNvSpPr>
            <a:spLocks noChangeShapeType="1"/>
          </p:cNvSpPr>
          <p:nvPr/>
        </p:nvSpPr>
        <p:spPr bwMode="auto">
          <a:xfrm>
            <a:off x="3276599" y="2273300"/>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8" name="Line 9"/>
          <p:cNvSpPr>
            <a:spLocks noChangeShapeType="1"/>
          </p:cNvSpPr>
          <p:nvPr/>
        </p:nvSpPr>
        <p:spPr bwMode="auto">
          <a:xfrm>
            <a:off x="3809999" y="2268080"/>
            <a:ext cx="0" cy="4540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9" name="Rectangle 10"/>
          <p:cNvSpPr>
            <a:spLocks noChangeArrowheads="1"/>
          </p:cNvSpPr>
          <p:nvPr/>
        </p:nvSpPr>
        <p:spPr bwMode="auto">
          <a:xfrm>
            <a:off x="2668745" y="2241340"/>
            <a:ext cx="509755"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smtClean="0"/>
              <a:t>1</a:t>
            </a:r>
            <a:r>
              <a:rPr lang="vi-VN" altLang="en-US" sz="2500" dirty="0" smtClean="0"/>
              <a:t>1</a:t>
            </a:r>
            <a:endParaRPr lang="en-US" altLang="en-US" sz="2500" b="0" dirty="0"/>
          </a:p>
        </p:txBody>
      </p:sp>
      <p:sp>
        <p:nvSpPr>
          <p:cNvPr id="90" name="Rectangle 11"/>
          <p:cNvSpPr>
            <a:spLocks noChangeArrowheads="1"/>
          </p:cNvSpPr>
          <p:nvPr/>
        </p:nvSpPr>
        <p:spPr bwMode="auto">
          <a:xfrm>
            <a:off x="2167635" y="22413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9</a:t>
            </a:r>
            <a:endParaRPr lang="en-US" altLang="en-US" sz="2500" b="0" dirty="0"/>
          </a:p>
        </p:txBody>
      </p:sp>
      <p:sp>
        <p:nvSpPr>
          <p:cNvPr id="91" name="Rectangle 12"/>
          <p:cNvSpPr>
            <a:spLocks noChangeArrowheads="1"/>
          </p:cNvSpPr>
          <p:nvPr/>
        </p:nvSpPr>
        <p:spPr bwMode="auto">
          <a:xfrm>
            <a:off x="1703095" y="22413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2</a:t>
            </a:r>
            <a:endParaRPr lang="en-US" altLang="en-US" sz="2500" b="0" dirty="0"/>
          </a:p>
        </p:txBody>
      </p:sp>
      <p:sp>
        <p:nvSpPr>
          <p:cNvPr id="92" name="Rectangle 13"/>
          <p:cNvSpPr>
            <a:spLocks noChangeArrowheads="1"/>
          </p:cNvSpPr>
          <p:nvPr/>
        </p:nvSpPr>
        <p:spPr bwMode="auto">
          <a:xfrm>
            <a:off x="1256215" y="22413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6</a:t>
            </a:r>
            <a:endParaRPr lang="en-US" altLang="en-US" sz="2500" b="0" dirty="0"/>
          </a:p>
        </p:txBody>
      </p:sp>
      <p:sp>
        <p:nvSpPr>
          <p:cNvPr id="93" name="Rectangle 14"/>
          <p:cNvSpPr>
            <a:spLocks noChangeArrowheads="1"/>
          </p:cNvSpPr>
          <p:nvPr/>
        </p:nvSpPr>
        <p:spPr bwMode="auto">
          <a:xfrm>
            <a:off x="3273441" y="2241340"/>
            <a:ext cx="419987"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t>9</a:t>
            </a:r>
            <a:endParaRPr lang="en-US" altLang="en-US" sz="2500" dirty="0"/>
          </a:p>
        </p:txBody>
      </p:sp>
      <p:sp>
        <p:nvSpPr>
          <p:cNvPr id="94" name="Rectangle 18"/>
          <p:cNvSpPr>
            <a:spLocks noChangeArrowheads="1"/>
          </p:cNvSpPr>
          <p:nvPr/>
        </p:nvSpPr>
        <p:spPr bwMode="auto">
          <a:xfrm>
            <a:off x="4741142" y="2241340"/>
            <a:ext cx="581891"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en-US" altLang="en-US" sz="2500" dirty="0" smtClean="0">
                <a:solidFill>
                  <a:srgbClr val="FF0033"/>
                </a:solidFill>
              </a:rPr>
              <a:t>12</a:t>
            </a:r>
            <a:endParaRPr lang="en-US" altLang="en-US" sz="2500" dirty="0">
              <a:solidFill>
                <a:srgbClr val="FF0033"/>
              </a:solidFill>
            </a:endParaRPr>
          </a:p>
        </p:txBody>
      </p:sp>
      <p:sp>
        <p:nvSpPr>
          <p:cNvPr id="95" name="Rectangle 14"/>
          <p:cNvSpPr>
            <a:spLocks noChangeArrowheads="1"/>
          </p:cNvSpPr>
          <p:nvPr/>
        </p:nvSpPr>
        <p:spPr bwMode="auto">
          <a:xfrm>
            <a:off x="3700623" y="2241340"/>
            <a:ext cx="49212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t>3</a:t>
            </a:r>
            <a:endParaRPr lang="en-US" altLang="en-US" sz="2500" dirty="0"/>
          </a:p>
        </p:txBody>
      </p:sp>
      <p:sp>
        <p:nvSpPr>
          <p:cNvPr id="96" name="Line 6"/>
          <p:cNvSpPr>
            <a:spLocks noChangeShapeType="1"/>
          </p:cNvSpPr>
          <p:nvPr/>
        </p:nvSpPr>
        <p:spPr bwMode="auto">
          <a:xfrm>
            <a:off x="4302504" y="22640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97" name="Line 6"/>
          <p:cNvSpPr>
            <a:spLocks noChangeShapeType="1"/>
          </p:cNvSpPr>
          <p:nvPr/>
        </p:nvSpPr>
        <p:spPr bwMode="auto">
          <a:xfrm>
            <a:off x="4800599" y="22563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98" name="Rectangle 14"/>
          <p:cNvSpPr>
            <a:spLocks noChangeArrowheads="1"/>
          </p:cNvSpPr>
          <p:nvPr/>
        </p:nvSpPr>
        <p:spPr bwMode="auto">
          <a:xfrm>
            <a:off x="4218709" y="2241340"/>
            <a:ext cx="49212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t>7</a:t>
            </a:r>
            <a:endParaRPr lang="en-US" altLang="en-US" sz="2500" dirty="0"/>
          </a:p>
        </p:txBody>
      </p:sp>
      <p:sp>
        <p:nvSpPr>
          <p:cNvPr id="99" name="TextBox 98"/>
          <p:cNvSpPr txBox="1"/>
          <p:nvPr/>
        </p:nvSpPr>
        <p:spPr>
          <a:xfrm>
            <a:off x="5374988" y="1607156"/>
            <a:ext cx="1447800" cy="369332"/>
          </a:xfrm>
          <a:prstGeom prst="rect">
            <a:avLst/>
          </a:prstGeom>
          <a:noFill/>
        </p:spPr>
        <p:txBody>
          <a:bodyPr wrap="square" rtlCol="0">
            <a:spAutoFit/>
          </a:bodyPr>
          <a:lstStyle/>
          <a:p>
            <a:r>
              <a:rPr lang="vi-VN" sz="1800" dirty="0" smtClean="0"/>
              <a:t>Original array</a:t>
            </a:r>
            <a:endParaRPr lang="en-US" sz="1800" dirty="0"/>
          </a:p>
        </p:txBody>
      </p:sp>
      <p:sp>
        <p:nvSpPr>
          <p:cNvPr id="100" name="Rectangle 4"/>
          <p:cNvSpPr>
            <a:spLocks noChangeArrowheads="1"/>
          </p:cNvSpPr>
          <p:nvPr/>
        </p:nvSpPr>
        <p:spPr bwMode="auto">
          <a:xfrm>
            <a:off x="1143000" y="2941428"/>
            <a:ext cx="4191000" cy="4635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01" name="Line 5"/>
          <p:cNvSpPr>
            <a:spLocks noChangeShapeType="1"/>
          </p:cNvSpPr>
          <p:nvPr/>
        </p:nvSpPr>
        <p:spPr bwMode="auto">
          <a:xfrm>
            <a:off x="1620488" y="2963069"/>
            <a:ext cx="0" cy="4619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02" name="Line 6"/>
          <p:cNvSpPr>
            <a:spLocks noChangeShapeType="1"/>
          </p:cNvSpPr>
          <p:nvPr/>
        </p:nvSpPr>
        <p:spPr bwMode="auto">
          <a:xfrm>
            <a:off x="2133599" y="29421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03" name="Line 7"/>
          <p:cNvSpPr>
            <a:spLocks noChangeShapeType="1"/>
          </p:cNvSpPr>
          <p:nvPr/>
        </p:nvSpPr>
        <p:spPr bwMode="auto">
          <a:xfrm>
            <a:off x="2666999" y="29498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04" name="Line 8"/>
          <p:cNvSpPr>
            <a:spLocks noChangeShapeType="1"/>
          </p:cNvSpPr>
          <p:nvPr/>
        </p:nvSpPr>
        <p:spPr bwMode="auto">
          <a:xfrm>
            <a:off x="3276599" y="2959100"/>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05" name="Line 9"/>
          <p:cNvSpPr>
            <a:spLocks noChangeShapeType="1"/>
          </p:cNvSpPr>
          <p:nvPr/>
        </p:nvSpPr>
        <p:spPr bwMode="auto">
          <a:xfrm>
            <a:off x="3809999" y="2953880"/>
            <a:ext cx="0" cy="4540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06" name="Rectangle 10"/>
          <p:cNvSpPr>
            <a:spLocks noChangeArrowheads="1"/>
          </p:cNvSpPr>
          <p:nvPr/>
        </p:nvSpPr>
        <p:spPr bwMode="auto">
          <a:xfrm>
            <a:off x="2749696" y="29271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9</a:t>
            </a:r>
            <a:endParaRPr lang="en-US" altLang="en-US" sz="2500" b="0" dirty="0"/>
          </a:p>
        </p:txBody>
      </p:sp>
      <p:sp>
        <p:nvSpPr>
          <p:cNvPr id="107" name="Rectangle 11"/>
          <p:cNvSpPr>
            <a:spLocks noChangeArrowheads="1"/>
          </p:cNvSpPr>
          <p:nvPr/>
        </p:nvSpPr>
        <p:spPr bwMode="auto">
          <a:xfrm>
            <a:off x="2167635" y="29271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9</a:t>
            </a:r>
            <a:endParaRPr lang="en-US" altLang="en-US" sz="2500" b="0" dirty="0"/>
          </a:p>
        </p:txBody>
      </p:sp>
      <p:sp>
        <p:nvSpPr>
          <p:cNvPr id="108" name="Rectangle 12"/>
          <p:cNvSpPr>
            <a:spLocks noChangeArrowheads="1"/>
          </p:cNvSpPr>
          <p:nvPr/>
        </p:nvSpPr>
        <p:spPr bwMode="auto">
          <a:xfrm>
            <a:off x="1703095" y="29271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6</a:t>
            </a:r>
            <a:endParaRPr lang="en-US" altLang="en-US" sz="2500" b="0" dirty="0"/>
          </a:p>
        </p:txBody>
      </p:sp>
      <p:sp>
        <p:nvSpPr>
          <p:cNvPr id="109" name="Rectangle 13"/>
          <p:cNvSpPr>
            <a:spLocks noChangeArrowheads="1"/>
          </p:cNvSpPr>
          <p:nvPr/>
        </p:nvSpPr>
        <p:spPr bwMode="auto">
          <a:xfrm>
            <a:off x="1256215" y="29271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2</a:t>
            </a:r>
            <a:endParaRPr lang="en-US" altLang="en-US" sz="2500" b="0" dirty="0"/>
          </a:p>
        </p:txBody>
      </p:sp>
      <p:sp>
        <p:nvSpPr>
          <p:cNvPr id="110" name="Rectangle 14"/>
          <p:cNvSpPr>
            <a:spLocks noChangeArrowheads="1"/>
          </p:cNvSpPr>
          <p:nvPr/>
        </p:nvSpPr>
        <p:spPr bwMode="auto">
          <a:xfrm>
            <a:off x="3273441" y="2927140"/>
            <a:ext cx="419987"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t>3</a:t>
            </a:r>
            <a:endParaRPr lang="en-US" altLang="en-US" sz="2500" dirty="0"/>
          </a:p>
        </p:txBody>
      </p:sp>
      <p:sp>
        <p:nvSpPr>
          <p:cNvPr id="111" name="Rectangle 18"/>
          <p:cNvSpPr>
            <a:spLocks noChangeArrowheads="1"/>
          </p:cNvSpPr>
          <p:nvPr/>
        </p:nvSpPr>
        <p:spPr bwMode="auto">
          <a:xfrm>
            <a:off x="4741142" y="2927140"/>
            <a:ext cx="581891"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en-US" altLang="en-US" sz="2500" dirty="0" smtClean="0">
                <a:solidFill>
                  <a:srgbClr val="FF0033"/>
                </a:solidFill>
              </a:rPr>
              <a:t>12</a:t>
            </a:r>
            <a:endParaRPr lang="en-US" altLang="en-US" sz="2500" dirty="0">
              <a:solidFill>
                <a:srgbClr val="FF0033"/>
              </a:solidFill>
            </a:endParaRPr>
          </a:p>
        </p:txBody>
      </p:sp>
      <p:sp>
        <p:nvSpPr>
          <p:cNvPr id="112" name="Rectangle 14"/>
          <p:cNvSpPr>
            <a:spLocks noChangeArrowheads="1"/>
          </p:cNvSpPr>
          <p:nvPr/>
        </p:nvSpPr>
        <p:spPr bwMode="auto">
          <a:xfrm>
            <a:off x="3700623" y="2927140"/>
            <a:ext cx="49212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t>7</a:t>
            </a:r>
            <a:endParaRPr lang="en-US" altLang="en-US" sz="2500" dirty="0"/>
          </a:p>
        </p:txBody>
      </p:sp>
      <p:sp>
        <p:nvSpPr>
          <p:cNvPr id="113" name="Line 6"/>
          <p:cNvSpPr>
            <a:spLocks noChangeShapeType="1"/>
          </p:cNvSpPr>
          <p:nvPr/>
        </p:nvSpPr>
        <p:spPr bwMode="auto">
          <a:xfrm>
            <a:off x="4302504" y="29498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14" name="Line 6"/>
          <p:cNvSpPr>
            <a:spLocks noChangeShapeType="1"/>
          </p:cNvSpPr>
          <p:nvPr/>
        </p:nvSpPr>
        <p:spPr bwMode="auto">
          <a:xfrm>
            <a:off x="4800599" y="29421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15" name="Rectangle 14"/>
          <p:cNvSpPr>
            <a:spLocks noChangeArrowheads="1"/>
          </p:cNvSpPr>
          <p:nvPr/>
        </p:nvSpPr>
        <p:spPr bwMode="auto">
          <a:xfrm>
            <a:off x="4137757" y="2927140"/>
            <a:ext cx="654026"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11</a:t>
            </a:r>
            <a:endParaRPr lang="en-US" altLang="en-US" sz="2500" dirty="0">
              <a:solidFill>
                <a:srgbClr val="FF0000"/>
              </a:solidFill>
            </a:endParaRPr>
          </a:p>
        </p:txBody>
      </p:sp>
      <p:sp>
        <p:nvSpPr>
          <p:cNvPr id="132" name="Rectangle 4"/>
          <p:cNvSpPr>
            <a:spLocks noChangeArrowheads="1"/>
          </p:cNvSpPr>
          <p:nvPr/>
        </p:nvSpPr>
        <p:spPr bwMode="auto">
          <a:xfrm>
            <a:off x="1143000" y="3551028"/>
            <a:ext cx="4191000" cy="4635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33" name="Line 5"/>
          <p:cNvSpPr>
            <a:spLocks noChangeShapeType="1"/>
          </p:cNvSpPr>
          <p:nvPr/>
        </p:nvSpPr>
        <p:spPr bwMode="auto">
          <a:xfrm>
            <a:off x="1620488" y="3572669"/>
            <a:ext cx="0" cy="4619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34" name="Line 6"/>
          <p:cNvSpPr>
            <a:spLocks noChangeShapeType="1"/>
          </p:cNvSpPr>
          <p:nvPr/>
        </p:nvSpPr>
        <p:spPr bwMode="auto">
          <a:xfrm>
            <a:off x="2133599" y="35517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35" name="Line 7"/>
          <p:cNvSpPr>
            <a:spLocks noChangeShapeType="1"/>
          </p:cNvSpPr>
          <p:nvPr/>
        </p:nvSpPr>
        <p:spPr bwMode="auto">
          <a:xfrm>
            <a:off x="2666999" y="35594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36" name="Line 8"/>
          <p:cNvSpPr>
            <a:spLocks noChangeShapeType="1"/>
          </p:cNvSpPr>
          <p:nvPr/>
        </p:nvSpPr>
        <p:spPr bwMode="auto">
          <a:xfrm>
            <a:off x="3276599" y="3568700"/>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37" name="Line 9"/>
          <p:cNvSpPr>
            <a:spLocks noChangeShapeType="1"/>
          </p:cNvSpPr>
          <p:nvPr/>
        </p:nvSpPr>
        <p:spPr bwMode="auto">
          <a:xfrm>
            <a:off x="3809999" y="3563480"/>
            <a:ext cx="0" cy="4540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38" name="Rectangle 10"/>
          <p:cNvSpPr>
            <a:spLocks noChangeArrowheads="1"/>
          </p:cNvSpPr>
          <p:nvPr/>
        </p:nvSpPr>
        <p:spPr bwMode="auto">
          <a:xfrm>
            <a:off x="2749696" y="35367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3</a:t>
            </a:r>
            <a:endParaRPr lang="en-US" altLang="en-US" sz="2500" b="0" dirty="0"/>
          </a:p>
        </p:txBody>
      </p:sp>
      <p:sp>
        <p:nvSpPr>
          <p:cNvPr id="139" name="Rectangle 11"/>
          <p:cNvSpPr>
            <a:spLocks noChangeArrowheads="1"/>
          </p:cNvSpPr>
          <p:nvPr/>
        </p:nvSpPr>
        <p:spPr bwMode="auto">
          <a:xfrm>
            <a:off x="2167635" y="35367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9</a:t>
            </a:r>
            <a:endParaRPr lang="en-US" altLang="en-US" sz="2500" b="0" dirty="0"/>
          </a:p>
        </p:txBody>
      </p:sp>
      <p:sp>
        <p:nvSpPr>
          <p:cNvPr id="140" name="Rectangle 12"/>
          <p:cNvSpPr>
            <a:spLocks noChangeArrowheads="1"/>
          </p:cNvSpPr>
          <p:nvPr/>
        </p:nvSpPr>
        <p:spPr bwMode="auto">
          <a:xfrm>
            <a:off x="1703095" y="35367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6</a:t>
            </a:r>
            <a:endParaRPr lang="en-US" altLang="en-US" sz="2500" b="0" dirty="0"/>
          </a:p>
        </p:txBody>
      </p:sp>
      <p:sp>
        <p:nvSpPr>
          <p:cNvPr id="141" name="Rectangle 13"/>
          <p:cNvSpPr>
            <a:spLocks noChangeArrowheads="1"/>
          </p:cNvSpPr>
          <p:nvPr/>
        </p:nvSpPr>
        <p:spPr bwMode="auto">
          <a:xfrm>
            <a:off x="1256215" y="35367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2</a:t>
            </a:r>
            <a:endParaRPr lang="en-US" altLang="en-US" sz="2500" b="0" dirty="0"/>
          </a:p>
        </p:txBody>
      </p:sp>
      <p:sp>
        <p:nvSpPr>
          <p:cNvPr id="142" name="Rectangle 14"/>
          <p:cNvSpPr>
            <a:spLocks noChangeArrowheads="1"/>
          </p:cNvSpPr>
          <p:nvPr/>
        </p:nvSpPr>
        <p:spPr bwMode="auto">
          <a:xfrm>
            <a:off x="3273441" y="3536740"/>
            <a:ext cx="419987"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t>7</a:t>
            </a:r>
            <a:endParaRPr lang="en-US" altLang="en-US" sz="2500" dirty="0"/>
          </a:p>
        </p:txBody>
      </p:sp>
      <p:sp>
        <p:nvSpPr>
          <p:cNvPr id="143" name="Rectangle 18"/>
          <p:cNvSpPr>
            <a:spLocks noChangeArrowheads="1"/>
          </p:cNvSpPr>
          <p:nvPr/>
        </p:nvSpPr>
        <p:spPr bwMode="auto">
          <a:xfrm>
            <a:off x="4741142" y="3536740"/>
            <a:ext cx="581891"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en-US" altLang="en-US" sz="2500" dirty="0" smtClean="0">
                <a:solidFill>
                  <a:srgbClr val="FF0033"/>
                </a:solidFill>
              </a:rPr>
              <a:t>12</a:t>
            </a:r>
            <a:endParaRPr lang="en-US" altLang="en-US" sz="2500" dirty="0">
              <a:solidFill>
                <a:srgbClr val="FF0033"/>
              </a:solidFill>
            </a:endParaRPr>
          </a:p>
        </p:txBody>
      </p:sp>
      <p:sp>
        <p:nvSpPr>
          <p:cNvPr id="144" name="Rectangle 14"/>
          <p:cNvSpPr>
            <a:spLocks noChangeArrowheads="1"/>
          </p:cNvSpPr>
          <p:nvPr/>
        </p:nvSpPr>
        <p:spPr bwMode="auto">
          <a:xfrm>
            <a:off x="3700623" y="3536740"/>
            <a:ext cx="49212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9</a:t>
            </a:r>
            <a:endParaRPr lang="en-US" altLang="en-US" sz="2500" dirty="0">
              <a:solidFill>
                <a:srgbClr val="FF0000"/>
              </a:solidFill>
            </a:endParaRPr>
          </a:p>
        </p:txBody>
      </p:sp>
      <p:sp>
        <p:nvSpPr>
          <p:cNvPr id="145" name="Line 6"/>
          <p:cNvSpPr>
            <a:spLocks noChangeShapeType="1"/>
          </p:cNvSpPr>
          <p:nvPr/>
        </p:nvSpPr>
        <p:spPr bwMode="auto">
          <a:xfrm>
            <a:off x="4302504" y="35594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46" name="Line 6"/>
          <p:cNvSpPr>
            <a:spLocks noChangeShapeType="1"/>
          </p:cNvSpPr>
          <p:nvPr/>
        </p:nvSpPr>
        <p:spPr bwMode="auto">
          <a:xfrm>
            <a:off x="4800599" y="35517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47" name="Rectangle 14"/>
          <p:cNvSpPr>
            <a:spLocks noChangeArrowheads="1"/>
          </p:cNvSpPr>
          <p:nvPr/>
        </p:nvSpPr>
        <p:spPr bwMode="auto">
          <a:xfrm>
            <a:off x="4137757" y="3536740"/>
            <a:ext cx="654026"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11</a:t>
            </a:r>
            <a:endParaRPr lang="en-US" altLang="en-US" sz="2500" dirty="0">
              <a:solidFill>
                <a:srgbClr val="FF0000"/>
              </a:solidFill>
            </a:endParaRPr>
          </a:p>
        </p:txBody>
      </p:sp>
      <p:sp>
        <p:nvSpPr>
          <p:cNvPr id="148" name="Rectangle 4"/>
          <p:cNvSpPr>
            <a:spLocks noChangeArrowheads="1"/>
          </p:cNvSpPr>
          <p:nvPr/>
        </p:nvSpPr>
        <p:spPr bwMode="auto">
          <a:xfrm>
            <a:off x="1143000" y="4160628"/>
            <a:ext cx="4191000" cy="4635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49" name="Line 5"/>
          <p:cNvSpPr>
            <a:spLocks noChangeShapeType="1"/>
          </p:cNvSpPr>
          <p:nvPr/>
        </p:nvSpPr>
        <p:spPr bwMode="auto">
          <a:xfrm>
            <a:off x="1620488" y="4182269"/>
            <a:ext cx="0" cy="4619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50" name="Line 6"/>
          <p:cNvSpPr>
            <a:spLocks noChangeShapeType="1"/>
          </p:cNvSpPr>
          <p:nvPr/>
        </p:nvSpPr>
        <p:spPr bwMode="auto">
          <a:xfrm>
            <a:off x="2133599" y="41613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51" name="Line 7"/>
          <p:cNvSpPr>
            <a:spLocks noChangeShapeType="1"/>
          </p:cNvSpPr>
          <p:nvPr/>
        </p:nvSpPr>
        <p:spPr bwMode="auto">
          <a:xfrm>
            <a:off x="2666999" y="41690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52" name="Line 8"/>
          <p:cNvSpPr>
            <a:spLocks noChangeShapeType="1"/>
          </p:cNvSpPr>
          <p:nvPr/>
        </p:nvSpPr>
        <p:spPr bwMode="auto">
          <a:xfrm>
            <a:off x="3276599" y="4178300"/>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53" name="Line 9"/>
          <p:cNvSpPr>
            <a:spLocks noChangeShapeType="1"/>
          </p:cNvSpPr>
          <p:nvPr/>
        </p:nvSpPr>
        <p:spPr bwMode="auto">
          <a:xfrm>
            <a:off x="3809999" y="4173080"/>
            <a:ext cx="0" cy="4540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54" name="Rectangle 10"/>
          <p:cNvSpPr>
            <a:spLocks noChangeArrowheads="1"/>
          </p:cNvSpPr>
          <p:nvPr/>
        </p:nvSpPr>
        <p:spPr bwMode="auto">
          <a:xfrm>
            <a:off x="2749696" y="41463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7</a:t>
            </a:r>
            <a:endParaRPr lang="en-US" altLang="en-US" sz="2500" b="0" dirty="0"/>
          </a:p>
        </p:txBody>
      </p:sp>
      <p:sp>
        <p:nvSpPr>
          <p:cNvPr id="155" name="Rectangle 11"/>
          <p:cNvSpPr>
            <a:spLocks noChangeArrowheads="1"/>
          </p:cNvSpPr>
          <p:nvPr/>
        </p:nvSpPr>
        <p:spPr bwMode="auto">
          <a:xfrm>
            <a:off x="2167635" y="41463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a:t>3</a:t>
            </a:r>
            <a:endParaRPr lang="en-US" altLang="en-US" sz="2500" b="0" dirty="0"/>
          </a:p>
        </p:txBody>
      </p:sp>
      <p:sp>
        <p:nvSpPr>
          <p:cNvPr id="156" name="Rectangle 12"/>
          <p:cNvSpPr>
            <a:spLocks noChangeArrowheads="1"/>
          </p:cNvSpPr>
          <p:nvPr/>
        </p:nvSpPr>
        <p:spPr bwMode="auto">
          <a:xfrm>
            <a:off x="1703095" y="41463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6</a:t>
            </a:r>
            <a:endParaRPr lang="en-US" altLang="en-US" sz="2500" b="0" dirty="0"/>
          </a:p>
        </p:txBody>
      </p:sp>
      <p:sp>
        <p:nvSpPr>
          <p:cNvPr id="157" name="Rectangle 13"/>
          <p:cNvSpPr>
            <a:spLocks noChangeArrowheads="1"/>
          </p:cNvSpPr>
          <p:nvPr/>
        </p:nvSpPr>
        <p:spPr bwMode="auto">
          <a:xfrm>
            <a:off x="1256215" y="41463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2</a:t>
            </a:r>
            <a:endParaRPr lang="en-US" altLang="en-US" sz="2500" b="0" dirty="0"/>
          </a:p>
        </p:txBody>
      </p:sp>
      <p:sp>
        <p:nvSpPr>
          <p:cNvPr id="158" name="Rectangle 14"/>
          <p:cNvSpPr>
            <a:spLocks noChangeArrowheads="1"/>
          </p:cNvSpPr>
          <p:nvPr/>
        </p:nvSpPr>
        <p:spPr bwMode="auto">
          <a:xfrm>
            <a:off x="3273441" y="4146340"/>
            <a:ext cx="419987"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9</a:t>
            </a:r>
            <a:endParaRPr lang="en-US" altLang="en-US" sz="2500" dirty="0">
              <a:solidFill>
                <a:srgbClr val="FF0000"/>
              </a:solidFill>
            </a:endParaRPr>
          </a:p>
        </p:txBody>
      </p:sp>
      <p:sp>
        <p:nvSpPr>
          <p:cNvPr id="159" name="Rectangle 18"/>
          <p:cNvSpPr>
            <a:spLocks noChangeArrowheads="1"/>
          </p:cNvSpPr>
          <p:nvPr/>
        </p:nvSpPr>
        <p:spPr bwMode="auto">
          <a:xfrm>
            <a:off x="4741142" y="4146340"/>
            <a:ext cx="581891"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en-US" altLang="en-US" sz="2500" dirty="0" smtClean="0">
                <a:solidFill>
                  <a:srgbClr val="FF0033"/>
                </a:solidFill>
              </a:rPr>
              <a:t>12</a:t>
            </a:r>
            <a:endParaRPr lang="en-US" altLang="en-US" sz="2500" dirty="0">
              <a:solidFill>
                <a:srgbClr val="FF0033"/>
              </a:solidFill>
            </a:endParaRPr>
          </a:p>
        </p:txBody>
      </p:sp>
      <p:sp>
        <p:nvSpPr>
          <p:cNvPr id="160" name="Rectangle 14"/>
          <p:cNvSpPr>
            <a:spLocks noChangeArrowheads="1"/>
          </p:cNvSpPr>
          <p:nvPr/>
        </p:nvSpPr>
        <p:spPr bwMode="auto">
          <a:xfrm>
            <a:off x="3700623" y="4146340"/>
            <a:ext cx="49212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9</a:t>
            </a:r>
            <a:endParaRPr lang="en-US" altLang="en-US" sz="2500" dirty="0">
              <a:solidFill>
                <a:srgbClr val="FF0000"/>
              </a:solidFill>
            </a:endParaRPr>
          </a:p>
        </p:txBody>
      </p:sp>
      <p:sp>
        <p:nvSpPr>
          <p:cNvPr id="161" name="Line 6"/>
          <p:cNvSpPr>
            <a:spLocks noChangeShapeType="1"/>
          </p:cNvSpPr>
          <p:nvPr/>
        </p:nvSpPr>
        <p:spPr bwMode="auto">
          <a:xfrm>
            <a:off x="4302504" y="41690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62" name="Line 6"/>
          <p:cNvSpPr>
            <a:spLocks noChangeShapeType="1"/>
          </p:cNvSpPr>
          <p:nvPr/>
        </p:nvSpPr>
        <p:spPr bwMode="auto">
          <a:xfrm>
            <a:off x="4800599" y="41613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63" name="Rectangle 14"/>
          <p:cNvSpPr>
            <a:spLocks noChangeArrowheads="1"/>
          </p:cNvSpPr>
          <p:nvPr/>
        </p:nvSpPr>
        <p:spPr bwMode="auto">
          <a:xfrm>
            <a:off x="4137757" y="4146340"/>
            <a:ext cx="654026"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11</a:t>
            </a:r>
            <a:endParaRPr lang="en-US" altLang="en-US" sz="2500" dirty="0">
              <a:solidFill>
                <a:srgbClr val="FF0000"/>
              </a:solidFill>
            </a:endParaRPr>
          </a:p>
        </p:txBody>
      </p:sp>
      <p:sp>
        <p:nvSpPr>
          <p:cNvPr id="164" name="Rectangle 4"/>
          <p:cNvSpPr>
            <a:spLocks noChangeArrowheads="1"/>
          </p:cNvSpPr>
          <p:nvPr/>
        </p:nvSpPr>
        <p:spPr bwMode="auto">
          <a:xfrm>
            <a:off x="1143000" y="4770228"/>
            <a:ext cx="4191000" cy="4635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65" name="Line 5"/>
          <p:cNvSpPr>
            <a:spLocks noChangeShapeType="1"/>
          </p:cNvSpPr>
          <p:nvPr/>
        </p:nvSpPr>
        <p:spPr bwMode="auto">
          <a:xfrm>
            <a:off x="1620488" y="4791869"/>
            <a:ext cx="0" cy="4619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66" name="Line 6"/>
          <p:cNvSpPr>
            <a:spLocks noChangeShapeType="1"/>
          </p:cNvSpPr>
          <p:nvPr/>
        </p:nvSpPr>
        <p:spPr bwMode="auto">
          <a:xfrm>
            <a:off x="2133599" y="47709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67" name="Line 7"/>
          <p:cNvSpPr>
            <a:spLocks noChangeShapeType="1"/>
          </p:cNvSpPr>
          <p:nvPr/>
        </p:nvSpPr>
        <p:spPr bwMode="auto">
          <a:xfrm>
            <a:off x="2666999" y="47786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68" name="Line 8"/>
          <p:cNvSpPr>
            <a:spLocks noChangeShapeType="1"/>
          </p:cNvSpPr>
          <p:nvPr/>
        </p:nvSpPr>
        <p:spPr bwMode="auto">
          <a:xfrm>
            <a:off x="3276599" y="4787900"/>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69" name="Line 9"/>
          <p:cNvSpPr>
            <a:spLocks noChangeShapeType="1"/>
          </p:cNvSpPr>
          <p:nvPr/>
        </p:nvSpPr>
        <p:spPr bwMode="auto">
          <a:xfrm>
            <a:off x="3809999" y="4782680"/>
            <a:ext cx="0" cy="4540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70" name="Rectangle 10"/>
          <p:cNvSpPr>
            <a:spLocks noChangeArrowheads="1"/>
          </p:cNvSpPr>
          <p:nvPr/>
        </p:nvSpPr>
        <p:spPr bwMode="auto">
          <a:xfrm>
            <a:off x="2749696" y="47559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7</a:t>
            </a:r>
            <a:endParaRPr lang="en-US" altLang="en-US" sz="2500" b="0" dirty="0"/>
          </a:p>
        </p:txBody>
      </p:sp>
      <p:sp>
        <p:nvSpPr>
          <p:cNvPr id="171" name="Rectangle 11"/>
          <p:cNvSpPr>
            <a:spLocks noChangeArrowheads="1"/>
          </p:cNvSpPr>
          <p:nvPr/>
        </p:nvSpPr>
        <p:spPr bwMode="auto">
          <a:xfrm>
            <a:off x="2167635" y="47559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6</a:t>
            </a:r>
            <a:endParaRPr lang="en-US" altLang="en-US" sz="2500" b="0" dirty="0"/>
          </a:p>
        </p:txBody>
      </p:sp>
      <p:sp>
        <p:nvSpPr>
          <p:cNvPr id="172" name="Rectangle 12"/>
          <p:cNvSpPr>
            <a:spLocks noChangeArrowheads="1"/>
          </p:cNvSpPr>
          <p:nvPr/>
        </p:nvSpPr>
        <p:spPr bwMode="auto">
          <a:xfrm>
            <a:off x="1703095" y="47559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3</a:t>
            </a:r>
            <a:endParaRPr lang="en-US" altLang="en-US" sz="2500" b="0" dirty="0"/>
          </a:p>
        </p:txBody>
      </p:sp>
      <p:sp>
        <p:nvSpPr>
          <p:cNvPr id="173" name="Rectangle 13"/>
          <p:cNvSpPr>
            <a:spLocks noChangeArrowheads="1"/>
          </p:cNvSpPr>
          <p:nvPr/>
        </p:nvSpPr>
        <p:spPr bwMode="auto">
          <a:xfrm>
            <a:off x="1256215" y="47559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2</a:t>
            </a:r>
            <a:endParaRPr lang="en-US" altLang="en-US" sz="2500" b="0" dirty="0"/>
          </a:p>
        </p:txBody>
      </p:sp>
      <p:sp>
        <p:nvSpPr>
          <p:cNvPr id="174" name="Rectangle 14"/>
          <p:cNvSpPr>
            <a:spLocks noChangeArrowheads="1"/>
          </p:cNvSpPr>
          <p:nvPr/>
        </p:nvSpPr>
        <p:spPr bwMode="auto">
          <a:xfrm>
            <a:off x="3273441" y="4755940"/>
            <a:ext cx="419987"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9</a:t>
            </a:r>
            <a:endParaRPr lang="en-US" altLang="en-US" sz="2500" dirty="0">
              <a:solidFill>
                <a:srgbClr val="FF0000"/>
              </a:solidFill>
            </a:endParaRPr>
          </a:p>
        </p:txBody>
      </p:sp>
      <p:sp>
        <p:nvSpPr>
          <p:cNvPr id="175" name="Rectangle 18"/>
          <p:cNvSpPr>
            <a:spLocks noChangeArrowheads="1"/>
          </p:cNvSpPr>
          <p:nvPr/>
        </p:nvSpPr>
        <p:spPr bwMode="auto">
          <a:xfrm>
            <a:off x="4741142" y="4755940"/>
            <a:ext cx="581891"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en-US" altLang="en-US" sz="2500" dirty="0" smtClean="0">
                <a:solidFill>
                  <a:srgbClr val="FF0033"/>
                </a:solidFill>
              </a:rPr>
              <a:t>12</a:t>
            </a:r>
            <a:endParaRPr lang="en-US" altLang="en-US" sz="2500" dirty="0">
              <a:solidFill>
                <a:srgbClr val="FF0033"/>
              </a:solidFill>
            </a:endParaRPr>
          </a:p>
        </p:txBody>
      </p:sp>
      <p:sp>
        <p:nvSpPr>
          <p:cNvPr id="176" name="Rectangle 14"/>
          <p:cNvSpPr>
            <a:spLocks noChangeArrowheads="1"/>
          </p:cNvSpPr>
          <p:nvPr/>
        </p:nvSpPr>
        <p:spPr bwMode="auto">
          <a:xfrm>
            <a:off x="3700623" y="4755940"/>
            <a:ext cx="49212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9</a:t>
            </a:r>
            <a:endParaRPr lang="en-US" altLang="en-US" sz="2500" dirty="0">
              <a:solidFill>
                <a:srgbClr val="FF0000"/>
              </a:solidFill>
            </a:endParaRPr>
          </a:p>
        </p:txBody>
      </p:sp>
      <p:sp>
        <p:nvSpPr>
          <p:cNvPr id="177" name="Line 6"/>
          <p:cNvSpPr>
            <a:spLocks noChangeShapeType="1"/>
          </p:cNvSpPr>
          <p:nvPr/>
        </p:nvSpPr>
        <p:spPr bwMode="auto">
          <a:xfrm>
            <a:off x="4302504" y="47786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78" name="Line 6"/>
          <p:cNvSpPr>
            <a:spLocks noChangeShapeType="1"/>
          </p:cNvSpPr>
          <p:nvPr/>
        </p:nvSpPr>
        <p:spPr bwMode="auto">
          <a:xfrm>
            <a:off x="4800599" y="47709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79" name="Rectangle 14"/>
          <p:cNvSpPr>
            <a:spLocks noChangeArrowheads="1"/>
          </p:cNvSpPr>
          <p:nvPr/>
        </p:nvSpPr>
        <p:spPr bwMode="auto">
          <a:xfrm>
            <a:off x="4137757" y="4755940"/>
            <a:ext cx="654026"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11</a:t>
            </a:r>
            <a:endParaRPr lang="en-US" altLang="en-US" sz="2500" dirty="0">
              <a:solidFill>
                <a:srgbClr val="FF0000"/>
              </a:solidFill>
            </a:endParaRPr>
          </a:p>
        </p:txBody>
      </p:sp>
      <p:sp>
        <p:nvSpPr>
          <p:cNvPr id="180" name="TextBox 179"/>
          <p:cNvSpPr txBox="1"/>
          <p:nvPr/>
        </p:nvSpPr>
        <p:spPr>
          <a:xfrm>
            <a:off x="5334000" y="5467290"/>
            <a:ext cx="1447800" cy="400110"/>
          </a:xfrm>
          <a:prstGeom prst="rect">
            <a:avLst/>
          </a:prstGeom>
          <a:noFill/>
        </p:spPr>
        <p:txBody>
          <a:bodyPr wrap="square" rtlCol="0">
            <a:spAutoFit/>
          </a:bodyPr>
          <a:lstStyle/>
          <a:p>
            <a:r>
              <a:rPr lang="vi-VN" sz="2000" dirty="0" smtClean="0"/>
              <a:t>6</a:t>
            </a:r>
            <a:r>
              <a:rPr lang="en-US" sz="2000" baseline="30000" dirty="0" err="1" smtClean="0"/>
              <a:t>th</a:t>
            </a:r>
            <a:r>
              <a:rPr lang="en-US" sz="2000" dirty="0" smtClean="0"/>
              <a:t> iteration</a:t>
            </a:r>
            <a:endParaRPr lang="en-US" sz="2000" dirty="0"/>
          </a:p>
        </p:txBody>
      </p:sp>
      <p:sp>
        <p:nvSpPr>
          <p:cNvPr id="181" name="Rectangle 4"/>
          <p:cNvSpPr>
            <a:spLocks noChangeArrowheads="1"/>
          </p:cNvSpPr>
          <p:nvPr/>
        </p:nvSpPr>
        <p:spPr bwMode="auto">
          <a:xfrm>
            <a:off x="1143000" y="5379828"/>
            <a:ext cx="4191000" cy="4635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82" name="Line 5"/>
          <p:cNvSpPr>
            <a:spLocks noChangeShapeType="1"/>
          </p:cNvSpPr>
          <p:nvPr/>
        </p:nvSpPr>
        <p:spPr bwMode="auto">
          <a:xfrm>
            <a:off x="1620488" y="5401469"/>
            <a:ext cx="0" cy="4619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83" name="Line 6"/>
          <p:cNvSpPr>
            <a:spLocks noChangeShapeType="1"/>
          </p:cNvSpPr>
          <p:nvPr/>
        </p:nvSpPr>
        <p:spPr bwMode="auto">
          <a:xfrm>
            <a:off x="2133599" y="53805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84" name="Line 7"/>
          <p:cNvSpPr>
            <a:spLocks noChangeShapeType="1"/>
          </p:cNvSpPr>
          <p:nvPr/>
        </p:nvSpPr>
        <p:spPr bwMode="auto">
          <a:xfrm>
            <a:off x="2666999" y="53882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85" name="Line 8"/>
          <p:cNvSpPr>
            <a:spLocks noChangeShapeType="1"/>
          </p:cNvSpPr>
          <p:nvPr/>
        </p:nvSpPr>
        <p:spPr bwMode="auto">
          <a:xfrm>
            <a:off x="3276599" y="5397500"/>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86" name="Line 9"/>
          <p:cNvSpPr>
            <a:spLocks noChangeShapeType="1"/>
          </p:cNvSpPr>
          <p:nvPr/>
        </p:nvSpPr>
        <p:spPr bwMode="auto">
          <a:xfrm>
            <a:off x="3809999" y="5392280"/>
            <a:ext cx="0" cy="4540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87" name="Rectangle 10"/>
          <p:cNvSpPr>
            <a:spLocks noChangeArrowheads="1"/>
          </p:cNvSpPr>
          <p:nvPr/>
        </p:nvSpPr>
        <p:spPr bwMode="auto">
          <a:xfrm>
            <a:off x="2749696" y="53655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7</a:t>
            </a:r>
            <a:endParaRPr lang="en-US" altLang="en-US" sz="2500" b="0" dirty="0"/>
          </a:p>
        </p:txBody>
      </p:sp>
      <p:sp>
        <p:nvSpPr>
          <p:cNvPr id="188" name="Rectangle 11"/>
          <p:cNvSpPr>
            <a:spLocks noChangeArrowheads="1"/>
          </p:cNvSpPr>
          <p:nvPr/>
        </p:nvSpPr>
        <p:spPr bwMode="auto">
          <a:xfrm>
            <a:off x="2167635" y="53655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6</a:t>
            </a:r>
            <a:endParaRPr lang="en-US" altLang="en-US" sz="2500" b="0" dirty="0"/>
          </a:p>
        </p:txBody>
      </p:sp>
      <p:sp>
        <p:nvSpPr>
          <p:cNvPr id="189" name="Rectangle 12"/>
          <p:cNvSpPr>
            <a:spLocks noChangeArrowheads="1"/>
          </p:cNvSpPr>
          <p:nvPr/>
        </p:nvSpPr>
        <p:spPr bwMode="auto">
          <a:xfrm>
            <a:off x="1703095" y="53655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3</a:t>
            </a:r>
            <a:endParaRPr lang="en-US" altLang="en-US" sz="2500" b="0" dirty="0"/>
          </a:p>
        </p:txBody>
      </p:sp>
      <p:sp>
        <p:nvSpPr>
          <p:cNvPr id="190" name="Rectangle 13"/>
          <p:cNvSpPr>
            <a:spLocks noChangeArrowheads="1"/>
          </p:cNvSpPr>
          <p:nvPr/>
        </p:nvSpPr>
        <p:spPr bwMode="auto">
          <a:xfrm>
            <a:off x="1256215" y="5365540"/>
            <a:ext cx="34785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2</a:t>
            </a:r>
            <a:endParaRPr lang="en-US" altLang="en-US" sz="2500" b="0" dirty="0"/>
          </a:p>
        </p:txBody>
      </p:sp>
      <p:sp>
        <p:nvSpPr>
          <p:cNvPr id="191" name="Rectangle 14"/>
          <p:cNvSpPr>
            <a:spLocks noChangeArrowheads="1"/>
          </p:cNvSpPr>
          <p:nvPr/>
        </p:nvSpPr>
        <p:spPr bwMode="auto">
          <a:xfrm>
            <a:off x="3273441" y="5365540"/>
            <a:ext cx="419987"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9</a:t>
            </a:r>
            <a:endParaRPr lang="en-US" altLang="en-US" sz="2500" dirty="0">
              <a:solidFill>
                <a:srgbClr val="FF0000"/>
              </a:solidFill>
            </a:endParaRPr>
          </a:p>
        </p:txBody>
      </p:sp>
      <p:sp>
        <p:nvSpPr>
          <p:cNvPr id="192" name="Rectangle 18"/>
          <p:cNvSpPr>
            <a:spLocks noChangeArrowheads="1"/>
          </p:cNvSpPr>
          <p:nvPr/>
        </p:nvSpPr>
        <p:spPr bwMode="auto">
          <a:xfrm>
            <a:off x="4741142" y="5365540"/>
            <a:ext cx="581891"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en-US" altLang="en-US" sz="2500" dirty="0" smtClean="0">
                <a:solidFill>
                  <a:srgbClr val="FF0033"/>
                </a:solidFill>
              </a:rPr>
              <a:t>12</a:t>
            </a:r>
            <a:endParaRPr lang="en-US" altLang="en-US" sz="2500" dirty="0">
              <a:solidFill>
                <a:srgbClr val="FF0033"/>
              </a:solidFill>
            </a:endParaRPr>
          </a:p>
        </p:txBody>
      </p:sp>
      <p:sp>
        <p:nvSpPr>
          <p:cNvPr id="193" name="Rectangle 14"/>
          <p:cNvSpPr>
            <a:spLocks noChangeArrowheads="1"/>
          </p:cNvSpPr>
          <p:nvPr/>
        </p:nvSpPr>
        <p:spPr bwMode="auto">
          <a:xfrm>
            <a:off x="3700623" y="5365540"/>
            <a:ext cx="492122"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9</a:t>
            </a:r>
            <a:endParaRPr lang="en-US" altLang="en-US" sz="2500" dirty="0">
              <a:solidFill>
                <a:srgbClr val="FF0000"/>
              </a:solidFill>
            </a:endParaRPr>
          </a:p>
        </p:txBody>
      </p:sp>
      <p:sp>
        <p:nvSpPr>
          <p:cNvPr id="194" name="Line 6"/>
          <p:cNvSpPr>
            <a:spLocks noChangeShapeType="1"/>
          </p:cNvSpPr>
          <p:nvPr/>
        </p:nvSpPr>
        <p:spPr bwMode="auto">
          <a:xfrm>
            <a:off x="4302504" y="538824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95" name="Line 6"/>
          <p:cNvSpPr>
            <a:spLocks noChangeShapeType="1"/>
          </p:cNvSpPr>
          <p:nvPr/>
        </p:nvSpPr>
        <p:spPr bwMode="auto">
          <a:xfrm>
            <a:off x="4800599" y="5380551"/>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196" name="Rectangle 14"/>
          <p:cNvSpPr>
            <a:spLocks noChangeArrowheads="1"/>
          </p:cNvSpPr>
          <p:nvPr/>
        </p:nvSpPr>
        <p:spPr bwMode="auto">
          <a:xfrm>
            <a:off x="4137757" y="5365540"/>
            <a:ext cx="654026"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solidFill>
                  <a:srgbClr val="FF0000"/>
                </a:solidFill>
              </a:rPr>
              <a:t>11</a:t>
            </a:r>
            <a:endParaRPr lang="en-US" altLang="en-US" sz="2500" dirty="0">
              <a:solidFill>
                <a:srgbClr val="FF0000"/>
              </a:solidFill>
            </a:endParaRPr>
          </a:p>
        </p:txBody>
      </p:sp>
      <p:sp>
        <p:nvSpPr>
          <p:cNvPr id="197" name="TextBox 196"/>
          <p:cNvSpPr txBox="1"/>
          <p:nvPr/>
        </p:nvSpPr>
        <p:spPr>
          <a:xfrm>
            <a:off x="1066800" y="6014625"/>
            <a:ext cx="5638800" cy="707886"/>
          </a:xfrm>
          <a:prstGeom prst="rect">
            <a:avLst/>
          </a:prstGeom>
          <a:noFill/>
        </p:spPr>
        <p:txBody>
          <a:bodyPr wrap="square" rtlCol="0">
            <a:spAutoFit/>
          </a:bodyPr>
          <a:lstStyle/>
          <a:p>
            <a:r>
              <a:rPr lang="vi-VN" sz="2000" dirty="0" smtClean="0"/>
              <a:t>Stop @ </a:t>
            </a:r>
            <a:r>
              <a:rPr lang="en-US" sz="2000" dirty="0" smtClean="0"/>
              <a:t>iteration</a:t>
            </a:r>
            <a:r>
              <a:rPr lang="vi-VN" sz="2000" dirty="0" smtClean="0"/>
              <a:t> 6th because the algorithm identifies that there does not occur any exchange</a:t>
            </a:r>
            <a:endParaRPr lang="en-US" sz="2000" dirty="0"/>
          </a:p>
        </p:txBody>
      </p:sp>
      <p:sp>
        <p:nvSpPr>
          <p:cNvPr id="198" name="TextBox 197"/>
          <p:cNvSpPr txBox="1"/>
          <p:nvPr/>
        </p:nvSpPr>
        <p:spPr>
          <a:xfrm>
            <a:off x="1113397" y="1219200"/>
            <a:ext cx="715403" cy="338554"/>
          </a:xfrm>
          <a:prstGeom prst="rect">
            <a:avLst/>
          </a:prstGeom>
          <a:noFill/>
        </p:spPr>
        <p:txBody>
          <a:bodyPr wrap="square" rtlCol="0">
            <a:spAutoFit/>
          </a:bodyPr>
          <a:lstStyle/>
          <a:p>
            <a:r>
              <a:rPr lang="vi-VN" sz="1600" dirty="0" smtClean="0"/>
              <a:t>a[0]</a:t>
            </a:r>
            <a:endParaRPr lang="en-US" sz="1600" dirty="0"/>
          </a:p>
        </p:txBody>
      </p:sp>
      <p:sp>
        <p:nvSpPr>
          <p:cNvPr id="199" name="TextBox 198"/>
          <p:cNvSpPr txBox="1"/>
          <p:nvPr/>
        </p:nvSpPr>
        <p:spPr>
          <a:xfrm>
            <a:off x="1571045" y="1219200"/>
            <a:ext cx="715403" cy="338554"/>
          </a:xfrm>
          <a:prstGeom prst="rect">
            <a:avLst/>
          </a:prstGeom>
          <a:noFill/>
        </p:spPr>
        <p:txBody>
          <a:bodyPr wrap="square" rtlCol="0">
            <a:spAutoFit/>
          </a:bodyPr>
          <a:lstStyle/>
          <a:p>
            <a:r>
              <a:rPr lang="vi-VN" sz="1600" dirty="0" smtClean="0"/>
              <a:t>a[1]</a:t>
            </a:r>
            <a:endParaRPr lang="en-US" sz="1600" dirty="0"/>
          </a:p>
        </p:txBody>
      </p:sp>
      <p:sp>
        <p:nvSpPr>
          <p:cNvPr id="200" name="TextBox 199"/>
          <p:cNvSpPr txBox="1"/>
          <p:nvPr/>
        </p:nvSpPr>
        <p:spPr>
          <a:xfrm>
            <a:off x="2116144" y="1219200"/>
            <a:ext cx="715403" cy="338554"/>
          </a:xfrm>
          <a:prstGeom prst="rect">
            <a:avLst/>
          </a:prstGeom>
          <a:noFill/>
        </p:spPr>
        <p:txBody>
          <a:bodyPr wrap="square" rtlCol="0">
            <a:spAutoFit/>
          </a:bodyPr>
          <a:lstStyle/>
          <a:p>
            <a:r>
              <a:rPr lang="vi-VN" sz="1600" dirty="0" smtClean="0"/>
              <a:t>a[2]</a:t>
            </a:r>
            <a:endParaRPr lang="en-US" sz="1600" dirty="0"/>
          </a:p>
        </p:txBody>
      </p:sp>
      <p:sp>
        <p:nvSpPr>
          <p:cNvPr id="201" name="TextBox 200"/>
          <p:cNvSpPr txBox="1"/>
          <p:nvPr/>
        </p:nvSpPr>
        <p:spPr>
          <a:xfrm>
            <a:off x="2689078" y="1219200"/>
            <a:ext cx="715403" cy="338554"/>
          </a:xfrm>
          <a:prstGeom prst="rect">
            <a:avLst/>
          </a:prstGeom>
          <a:noFill/>
        </p:spPr>
        <p:txBody>
          <a:bodyPr wrap="square" rtlCol="0">
            <a:spAutoFit/>
          </a:bodyPr>
          <a:lstStyle/>
          <a:p>
            <a:r>
              <a:rPr lang="vi-VN" sz="1600" dirty="0" smtClean="0"/>
              <a:t>a[3]</a:t>
            </a:r>
            <a:endParaRPr lang="en-US" sz="1600" dirty="0"/>
          </a:p>
        </p:txBody>
      </p:sp>
      <p:sp>
        <p:nvSpPr>
          <p:cNvPr id="202" name="TextBox 201"/>
          <p:cNvSpPr txBox="1"/>
          <p:nvPr/>
        </p:nvSpPr>
        <p:spPr>
          <a:xfrm>
            <a:off x="3269728" y="1219200"/>
            <a:ext cx="715403" cy="338554"/>
          </a:xfrm>
          <a:prstGeom prst="rect">
            <a:avLst/>
          </a:prstGeom>
          <a:noFill/>
        </p:spPr>
        <p:txBody>
          <a:bodyPr wrap="square" rtlCol="0">
            <a:spAutoFit/>
          </a:bodyPr>
          <a:lstStyle/>
          <a:p>
            <a:r>
              <a:rPr lang="vi-VN" sz="1600" dirty="0" smtClean="0"/>
              <a:t>a[4]</a:t>
            </a:r>
            <a:endParaRPr lang="en-US" sz="1600" dirty="0"/>
          </a:p>
        </p:txBody>
      </p:sp>
      <p:sp>
        <p:nvSpPr>
          <p:cNvPr id="203" name="TextBox 202"/>
          <p:cNvSpPr txBox="1"/>
          <p:nvPr/>
        </p:nvSpPr>
        <p:spPr>
          <a:xfrm>
            <a:off x="3805717" y="1219200"/>
            <a:ext cx="715403" cy="338554"/>
          </a:xfrm>
          <a:prstGeom prst="rect">
            <a:avLst/>
          </a:prstGeom>
          <a:noFill/>
        </p:spPr>
        <p:txBody>
          <a:bodyPr wrap="square" rtlCol="0">
            <a:spAutoFit/>
          </a:bodyPr>
          <a:lstStyle/>
          <a:p>
            <a:r>
              <a:rPr lang="vi-VN" sz="1600" dirty="0" smtClean="0"/>
              <a:t>a[5]</a:t>
            </a:r>
            <a:endParaRPr lang="en-US" sz="1600" dirty="0"/>
          </a:p>
        </p:txBody>
      </p:sp>
      <p:sp>
        <p:nvSpPr>
          <p:cNvPr id="204" name="TextBox 203"/>
          <p:cNvSpPr txBox="1"/>
          <p:nvPr/>
        </p:nvSpPr>
        <p:spPr>
          <a:xfrm>
            <a:off x="4302504" y="1219200"/>
            <a:ext cx="715403" cy="338554"/>
          </a:xfrm>
          <a:prstGeom prst="rect">
            <a:avLst/>
          </a:prstGeom>
          <a:noFill/>
        </p:spPr>
        <p:txBody>
          <a:bodyPr wrap="square" rtlCol="0">
            <a:spAutoFit/>
          </a:bodyPr>
          <a:lstStyle/>
          <a:p>
            <a:r>
              <a:rPr lang="vi-VN" sz="1600" dirty="0" smtClean="0"/>
              <a:t>a[6]</a:t>
            </a:r>
            <a:endParaRPr lang="en-US" sz="1600" dirty="0"/>
          </a:p>
        </p:txBody>
      </p:sp>
      <p:sp>
        <p:nvSpPr>
          <p:cNvPr id="205" name="TextBox 204"/>
          <p:cNvSpPr txBox="1"/>
          <p:nvPr/>
        </p:nvSpPr>
        <p:spPr>
          <a:xfrm>
            <a:off x="4799291" y="1219200"/>
            <a:ext cx="715403" cy="338554"/>
          </a:xfrm>
          <a:prstGeom prst="rect">
            <a:avLst/>
          </a:prstGeom>
          <a:noFill/>
        </p:spPr>
        <p:txBody>
          <a:bodyPr wrap="square" rtlCol="0">
            <a:spAutoFit/>
          </a:bodyPr>
          <a:lstStyle/>
          <a:p>
            <a:r>
              <a:rPr lang="vi-VN" sz="1600" dirty="0" smtClean="0"/>
              <a:t>a[7]</a:t>
            </a:r>
            <a:endParaRPr lang="en-US" sz="1600" dirty="0"/>
          </a:p>
        </p:txBody>
      </p:sp>
    </p:spTree>
    <p:extLst>
      <p:ext uri="{BB962C8B-B14F-4D97-AF65-F5344CB8AC3E}">
        <p14:creationId xmlns:p14="http://schemas.microsoft.com/office/powerpoint/2010/main" val="275504484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Group 2"/>
          <p:cNvGraphicFramePr>
            <a:graphicFrameLocks noGrp="1"/>
          </p:cNvGraphicFramePr>
          <p:nvPr>
            <p:extLst>
              <p:ext uri="{D42A27DB-BD31-4B8C-83A1-F6EECF244321}">
                <p14:modId xmlns:p14="http://schemas.microsoft.com/office/powerpoint/2010/main" val="2490980643"/>
              </p:ext>
            </p:extLst>
          </p:nvPr>
        </p:nvGraphicFramePr>
        <p:xfrm>
          <a:off x="838200" y="1600200"/>
          <a:ext cx="5867400" cy="5029200"/>
        </p:xfrm>
        <a:graphic>
          <a:graphicData uri="http://schemas.openxmlformats.org/drawingml/2006/table">
            <a:tbl>
              <a:tblPr/>
              <a:tblGrid>
                <a:gridCol w="977900">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398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977900">
                  <a:extLst>
                    <a:ext uri="{9D8B030D-6E8A-4147-A177-3AD203B41FA5}">
                      <a16:colId xmlns:a16="http://schemas.microsoft.com/office/drawing/2014/main" val="20004"/>
                    </a:ext>
                  </a:extLst>
                </a:gridCol>
                <a:gridCol w="977900">
                  <a:extLst>
                    <a:ext uri="{9D8B030D-6E8A-4147-A177-3AD203B41FA5}">
                      <a16:colId xmlns:a16="http://schemas.microsoft.com/office/drawing/2014/main" val="20005"/>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23</a:t>
                      </a:r>
                      <a:endParaRPr kumimoji="0" lang="en-US" sz="2400" b="0" i="0" u="none" strike="noStrike" cap="none" normalizeH="0" baseline="0" smtClean="0">
                        <a:ln>
                          <a:noFill/>
                        </a:ln>
                        <a:solidFill>
                          <a:schemeClr val="tx1"/>
                        </a:solidFill>
                        <a:effectLst/>
                        <a:latin typeface="Times New Roman" pitchFamily="18" charset="0"/>
                      </a:endParaRPr>
                    </a:p>
                  </a:txBody>
                  <a:tcPr marL="152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78</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45</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8</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32</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56</a:t>
                      </a:r>
                    </a:p>
                  </a:txBody>
                  <a:tcPr marL="152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rPr>
                        <a:t>8</a:t>
                      </a:r>
                    </a:p>
                  </a:txBody>
                  <a:tcPr marL="152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78</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45</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23</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32</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56</a:t>
                      </a:r>
                    </a:p>
                  </a:txBody>
                  <a:tcPr marL="152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dirty="0" smtClean="0">
                        <a:ln>
                          <a:noFill/>
                        </a:ln>
                        <a:solidFill>
                          <a:schemeClr val="tx1"/>
                        </a:solidFill>
                        <a:effectLst/>
                        <a:latin typeface="Times New Roman" pitchFamily="18" charset="0"/>
                      </a:endParaRPr>
                    </a:p>
                  </a:txBody>
                  <a:tcPr marL="15240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4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rPr>
                        <a:t>8</a:t>
                      </a:r>
                    </a:p>
                  </a:txBody>
                  <a:tcPr marL="152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rPr>
                        <a:t>23</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45</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78</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32</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56</a:t>
                      </a:r>
                    </a:p>
                  </a:txBody>
                  <a:tcPr marL="152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bg1"/>
                          </a:solidFill>
                          <a:effectLst/>
                          <a:latin typeface="Times New Roman" pitchFamily="18" charset="0"/>
                        </a:rPr>
                        <a:t>8</a:t>
                      </a:r>
                    </a:p>
                  </a:txBody>
                  <a:tcPr marL="152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bg1"/>
                          </a:solidFill>
                          <a:effectLst/>
                          <a:latin typeface="Times New Roman" pitchFamily="18" charset="0"/>
                        </a:rPr>
                        <a:t>23</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rPr>
                        <a:t>32</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78</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45</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56</a:t>
                      </a:r>
                    </a:p>
                  </a:txBody>
                  <a:tcPr marL="152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rPr>
                        <a:t>8</a:t>
                      </a:r>
                    </a:p>
                  </a:txBody>
                  <a:tcPr marL="152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rPr>
                        <a:t>23</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rPr>
                        <a:t>32</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rPr>
                        <a:t>45</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78</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56</a:t>
                      </a:r>
                    </a:p>
                  </a:txBody>
                  <a:tcPr marL="152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dirty="0" smtClean="0">
                        <a:ln>
                          <a:noFill/>
                        </a:ln>
                        <a:solidFill>
                          <a:schemeClr val="tx1"/>
                        </a:solidFill>
                        <a:effectLst/>
                        <a:latin typeface="Times New Roman" pitchFamily="18" charset="0"/>
                      </a:endParaRPr>
                    </a:p>
                  </a:txBody>
                  <a:tcPr marL="152400"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a:txBody>
                  <a:tcPr marL="152400"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0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bg1"/>
                          </a:solidFill>
                          <a:effectLst/>
                          <a:latin typeface="Times New Roman" pitchFamily="18" charset="0"/>
                        </a:rPr>
                        <a:t>8</a:t>
                      </a:r>
                    </a:p>
                  </a:txBody>
                  <a:tcPr marL="152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bg1"/>
                          </a:solidFill>
                          <a:effectLst/>
                          <a:latin typeface="Times New Roman" pitchFamily="18" charset="0"/>
                        </a:rPr>
                        <a:t>23</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bg1"/>
                          </a:solidFill>
                          <a:effectLst/>
                          <a:latin typeface="Times New Roman" pitchFamily="18" charset="0"/>
                        </a:rPr>
                        <a:t>32</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bg1"/>
                          </a:solidFill>
                          <a:effectLst/>
                          <a:latin typeface="Times New Roman" pitchFamily="18" charset="0"/>
                        </a:rPr>
                        <a:t>45</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rPr>
                        <a:t>56</a:t>
                      </a:r>
                    </a:p>
                  </a:txBody>
                  <a:tcPr marL="152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78</a:t>
                      </a:r>
                    </a:p>
                  </a:txBody>
                  <a:tcPr marL="152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1388" name="Text Box 133"/>
          <p:cNvSpPr txBox="1">
            <a:spLocks noChangeArrowheads="1"/>
          </p:cNvSpPr>
          <p:nvPr/>
        </p:nvSpPr>
        <p:spPr bwMode="auto">
          <a:xfrm>
            <a:off x="6858000" y="1656556"/>
            <a:ext cx="17145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smtClean="0">
                <a:latin typeface="Times New Roman" panose="02020603050405020304" pitchFamily="18" charset="0"/>
                <a:cs typeface="Times New Roman" panose="02020603050405020304" pitchFamily="18" charset="0"/>
              </a:rPr>
              <a:t>Original array</a:t>
            </a:r>
            <a:endParaRPr lang="en-US" altLang="en-US" sz="20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endParaRPr>
          </a:p>
        </p:txBody>
      </p:sp>
      <p:sp>
        <p:nvSpPr>
          <p:cNvPr id="11389" name="Text Box 134"/>
          <p:cNvSpPr txBox="1">
            <a:spLocks noChangeArrowheads="1"/>
          </p:cNvSpPr>
          <p:nvPr/>
        </p:nvSpPr>
        <p:spPr bwMode="auto">
          <a:xfrm>
            <a:off x="6934200" y="2590800"/>
            <a:ext cx="17145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latin typeface="Times New Roman" panose="02020603050405020304" pitchFamily="18" charset="0"/>
              </a:rPr>
              <a:t>After </a:t>
            </a:r>
            <a:r>
              <a:rPr lang="en-US" altLang="en-US" sz="2000" dirty="0" smtClean="0">
                <a:latin typeface="Times New Roman" panose="02020603050405020304" pitchFamily="18" charset="0"/>
              </a:rPr>
              <a:t>iteration </a:t>
            </a:r>
            <a:r>
              <a:rPr lang="en-US" altLang="en-US" sz="2000" dirty="0">
                <a:latin typeface="Times New Roman" panose="02020603050405020304" pitchFamily="18" charset="0"/>
              </a:rPr>
              <a:t>1</a:t>
            </a:r>
          </a:p>
          <a:p>
            <a:endParaRPr lang="en-US" altLang="en-US" sz="2000" dirty="0">
              <a:latin typeface="Times New Roman" panose="02020603050405020304" pitchFamily="18" charset="0"/>
            </a:endParaRPr>
          </a:p>
        </p:txBody>
      </p:sp>
      <p:sp>
        <p:nvSpPr>
          <p:cNvPr id="11394" name="Text Box 139"/>
          <p:cNvSpPr txBox="1">
            <a:spLocks noChangeArrowheads="1"/>
          </p:cNvSpPr>
          <p:nvPr/>
        </p:nvSpPr>
        <p:spPr bwMode="auto">
          <a:xfrm>
            <a:off x="304800" y="9144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dirty="0">
                <a:latin typeface="Times New Roman" panose="02020603050405020304" pitchFamily="18" charset="0"/>
              </a:rPr>
              <a:t>Sorted</a:t>
            </a:r>
          </a:p>
        </p:txBody>
      </p:sp>
      <p:sp>
        <p:nvSpPr>
          <p:cNvPr id="11395" name="Text Box 140"/>
          <p:cNvSpPr txBox="1">
            <a:spLocks noChangeArrowheads="1"/>
          </p:cNvSpPr>
          <p:nvPr/>
        </p:nvSpPr>
        <p:spPr bwMode="auto">
          <a:xfrm>
            <a:off x="3810000" y="9144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latin typeface="Times New Roman" panose="02020603050405020304" pitchFamily="18" charset="0"/>
              </a:rPr>
              <a:t>Unsorted</a:t>
            </a:r>
          </a:p>
        </p:txBody>
      </p:sp>
      <p:sp>
        <p:nvSpPr>
          <p:cNvPr id="11396" name="Line 141"/>
          <p:cNvSpPr>
            <a:spLocks noChangeShapeType="1"/>
          </p:cNvSpPr>
          <p:nvPr/>
        </p:nvSpPr>
        <p:spPr bwMode="auto">
          <a:xfrm>
            <a:off x="838200" y="1447800"/>
            <a:ext cx="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97" name="Line 142"/>
          <p:cNvSpPr>
            <a:spLocks noChangeShapeType="1"/>
          </p:cNvSpPr>
          <p:nvPr/>
        </p:nvSpPr>
        <p:spPr bwMode="auto">
          <a:xfrm>
            <a:off x="1828800" y="2362200"/>
            <a:ext cx="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98" name="Line 143"/>
          <p:cNvSpPr>
            <a:spLocks noChangeShapeType="1"/>
          </p:cNvSpPr>
          <p:nvPr/>
        </p:nvSpPr>
        <p:spPr bwMode="auto">
          <a:xfrm>
            <a:off x="2819400" y="3276600"/>
            <a:ext cx="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99" name="Line 144"/>
          <p:cNvSpPr>
            <a:spLocks noChangeShapeType="1"/>
          </p:cNvSpPr>
          <p:nvPr/>
        </p:nvSpPr>
        <p:spPr bwMode="auto">
          <a:xfrm>
            <a:off x="3733800" y="4191000"/>
            <a:ext cx="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00" name="Line 145"/>
          <p:cNvSpPr>
            <a:spLocks noChangeShapeType="1"/>
          </p:cNvSpPr>
          <p:nvPr/>
        </p:nvSpPr>
        <p:spPr bwMode="auto">
          <a:xfrm>
            <a:off x="4724400" y="5105400"/>
            <a:ext cx="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01" name="Line 146"/>
          <p:cNvSpPr>
            <a:spLocks noChangeShapeType="1"/>
          </p:cNvSpPr>
          <p:nvPr/>
        </p:nvSpPr>
        <p:spPr bwMode="auto">
          <a:xfrm>
            <a:off x="5715000" y="5999956"/>
            <a:ext cx="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Text Box 134"/>
          <p:cNvSpPr txBox="1">
            <a:spLocks noChangeArrowheads="1"/>
          </p:cNvSpPr>
          <p:nvPr/>
        </p:nvSpPr>
        <p:spPr bwMode="auto">
          <a:xfrm>
            <a:off x="6934200" y="3465512"/>
            <a:ext cx="17145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latin typeface="Times New Roman" panose="02020603050405020304" pitchFamily="18" charset="0"/>
              </a:rPr>
              <a:t>After </a:t>
            </a:r>
            <a:r>
              <a:rPr lang="en-US" altLang="en-US" sz="2000" dirty="0" smtClean="0">
                <a:latin typeface="Times New Roman" panose="02020603050405020304" pitchFamily="18" charset="0"/>
              </a:rPr>
              <a:t>iteration 2</a:t>
            </a:r>
            <a:endParaRPr lang="en-US" altLang="en-US" sz="2000" dirty="0">
              <a:latin typeface="Times New Roman" panose="02020603050405020304" pitchFamily="18" charset="0"/>
            </a:endParaRPr>
          </a:p>
          <a:p>
            <a:endParaRPr lang="en-US" altLang="en-US" sz="2000" dirty="0">
              <a:latin typeface="Times New Roman" panose="02020603050405020304" pitchFamily="18" charset="0"/>
            </a:endParaRPr>
          </a:p>
        </p:txBody>
      </p:sp>
      <p:sp>
        <p:nvSpPr>
          <p:cNvPr id="19" name="Text Box 134"/>
          <p:cNvSpPr txBox="1">
            <a:spLocks noChangeArrowheads="1"/>
          </p:cNvSpPr>
          <p:nvPr/>
        </p:nvSpPr>
        <p:spPr bwMode="auto">
          <a:xfrm>
            <a:off x="6858000" y="4399756"/>
            <a:ext cx="17145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latin typeface="Times New Roman" panose="02020603050405020304" pitchFamily="18" charset="0"/>
              </a:rPr>
              <a:t>After </a:t>
            </a:r>
            <a:r>
              <a:rPr lang="en-US" altLang="en-US" sz="2000" dirty="0" smtClean="0">
                <a:latin typeface="Times New Roman" panose="02020603050405020304" pitchFamily="18" charset="0"/>
              </a:rPr>
              <a:t>iteration 3</a:t>
            </a:r>
            <a:endParaRPr lang="en-US" altLang="en-US" sz="2000" dirty="0">
              <a:latin typeface="Times New Roman" panose="02020603050405020304" pitchFamily="18" charset="0"/>
            </a:endParaRPr>
          </a:p>
          <a:p>
            <a:endParaRPr lang="en-US" altLang="en-US" sz="2000" dirty="0">
              <a:latin typeface="Times New Roman" panose="02020603050405020304" pitchFamily="18" charset="0"/>
            </a:endParaRPr>
          </a:p>
        </p:txBody>
      </p:sp>
      <p:sp>
        <p:nvSpPr>
          <p:cNvPr id="20" name="Text Box 134"/>
          <p:cNvSpPr txBox="1">
            <a:spLocks noChangeArrowheads="1"/>
          </p:cNvSpPr>
          <p:nvPr/>
        </p:nvSpPr>
        <p:spPr bwMode="auto">
          <a:xfrm>
            <a:off x="6858000" y="5248420"/>
            <a:ext cx="17145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latin typeface="Times New Roman" panose="02020603050405020304" pitchFamily="18" charset="0"/>
              </a:rPr>
              <a:t>After </a:t>
            </a:r>
            <a:r>
              <a:rPr lang="en-US" altLang="en-US" sz="2000" dirty="0" smtClean="0">
                <a:latin typeface="Times New Roman" panose="02020603050405020304" pitchFamily="18" charset="0"/>
              </a:rPr>
              <a:t>iteration 4</a:t>
            </a:r>
            <a:endParaRPr lang="en-US" altLang="en-US" sz="2000" dirty="0">
              <a:latin typeface="Times New Roman" panose="02020603050405020304" pitchFamily="18" charset="0"/>
            </a:endParaRPr>
          </a:p>
          <a:p>
            <a:endParaRPr lang="en-US" altLang="en-US" sz="2000" dirty="0">
              <a:latin typeface="Times New Roman" panose="02020603050405020304" pitchFamily="18" charset="0"/>
            </a:endParaRPr>
          </a:p>
        </p:txBody>
      </p:sp>
      <p:sp>
        <p:nvSpPr>
          <p:cNvPr id="21" name="Text Box 134"/>
          <p:cNvSpPr txBox="1">
            <a:spLocks noChangeArrowheads="1"/>
          </p:cNvSpPr>
          <p:nvPr/>
        </p:nvSpPr>
        <p:spPr bwMode="auto">
          <a:xfrm>
            <a:off x="6913612" y="6208712"/>
            <a:ext cx="17145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latin typeface="Times New Roman" panose="02020603050405020304" pitchFamily="18" charset="0"/>
              </a:rPr>
              <a:t>After </a:t>
            </a:r>
            <a:r>
              <a:rPr lang="en-US" altLang="en-US" sz="2000" dirty="0" smtClean="0">
                <a:latin typeface="Times New Roman" panose="02020603050405020304" pitchFamily="18" charset="0"/>
              </a:rPr>
              <a:t>iteration 5</a:t>
            </a:r>
            <a:endParaRPr lang="en-US" altLang="en-US" sz="2000" dirty="0">
              <a:latin typeface="Times New Roman" panose="02020603050405020304" pitchFamily="18" charset="0"/>
            </a:endParaRPr>
          </a:p>
          <a:p>
            <a:endParaRPr lang="en-US" altLang="en-US" sz="2000" dirty="0">
              <a:latin typeface="Times New Roman" panose="02020603050405020304" pitchFamily="18" charset="0"/>
            </a:endParaRPr>
          </a:p>
        </p:txBody>
      </p:sp>
    </p:spTree>
    <p:extLst>
      <p:ext uri="{BB962C8B-B14F-4D97-AF65-F5344CB8AC3E}">
        <p14:creationId xmlns:p14="http://schemas.microsoft.com/office/powerpoint/2010/main" val="5956649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00752868-2163-0742-BC36-B0B20816F403}" type="slidenum">
              <a:rPr lang="en-US"/>
              <a:pPr/>
              <a:t>17</a:t>
            </a:fld>
            <a:endParaRPr lang="en-US" sz="1400"/>
          </a:p>
        </p:txBody>
      </p:sp>
      <p:sp>
        <p:nvSpPr>
          <p:cNvPr id="214018" name="Rectangle 2"/>
          <p:cNvSpPr>
            <a:spLocks noChangeArrowheads="1"/>
          </p:cNvSpPr>
          <p:nvPr/>
        </p:nvSpPr>
        <p:spPr bwMode="auto">
          <a:xfrm>
            <a:off x="3733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0.56</a:t>
            </a:r>
          </a:p>
        </p:txBody>
      </p:sp>
      <p:sp>
        <p:nvSpPr>
          <p:cNvPr id="214019" name="Rectangle 3"/>
          <p:cNvSpPr>
            <a:spLocks noChangeArrowheads="1"/>
          </p:cNvSpPr>
          <p:nvPr/>
        </p:nvSpPr>
        <p:spPr bwMode="auto">
          <a:xfrm>
            <a:off x="4267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1.12</a:t>
            </a:r>
          </a:p>
        </p:txBody>
      </p:sp>
      <p:sp>
        <p:nvSpPr>
          <p:cNvPr id="214020" name="Rectangle 4"/>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1.17</a:t>
            </a:r>
          </a:p>
        </p:txBody>
      </p:sp>
      <p:sp>
        <p:nvSpPr>
          <p:cNvPr id="214021" name="Rectangle 5"/>
          <p:cNvSpPr>
            <a:spLocks noChangeArrowheads="1"/>
          </p:cNvSpPr>
          <p:nvPr/>
        </p:nvSpPr>
        <p:spPr bwMode="auto">
          <a:xfrm>
            <a:off x="5334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0.32</a:t>
            </a:r>
          </a:p>
        </p:txBody>
      </p:sp>
      <p:sp>
        <p:nvSpPr>
          <p:cNvPr id="214022" name="Rectangle 6"/>
          <p:cNvSpPr>
            <a:spLocks noChangeArrowheads="1"/>
          </p:cNvSpPr>
          <p:nvPr/>
        </p:nvSpPr>
        <p:spPr bwMode="auto">
          <a:xfrm>
            <a:off x="2667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14023" name="Rectangle 7"/>
          <p:cNvSpPr>
            <a:spLocks noChangeArrowheads="1"/>
          </p:cNvSpPr>
          <p:nvPr/>
        </p:nvSpPr>
        <p:spPr bwMode="auto">
          <a:xfrm>
            <a:off x="3200400" y="4419600"/>
            <a:ext cx="533400" cy="381000"/>
          </a:xfrm>
          <a:prstGeom prst="rect">
            <a:avLst/>
          </a:prstGeom>
          <a:solidFill>
            <a:schemeClr val="accent6"/>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14024"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14025"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14026"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14027"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14028"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14041"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1:  </a:t>
            </a:r>
            <a:r>
              <a:rPr kumimoji="0" lang="en-US" sz="2000" dirty="0">
                <a:solidFill>
                  <a:srgbClr val="FF0000"/>
                </a:solidFill>
              </a:rPr>
              <a:t>step </a:t>
            </a:r>
            <a:r>
              <a:rPr kumimoji="0" lang="en-US" sz="2000" dirty="0" smtClean="0">
                <a:solidFill>
                  <a:srgbClr val="FF0000"/>
                </a:solidFill>
              </a:rPr>
              <a:t>0.</a:t>
            </a:r>
            <a:endParaRPr kumimoji="0" lang="en-US" sz="2000" dirty="0">
              <a:solidFill>
                <a:srgbClr val="FF0000"/>
              </a:solidFill>
            </a:endParaRPr>
          </a:p>
        </p:txBody>
      </p:sp>
      <p:sp>
        <p:nvSpPr>
          <p:cNvPr id="214042"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9" name="Group 87"/>
          <p:cNvGrpSpPr>
            <a:grpSpLocks/>
          </p:cNvGrpSpPr>
          <p:nvPr/>
        </p:nvGrpSpPr>
        <p:grpSpPr bwMode="auto">
          <a:xfrm>
            <a:off x="1066800" y="4038600"/>
            <a:ext cx="6934200" cy="381000"/>
            <a:chOff x="672" y="2304"/>
            <a:chExt cx="4368" cy="240"/>
          </a:xfrm>
        </p:grpSpPr>
        <p:sp>
          <p:nvSpPr>
            <p:cNvPr id="30"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31"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32"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33"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34"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35"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36"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37"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38"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39"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2"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3"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 name="Straight Connector 2"/>
          <p:cNvCxnSpPr/>
          <p:nvPr/>
        </p:nvCxnSpPr>
        <p:spPr>
          <a:xfrm>
            <a:off x="3200400" y="39624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751604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D15F8F92-F4C3-EC4C-9293-D53412AAE190}" type="slidenum">
              <a:rPr lang="en-US"/>
              <a:pPr/>
              <a:t>18</a:t>
            </a:fld>
            <a:endParaRPr lang="en-US" sz="1400"/>
          </a:p>
        </p:txBody>
      </p:sp>
      <p:sp>
        <p:nvSpPr>
          <p:cNvPr id="216066" name="Rectangle 2"/>
          <p:cNvSpPr>
            <a:spLocks noChangeArrowheads="1"/>
          </p:cNvSpPr>
          <p:nvPr/>
        </p:nvSpPr>
        <p:spPr bwMode="auto">
          <a:xfrm>
            <a:off x="37338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16067" name="Rectangle 3"/>
          <p:cNvSpPr>
            <a:spLocks noChangeArrowheads="1"/>
          </p:cNvSpPr>
          <p:nvPr/>
        </p:nvSpPr>
        <p:spPr bwMode="auto">
          <a:xfrm>
            <a:off x="4267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1.12</a:t>
            </a:r>
          </a:p>
        </p:txBody>
      </p:sp>
      <p:sp>
        <p:nvSpPr>
          <p:cNvPr id="216068" name="Rectangle 4"/>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1.17</a:t>
            </a:r>
          </a:p>
        </p:txBody>
      </p:sp>
      <p:sp>
        <p:nvSpPr>
          <p:cNvPr id="216069" name="Rectangle 5"/>
          <p:cNvSpPr>
            <a:spLocks noChangeArrowheads="1"/>
          </p:cNvSpPr>
          <p:nvPr/>
        </p:nvSpPr>
        <p:spPr bwMode="auto">
          <a:xfrm>
            <a:off x="5334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0.32</a:t>
            </a:r>
          </a:p>
        </p:txBody>
      </p:sp>
      <p:sp>
        <p:nvSpPr>
          <p:cNvPr id="216070" name="Rectangle 6"/>
          <p:cNvSpPr>
            <a:spLocks noChangeArrowheads="1"/>
          </p:cNvSpPr>
          <p:nvPr/>
        </p:nvSpPr>
        <p:spPr bwMode="auto">
          <a:xfrm>
            <a:off x="2667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16071" name="Rectangle 7"/>
          <p:cNvSpPr>
            <a:spLocks noChangeArrowheads="1"/>
          </p:cNvSpPr>
          <p:nvPr/>
        </p:nvSpPr>
        <p:spPr bwMode="auto">
          <a:xfrm>
            <a:off x="3200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16072"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16073"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16074"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16075"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16076"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16089"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2:  </a:t>
            </a:r>
            <a:r>
              <a:rPr kumimoji="0" lang="en-US" sz="2000" dirty="0">
                <a:solidFill>
                  <a:srgbClr val="FF0000"/>
                </a:solidFill>
              </a:rPr>
              <a:t>step </a:t>
            </a:r>
            <a:r>
              <a:rPr kumimoji="0" lang="en-US" sz="2000" dirty="0" smtClean="0">
                <a:solidFill>
                  <a:srgbClr val="FF0000"/>
                </a:solidFill>
              </a:rPr>
              <a:t>0.</a:t>
            </a:r>
            <a:endParaRPr kumimoji="0" lang="en-US" sz="2000" dirty="0">
              <a:solidFill>
                <a:srgbClr val="FF0000"/>
              </a:solidFill>
            </a:endParaRPr>
          </a:p>
        </p:txBody>
      </p:sp>
      <p:sp>
        <p:nvSpPr>
          <p:cNvPr id="216090"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16096" name="Group 32"/>
          <p:cNvGrpSpPr>
            <a:grpSpLocks/>
          </p:cNvGrpSpPr>
          <p:nvPr/>
        </p:nvGrpSpPr>
        <p:grpSpPr bwMode="auto">
          <a:xfrm>
            <a:off x="3200400" y="4419600"/>
            <a:ext cx="1066800" cy="381000"/>
            <a:chOff x="2016" y="3072"/>
            <a:chExt cx="672" cy="240"/>
          </a:xfrm>
        </p:grpSpPr>
        <p:sp>
          <p:nvSpPr>
            <p:cNvPr id="216092" name="Rectangle 28"/>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0.56</a:t>
              </a:r>
              <a:endParaRPr kumimoji="0" lang="en-US" sz="1400" b="1">
                <a:latin typeface="Courier New" charset="0"/>
              </a:endParaRPr>
            </a:p>
          </p:txBody>
        </p:sp>
        <p:sp>
          <p:nvSpPr>
            <p:cNvPr id="216093" name="Rectangle 29"/>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7.42</a:t>
              </a:r>
              <a:endParaRPr kumimoji="0" lang="en-US" sz="1400" b="1" dirty="0">
                <a:solidFill>
                  <a:schemeClr val="accent6"/>
                </a:solidFill>
                <a:latin typeface="Courier New" charset="0"/>
              </a:endParaRPr>
            </a:p>
          </p:txBody>
        </p:sp>
      </p:grpSp>
      <p:cxnSp>
        <p:nvCxnSpPr>
          <p:cNvPr id="216097" name="AutoShape 33"/>
          <p:cNvCxnSpPr>
            <a:cxnSpLocks noChangeShapeType="1"/>
            <a:stCxn id="216092" idx="2"/>
            <a:endCxn id="216093" idx="2"/>
          </p:cNvCxnSpPr>
          <p:nvPr/>
        </p:nvCxnSpPr>
        <p:spPr bwMode="auto">
          <a:xfrm rot="16200000" flipH="1">
            <a:off x="3733006" y="4534694"/>
            <a:ext cx="1588" cy="533400"/>
          </a:xfrm>
          <a:prstGeom prst="curvedConnector3">
            <a:avLst>
              <a:gd name="adj1" fmla="val 28199995"/>
            </a:avLst>
          </a:prstGeom>
          <a:noFill/>
          <a:ln w="34925">
            <a:solidFill>
              <a:srgbClr val="006600"/>
            </a:solidFill>
            <a:round/>
            <a:headEnd type="triangle" w="med" len="med"/>
            <a:tailEnd type="triangle" w="med" len="med"/>
          </a:ln>
          <a:effectLst/>
        </p:spPr>
      </p:cxnSp>
      <p:grpSp>
        <p:nvGrpSpPr>
          <p:cNvPr id="45" name="Group 87"/>
          <p:cNvGrpSpPr>
            <a:grpSpLocks/>
          </p:cNvGrpSpPr>
          <p:nvPr/>
        </p:nvGrpSpPr>
        <p:grpSpPr bwMode="auto">
          <a:xfrm>
            <a:off x="1066800" y="4038600"/>
            <a:ext cx="6934200" cy="381000"/>
            <a:chOff x="672" y="2304"/>
            <a:chExt cx="4368" cy="240"/>
          </a:xfrm>
        </p:grpSpPr>
        <p:sp>
          <p:nvSpPr>
            <p:cNvPr id="46"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3" name="Straight Connector 32"/>
          <p:cNvCxnSpPr/>
          <p:nvPr/>
        </p:nvCxnSpPr>
        <p:spPr>
          <a:xfrm>
            <a:off x="3733800" y="39624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175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6097"/>
                                        </p:tgtEl>
                                        <p:attrNameLst>
                                          <p:attrName>style.visibility</p:attrName>
                                        </p:attrNameLst>
                                      </p:cBhvr>
                                      <p:to>
                                        <p:strVal val="visible"/>
                                      </p:to>
                                    </p:set>
                                    <p:animEffect transition="in" filter="box(in)">
                                      <p:cBhvr>
                                        <p:cTn id="7" dur="500"/>
                                        <p:tgtEl>
                                          <p:spTgt spid="216097"/>
                                        </p:tgtEl>
                                      </p:cBhvr>
                                    </p:animEffect>
                                  </p:childTnLst>
                                  <p:subTnLst>
                                    <p:set>
                                      <p:cBhvr override="childStyle">
                                        <p:cTn dur="1" fill="hold" display="0" masterRel="nextClick" afterEffect="1"/>
                                        <p:tgtEl>
                                          <p:spTgt spid="216097"/>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16096"/>
                                        </p:tgtEl>
                                        <p:attrNameLst>
                                          <p:attrName>style.visibility</p:attrName>
                                        </p:attrNameLst>
                                      </p:cBhvr>
                                      <p:to>
                                        <p:strVal val="visible"/>
                                      </p:to>
                                    </p:set>
                                    <p:animEffect transition="in" filter="dissolve">
                                      <p:cBhvr>
                                        <p:cTn id="11" dur="500"/>
                                        <p:tgtEl>
                                          <p:spTgt spid="216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4042E564-3F1E-4748-B890-DCA4AFC6F833}" type="slidenum">
              <a:rPr lang="en-US"/>
              <a:pPr/>
              <a:t>19</a:t>
            </a:fld>
            <a:endParaRPr lang="en-US" sz="1400"/>
          </a:p>
        </p:txBody>
      </p:sp>
      <p:sp>
        <p:nvSpPr>
          <p:cNvPr id="217090" name="Rectangle 2"/>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17091" name="Rectangle 3"/>
          <p:cNvSpPr>
            <a:spLocks noChangeArrowheads="1"/>
          </p:cNvSpPr>
          <p:nvPr/>
        </p:nvSpPr>
        <p:spPr bwMode="auto">
          <a:xfrm>
            <a:off x="4267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1.12</a:t>
            </a:r>
          </a:p>
        </p:txBody>
      </p:sp>
      <p:sp>
        <p:nvSpPr>
          <p:cNvPr id="217092" name="Rectangle 4"/>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1.17</a:t>
            </a:r>
          </a:p>
        </p:txBody>
      </p:sp>
      <p:sp>
        <p:nvSpPr>
          <p:cNvPr id="217093" name="Rectangle 5"/>
          <p:cNvSpPr>
            <a:spLocks noChangeArrowheads="1"/>
          </p:cNvSpPr>
          <p:nvPr/>
        </p:nvSpPr>
        <p:spPr bwMode="auto">
          <a:xfrm>
            <a:off x="5334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0.32</a:t>
            </a:r>
          </a:p>
        </p:txBody>
      </p:sp>
      <p:sp>
        <p:nvSpPr>
          <p:cNvPr id="217094" name="Rectangle 6"/>
          <p:cNvSpPr>
            <a:spLocks noChangeArrowheads="1"/>
          </p:cNvSpPr>
          <p:nvPr/>
        </p:nvSpPr>
        <p:spPr bwMode="auto">
          <a:xfrm>
            <a:off x="2667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17095" name="Rectangle 7"/>
          <p:cNvSpPr>
            <a:spLocks noChangeArrowheads="1"/>
          </p:cNvSpPr>
          <p:nvPr/>
        </p:nvSpPr>
        <p:spPr bwMode="auto">
          <a:xfrm>
            <a:off x="32004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17096"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17097"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17098"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17099"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17100"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17113"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2:  </a:t>
            </a:r>
            <a:r>
              <a:rPr kumimoji="0" lang="en-US" sz="2000" dirty="0">
                <a:solidFill>
                  <a:srgbClr val="FF0000"/>
                </a:solidFill>
              </a:rPr>
              <a:t>step </a:t>
            </a:r>
            <a:r>
              <a:rPr kumimoji="0" lang="en-US" sz="2000" dirty="0" smtClean="0">
                <a:solidFill>
                  <a:srgbClr val="FF0000"/>
                </a:solidFill>
              </a:rPr>
              <a:t>1.</a:t>
            </a:r>
            <a:endParaRPr kumimoji="0" lang="en-US" sz="2000" dirty="0">
              <a:solidFill>
                <a:srgbClr val="FF0000"/>
              </a:solidFill>
            </a:endParaRPr>
          </a:p>
        </p:txBody>
      </p:sp>
      <p:sp>
        <p:nvSpPr>
          <p:cNvPr id="217114" name="Rectangle 26"/>
          <p:cNvSpPr>
            <a:spLocks noGrp="1" noChangeArrowheads="1"/>
          </p:cNvSpPr>
          <p:nvPr>
            <p:ph type="title"/>
          </p:nvPr>
        </p:nvSpPr>
        <p:spPr>
          <a:xfrm>
            <a:off x="23191" y="0"/>
            <a:ext cx="9120809" cy="838200"/>
          </a:xfrm>
        </p:spPr>
        <p:txBody>
          <a:bodyPr/>
          <a:lstStyle/>
          <a:p>
            <a:r>
              <a:rPr lang="en-US" dirty="0"/>
              <a:t>Example 1: Insertion Sort</a:t>
            </a:r>
          </a:p>
        </p:txBody>
      </p:sp>
      <p:grpSp>
        <p:nvGrpSpPr>
          <p:cNvPr id="217116" name="Group 28"/>
          <p:cNvGrpSpPr>
            <a:grpSpLocks/>
          </p:cNvGrpSpPr>
          <p:nvPr/>
        </p:nvGrpSpPr>
        <p:grpSpPr bwMode="auto">
          <a:xfrm>
            <a:off x="2667000" y="4419600"/>
            <a:ext cx="1066800" cy="381000"/>
            <a:chOff x="2016" y="3072"/>
            <a:chExt cx="672" cy="240"/>
          </a:xfrm>
        </p:grpSpPr>
        <p:sp>
          <p:nvSpPr>
            <p:cNvPr id="217117"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0.56</a:t>
              </a:r>
              <a:endParaRPr kumimoji="0" lang="en-US" sz="1400" b="1">
                <a:latin typeface="Courier New" charset="0"/>
              </a:endParaRPr>
            </a:p>
          </p:txBody>
        </p:sp>
        <p:sp>
          <p:nvSpPr>
            <p:cNvPr id="217118"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2.78</a:t>
              </a:r>
              <a:endParaRPr kumimoji="0" lang="en-US" sz="1400" b="1" dirty="0">
                <a:solidFill>
                  <a:schemeClr val="accent6"/>
                </a:solidFill>
                <a:latin typeface="Courier New" charset="0"/>
              </a:endParaRPr>
            </a:p>
          </p:txBody>
        </p:sp>
      </p:grpSp>
      <p:cxnSp>
        <p:nvCxnSpPr>
          <p:cNvPr id="217119" name="AutoShape 31"/>
          <p:cNvCxnSpPr>
            <a:cxnSpLocks noChangeShapeType="1"/>
            <a:stCxn id="217117" idx="2"/>
            <a:endCxn id="217118" idx="2"/>
          </p:cNvCxnSpPr>
          <p:nvPr/>
        </p:nvCxnSpPr>
        <p:spPr bwMode="auto">
          <a:xfrm rot="16200000" flipH="1">
            <a:off x="3199606" y="4534694"/>
            <a:ext cx="1588" cy="533400"/>
          </a:xfrm>
          <a:prstGeom prst="curvedConnector3">
            <a:avLst>
              <a:gd name="adj1" fmla="val 25299995"/>
            </a:avLst>
          </a:prstGeom>
          <a:noFill/>
          <a:ln w="34925">
            <a:solidFill>
              <a:srgbClr val="006600"/>
            </a:solidFill>
            <a:round/>
            <a:headEnd type="triangle" w="med" len="med"/>
            <a:tailEnd type="triangle" w="med" len="med"/>
          </a:ln>
          <a:effectLst/>
        </p:spPr>
      </p:cxnSp>
      <p:grpSp>
        <p:nvGrpSpPr>
          <p:cNvPr id="33"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p:cNvCxnSpPr/>
          <p:nvPr/>
        </p:nvCxnSpPr>
        <p:spPr>
          <a:xfrm>
            <a:off x="3733800" y="39624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9592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7119"/>
                                        </p:tgtEl>
                                        <p:attrNameLst>
                                          <p:attrName>style.visibility</p:attrName>
                                        </p:attrNameLst>
                                      </p:cBhvr>
                                      <p:to>
                                        <p:strVal val="visible"/>
                                      </p:to>
                                    </p:set>
                                    <p:animEffect transition="in" filter="box(in)">
                                      <p:cBhvr>
                                        <p:cTn id="7" dur="500"/>
                                        <p:tgtEl>
                                          <p:spTgt spid="217119"/>
                                        </p:tgtEl>
                                      </p:cBhvr>
                                    </p:animEffect>
                                  </p:childTnLst>
                                  <p:subTnLst>
                                    <p:set>
                                      <p:cBhvr override="childStyle">
                                        <p:cTn dur="1" fill="hold" display="0" masterRel="nextClick" afterEffect="1"/>
                                        <p:tgtEl>
                                          <p:spTgt spid="217119"/>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17116"/>
                                        </p:tgtEl>
                                        <p:attrNameLst>
                                          <p:attrName>style.visibility</p:attrName>
                                        </p:attrNameLst>
                                      </p:cBhvr>
                                      <p:to>
                                        <p:strVal val="visible"/>
                                      </p:to>
                                    </p:set>
                                    <p:animEffect transition="in" filter="dissolve">
                                      <p:cBhvr>
                                        <p:cTn id="11" dur="500"/>
                                        <p:tgtEl>
                                          <p:spTgt spid="217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latin typeface="Comic Sans MS" panose="030F0702030302020204" pitchFamily="66" charset="0"/>
              </a:rPr>
              <a:t>Course </a:t>
            </a:r>
            <a:r>
              <a:rPr lang="en-US" dirty="0">
                <a:latin typeface="Comic Sans MS" panose="030F0702030302020204" pitchFamily="66" charset="0"/>
              </a:rPr>
              <a:t>outline</a:t>
            </a:r>
            <a:endParaRPr lang="en-US" b="1" dirty="0"/>
          </a:p>
        </p:txBody>
      </p:sp>
      <p:sp>
        <p:nvSpPr>
          <p:cNvPr id="3" name="Content Placeholder 2"/>
          <p:cNvSpPr>
            <a:spLocks noGrp="1"/>
          </p:cNvSpPr>
          <p:nvPr>
            <p:ph idx="1"/>
          </p:nvPr>
        </p:nvSpPr>
        <p:spPr>
          <a:xfrm>
            <a:off x="0" y="838200"/>
            <a:ext cx="9144000" cy="6019800"/>
          </a:xfrm>
        </p:spPr>
        <p:txBody>
          <a:bodyPr/>
          <a:lstStyle/>
          <a:p>
            <a:pPr>
              <a:buNone/>
            </a:pPr>
            <a:r>
              <a:rPr lang="en-US" sz="5000" dirty="0" smtClean="0">
                <a:solidFill>
                  <a:schemeClr val="bg1">
                    <a:lumMod val="50000"/>
                  </a:schemeClr>
                </a:solidFill>
                <a:latin typeface="Times New Roman" panose="02020603050405020304" pitchFamily="18" charset="0"/>
                <a:cs typeface="Times New Roman" panose="02020603050405020304" pitchFamily="18" charset="0"/>
              </a:rPr>
              <a:t>Chapter 1. Fundamentals</a:t>
            </a:r>
          </a:p>
          <a:p>
            <a:pPr>
              <a:buNone/>
            </a:pPr>
            <a:r>
              <a:rPr lang="en-US" sz="5000" dirty="0" smtClean="0">
                <a:solidFill>
                  <a:schemeClr val="bg1">
                    <a:lumMod val="50000"/>
                  </a:schemeClr>
                </a:solidFill>
                <a:latin typeface="Times New Roman" panose="02020603050405020304" pitchFamily="18" charset="0"/>
                <a:cs typeface="Times New Roman" panose="02020603050405020304" pitchFamily="18" charset="0"/>
              </a:rPr>
              <a:t>Chapter 2. Basic </a:t>
            </a:r>
            <a:r>
              <a:rPr lang="en-US" sz="5000" smtClean="0">
                <a:solidFill>
                  <a:schemeClr val="bg1">
                    <a:lumMod val="50000"/>
                  </a:schemeClr>
                </a:solidFill>
                <a:latin typeface="Times New Roman" panose="02020603050405020304" pitchFamily="18" charset="0"/>
                <a:cs typeface="Times New Roman" panose="02020603050405020304" pitchFamily="18" charset="0"/>
              </a:rPr>
              <a:t>data structures</a:t>
            </a:r>
            <a:endParaRPr lang="en-US" sz="5000" dirty="0" smtClean="0">
              <a:solidFill>
                <a:schemeClr val="bg1">
                  <a:lumMod val="50000"/>
                </a:schemeClr>
              </a:solidFill>
              <a:latin typeface="Times New Roman" panose="02020603050405020304" pitchFamily="18" charset="0"/>
              <a:cs typeface="Times New Roman" panose="02020603050405020304" pitchFamily="18" charset="0"/>
            </a:endParaRPr>
          </a:p>
          <a:p>
            <a:pPr>
              <a:buNone/>
            </a:pPr>
            <a:r>
              <a:rPr lang="en-US" sz="5000" dirty="0" smtClean="0">
                <a:solidFill>
                  <a:schemeClr val="bg1">
                    <a:lumMod val="50000"/>
                  </a:schemeClr>
                </a:solidFill>
                <a:latin typeface="Times New Roman" panose="02020603050405020304" pitchFamily="18" charset="0"/>
                <a:cs typeface="Times New Roman" panose="02020603050405020304" pitchFamily="18" charset="0"/>
              </a:rPr>
              <a:t>Chapter 3. Tree</a:t>
            </a:r>
          </a:p>
          <a:p>
            <a:pPr>
              <a:buNone/>
            </a:pPr>
            <a:r>
              <a:rPr lang="en-US" sz="5000" b="1" dirty="0" smtClean="0">
                <a:solidFill>
                  <a:srgbClr val="FF0000"/>
                </a:solidFill>
                <a:latin typeface="Times New Roman" panose="02020603050405020304" pitchFamily="18" charset="0"/>
                <a:cs typeface="Times New Roman" panose="02020603050405020304" pitchFamily="18" charset="0"/>
              </a:rPr>
              <a:t>Chapter 4. Sorting</a:t>
            </a:r>
          </a:p>
          <a:p>
            <a:pPr>
              <a:buNone/>
            </a:pPr>
            <a:r>
              <a:rPr lang="en-US" sz="5000" dirty="0" smtClean="0">
                <a:latin typeface="Times New Roman" panose="02020603050405020304" pitchFamily="18" charset="0"/>
                <a:cs typeface="Times New Roman" panose="02020603050405020304" pitchFamily="18" charset="0"/>
              </a:rPr>
              <a:t>Chapter 5. Searching</a:t>
            </a:r>
            <a:endParaRPr lang="en-US" sz="5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2</a:t>
            </a:fld>
            <a:endParaRPr lang="en-US"/>
          </a:p>
        </p:txBody>
      </p:sp>
    </p:spTree>
    <p:extLst>
      <p:ext uri="{BB962C8B-B14F-4D97-AF65-F5344CB8AC3E}">
        <p14:creationId xmlns:p14="http://schemas.microsoft.com/office/powerpoint/2010/main" val="2590668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2C4FC9DC-7009-4F4A-B102-F74BCB3E1263}" type="slidenum">
              <a:rPr lang="en-US"/>
              <a:pPr/>
              <a:t>20</a:t>
            </a:fld>
            <a:endParaRPr lang="en-US" sz="1400"/>
          </a:p>
        </p:txBody>
      </p:sp>
      <p:sp>
        <p:nvSpPr>
          <p:cNvPr id="218114" name="Rectangle 2"/>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18115" name="Rectangle 3"/>
          <p:cNvSpPr>
            <a:spLocks noChangeArrowheads="1"/>
          </p:cNvSpPr>
          <p:nvPr/>
        </p:nvSpPr>
        <p:spPr bwMode="auto">
          <a:xfrm>
            <a:off x="4267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1.12</a:t>
            </a:r>
          </a:p>
        </p:txBody>
      </p:sp>
      <p:sp>
        <p:nvSpPr>
          <p:cNvPr id="218116" name="Rectangle 4"/>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1.17</a:t>
            </a:r>
          </a:p>
        </p:txBody>
      </p:sp>
      <p:sp>
        <p:nvSpPr>
          <p:cNvPr id="218117" name="Rectangle 5"/>
          <p:cNvSpPr>
            <a:spLocks noChangeArrowheads="1"/>
          </p:cNvSpPr>
          <p:nvPr/>
        </p:nvSpPr>
        <p:spPr bwMode="auto">
          <a:xfrm>
            <a:off x="5334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0.32</a:t>
            </a:r>
          </a:p>
        </p:txBody>
      </p:sp>
      <p:sp>
        <p:nvSpPr>
          <p:cNvPr id="218118" name="Rectangle 6"/>
          <p:cNvSpPr>
            <a:spLocks noChangeArrowheads="1"/>
          </p:cNvSpPr>
          <p:nvPr/>
        </p:nvSpPr>
        <p:spPr bwMode="auto">
          <a:xfrm>
            <a:off x="3200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18119" name="Rectangle 7"/>
          <p:cNvSpPr>
            <a:spLocks noChangeArrowheads="1"/>
          </p:cNvSpPr>
          <p:nvPr/>
        </p:nvSpPr>
        <p:spPr bwMode="auto">
          <a:xfrm>
            <a:off x="2667000" y="4419600"/>
            <a:ext cx="533400" cy="381000"/>
          </a:xfrm>
          <a:prstGeom prst="rect">
            <a:avLst/>
          </a:prstGeom>
          <a:solidFill>
            <a:schemeClr val="accent6"/>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18120"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18121"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18122"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18123"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18124"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18137"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2:  </a:t>
            </a:r>
            <a:r>
              <a:rPr kumimoji="0" lang="en-US" sz="2000" dirty="0">
                <a:solidFill>
                  <a:srgbClr val="FF0000"/>
                </a:solidFill>
              </a:rPr>
              <a:t>step </a:t>
            </a:r>
            <a:r>
              <a:rPr kumimoji="0" lang="en-US" sz="2000" dirty="0" smtClean="0">
                <a:solidFill>
                  <a:srgbClr val="FF0000"/>
                </a:solidFill>
              </a:rPr>
              <a:t>2.</a:t>
            </a:r>
            <a:endParaRPr kumimoji="0" lang="en-US" sz="2000" dirty="0">
              <a:solidFill>
                <a:srgbClr val="FF0000"/>
              </a:solidFill>
            </a:endParaRPr>
          </a:p>
        </p:txBody>
      </p:sp>
      <p:sp>
        <p:nvSpPr>
          <p:cNvPr id="218138" name="Rectangle 26"/>
          <p:cNvSpPr>
            <a:spLocks noGrp="1" noChangeArrowheads="1"/>
          </p:cNvSpPr>
          <p:nvPr>
            <p:ph type="title"/>
          </p:nvPr>
        </p:nvSpPr>
        <p:spPr>
          <a:xfrm>
            <a:off x="23191" y="0"/>
            <a:ext cx="9120809" cy="838200"/>
          </a:xfrm>
        </p:spPr>
        <p:txBody>
          <a:bodyPr/>
          <a:lstStyle/>
          <a:p>
            <a:r>
              <a:rPr lang="en-US" dirty="0"/>
              <a:t>Example 1: Insertion Sort</a:t>
            </a:r>
          </a:p>
        </p:txBody>
      </p:sp>
      <p:grpSp>
        <p:nvGrpSpPr>
          <p:cNvPr id="29" name="Group 87"/>
          <p:cNvGrpSpPr>
            <a:grpSpLocks/>
          </p:cNvGrpSpPr>
          <p:nvPr/>
        </p:nvGrpSpPr>
        <p:grpSpPr bwMode="auto">
          <a:xfrm>
            <a:off x="1066800" y="4038600"/>
            <a:ext cx="6934200" cy="381000"/>
            <a:chOff x="672" y="2304"/>
            <a:chExt cx="4368" cy="240"/>
          </a:xfrm>
        </p:grpSpPr>
        <p:sp>
          <p:nvSpPr>
            <p:cNvPr id="43"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4"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5"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46"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47"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48"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49"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0"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1"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2"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3"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4"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0" name="Straight Connector 29"/>
          <p:cNvCxnSpPr/>
          <p:nvPr/>
        </p:nvCxnSpPr>
        <p:spPr>
          <a:xfrm>
            <a:off x="3733800" y="39624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761423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DE146C08-30FC-8949-B684-9420924C9894}" type="slidenum">
              <a:rPr lang="en-US"/>
              <a:pPr/>
              <a:t>21</a:t>
            </a:fld>
            <a:endParaRPr lang="en-US" sz="1400"/>
          </a:p>
        </p:txBody>
      </p:sp>
      <p:sp>
        <p:nvSpPr>
          <p:cNvPr id="220162" name="Rectangle 2"/>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20163" name="Rectangle 3"/>
          <p:cNvSpPr>
            <a:spLocks noChangeArrowheads="1"/>
          </p:cNvSpPr>
          <p:nvPr/>
        </p:nvSpPr>
        <p:spPr bwMode="auto">
          <a:xfrm>
            <a:off x="42672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20164" name="Rectangle 4"/>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1.17</a:t>
            </a:r>
          </a:p>
        </p:txBody>
      </p:sp>
      <p:sp>
        <p:nvSpPr>
          <p:cNvPr id="220165" name="Rectangle 5"/>
          <p:cNvSpPr>
            <a:spLocks noChangeArrowheads="1"/>
          </p:cNvSpPr>
          <p:nvPr/>
        </p:nvSpPr>
        <p:spPr bwMode="auto">
          <a:xfrm>
            <a:off x="5334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0.32</a:t>
            </a:r>
          </a:p>
        </p:txBody>
      </p:sp>
      <p:sp>
        <p:nvSpPr>
          <p:cNvPr id="220166" name="Rectangle 6"/>
          <p:cNvSpPr>
            <a:spLocks noChangeArrowheads="1"/>
          </p:cNvSpPr>
          <p:nvPr/>
        </p:nvSpPr>
        <p:spPr bwMode="auto">
          <a:xfrm>
            <a:off x="3200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20167" name="Rectangle 7"/>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20168"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20169"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20170"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20171"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20172"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20185"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3:  </a:t>
            </a:r>
            <a:r>
              <a:rPr kumimoji="0" lang="en-US" sz="2000" dirty="0">
                <a:solidFill>
                  <a:srgbClr val="FF0000"/>
                </a:solidFill>
              </a:rPr>
              <a:t>step </a:t>
            </a:r>
            <a:r>
              <a:rPr kumimoji="0" lang="en-US" sz="2000" dirty="0" smtClean="0">
                <a:solidFill>
                  <a:srgbClr val="FF0000"/>
                </a:solidFill>
              </a:rPr>
              <a:t>0.</a:t>
            </a:r>
            <a:endParaRPr kumimoji="0" lang="en-US" sz="2000" dirty="0">
              <a:solidFill>
                <a:srgbClr val="FF0000"/>
              </a:solidFill>
            </a:endParaRPr>
          </a:p>
        </p:txBody>
      </p:sp>
      <p:sp>
        <p:nvSpPr>
          <p:cNvPr id="220186" name="Rectangle 26"/>
          <p:cNvSpPr>
            <a:spLocks noGrp="1" noChangeArrowheads="1"/>
          </p:cNvSpPr>
          <p:nvPr>
            <p:ph type="title"/>
          </p:nvPr>
        </p:nvSpPr>
        <p:spPr>
          <a:xfrm>
            <a:off x="23191" y="0"/>
            <a:ext cx="9120809" cy="838200"/>
          </a:xfrm>
        </p:spPr>
        <p:txBody>
          <a:bodyPr/>
          <a:lstStyle/>
          <a:p>
            <a:r>
              <a:rPr lang="en-US" dirty="0"/>
              <a:t>Example 1: Insertion Sort</a:t>
            </a:r>
          </a:p>
        </p:txBody>
      </p:sp>
      <p:grpSp>
        <p:nvGrpSpPr>
          <p:cNvPr id="220188" name="Group 28"/>
          <p:cNvGrpSpPr>
            <a:grpSpLocks/>
          </p:cNvGrpSpPr>
          <p:nvPr/>
        </p:nvGrpSpPr>
        <p:grpSpPr bwMode="auto">
          <a:xfrm>
            <a:off x="3733800" y="4419600"/>
            <a:ext cx="1066800" cy="381000"/>
            <a:chOff x="2016" y="3072"/>
            <a:chExt cx="672" cy="240"/>
          </a:xfrm>
        </p:grpSpPr>
        <p:sp>
          <p:nvSpPr>
            <p:cNvPr id="220189"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1.12</a:t>
              </a:r>
              <a:endParaRPr kumimoji="0" lang="en-US" sz="1400" b="1">
                <a:latin typeface="Courier New" charset="0"/>
              </a:endParaRPr>
            </a:p>
          </p:txBody>
        </p:sp>
        <p:sp>
          <p:nvSpPr>
            <p:cNvPr id="220190"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7.42</a:t>
              </a:r>
              <a:endParaRPr kumimoji="0" lang="en-US" sz="1400" b="1" dirty="0">
                <a:solidFill>
                  <a:schemeClr val="accent6"/>
                </a:solidFill>
                <a:latin typeface="Courier New" charset="0"/>
              </a:endParaRPr>
            </a:p>
          </p:txBody>
        </p:sp>
      </p:grpSp>
      <p:cxnSp>
        <p:nvCxnSpPr>
          <p:cNvPr id="220191" name="AutoShape 31"/>
          <p:cNvCxnSpPr>
            <a:cxnSpLocks noChangeShapeType="1"/>
            <a:stCxn id="220189" idx="2"/>
            <a:endCxn id="220190" idx="2"/>
          </p:cNvCxnSpPr>
          <p:nvPr/>
        </p:nvCxnSpPr>
        <p:spPr bwMode="auto">
          <a:xfrm rot="16200000" flipH="1">
            <a:off x="4266406" y="4534694"/>
            <a:ext cx="1588" cy="533400"/>
          </a:xfrm>
          <a:prstGeom prst="curvedConnector3">
            <a:avLst>
              <a:gd name="adj1" fmla="val 31599995"/>
            </a:avLst>
          </a:prstGeom>
          <a:noFill/>
          <a:ln w="34925">
            <a:solidFill>
              <a:srgbClr val="006600"/>
            </a:solidFill>
            <a:round/>
            <a:headEnd type="triangle" w="med" len="med"/>
            <a:tailEnd type="triangle" w="med" len="med"/>
          </a:ln>
          <a:effectLst/>
        </p:spPr>
      </p:cxnSp>
      <p:grpSp>
        <p:nvGrpSpPr>
          <p:cNvPr id="33"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p:cNvCxnSpPr/>
          <p:nvPr/>
        </p:nvCxnSpPr>
        <p:spPr>
          <a:xfrm>
            <a:off x="42672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052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0191"/>
                                        </p:tgtEl>
                                        <p:attrNameLst>
                                          <p:attrName>style.visibility</p:attrName>
                                        </p:attrNameLst>
                                      </p:cBhvr>
                                      <p:to>
                                        <p:strVal val="visible"/>
                                      </p:to>
                                    </p:set>
                                    <p:animEffect transition="in" filter="box(in)">
                                      <p:cBhvr>
                                        <p:cTn id="7" dur="500"/>
                                        <p:tgtEl>
                                          <p:spTgt spid="220191"/>
                                        </p:tgtEl>
                                      </p:cBhvr>
                                    </p:animEffect>
                                  </p:childTnLst>
                                  <p:subTnLst>
                                    <p:set>
                                      <p:cBhvr override="childStyle">
                                        <p:cTn dur="1" fill="hold" display="0" masterRel="nextClick" afterEffect="1"/>
                                        <p:tgtEl>
                                          <p:spTgt spid="220191"/>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20188"/>
                                        </p:tgtEl>
                                        <p:attrNameLst>
                                          <p:attrName>style.visibility</p:attrName>
                                        </p:attrNameLst>
                                      </p:cBhvr>
                                      <p:to>
                                        <p:strVal val="visible"/>
                                      </p:to>
                                    </p:set>
                                    <p:animEffect transition="in" filter="dissolve">
                                      <p:cBhvr>
                                        <p:cTn id="11" dur="500"/>
                                        <p:tgtEl>
                                          <p:spTgt spid="220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029B2A0D-AFBD-E645-8FA3-056A71CDA2C9}" type="slidenum">
              <a:rPr lang="en-US"/>
              <a:pPr/>
              <a:t>22</a:t>
            </a:fld>
            <a:endParaRPr lang="en-US" sz="1400"/>
          </a:p>
        </p:txBody>
      </p:sp>
      <p:sp>
        <p:nvSpPr>
          <p:cNvPr id="221186" name="Rectangle 2"/>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21187" name="Rectangle 3"/>
          <p:cNvSpPr>
            <a:spLocks noChangeArrowheads="1"/>
          </p:cNvSpPr>
          <p:nvPr/>
        </p:nvSpPr>
        <p:spPr bwMode="auto">
          <a:xfrm>
            <a:off x="37338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21188" name="Rectangle 4"/>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1.17</a:t>
            </a:r>
          </a:p>
        </p:txBody>
      </p:sp>
      <p:sp>
        <p:nvSpPr>
          <p:cNvPr id="221189" name="Rectangle 5"/>
          <p:cNvSpPr>
            <a:spLocks noChangeArrowheads="1"/>
          </p:cNvSpPr>
          <p:nvPr/>
        </p:nvSpPr>
        <p:spPr bwMode="auto">
          <a:xfrm>
            <a:off x="5334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0.32</a:t>
            </a:r>
          </a:p>
        </p:txBody>
      </p:sp>
      <p:sp>
        <p:nvSpPr>
          <p:cNvPr id="221190" name="Rectangle 6"/>
          <p:cNvSpPr>
            <a:spLocks noChangeArrowheads="1"/>
          </p:cNvSpPr>
          <p:nvPr/>
        </p:nvSpPr>
        <p:spPr bwMode="auto">
          <a:xfrm>
            <a:off x="3200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21191" name="Rectangle 7"/>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21192"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21193"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21194"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21195"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21196"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21209"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3:  </a:t>
            </a:r>
            <a:r>
              <a:rPr kumimoji="0" lang="en-US" sz="2000" dirty="0">
                <a:solidFill>
                  <a:srgbClr val="FF0000"/>
                </a:solidFill>
              </a:rPr>
              <a:t>step </a:t>
            </a:r>
            <a:r>
              <a:rPr kumimoji="0" lang="en-US" sz="2000" dirty="0" smtClean="0">
                <a:solidFill>
                  <a:srgbClr val="FF0000"/>
                </a:solidFill>
              </a:rPr>
              <a:t>1.</a:t>
            </a:r>
            <a:endParaRPr kumimoji="0" lang="en-US" sz="2000" dirty="0">
              <a:solidFill>
                <a:srgbClr val="FF0000"/>
              </a:solidFill>
            </a:endParaRPr>
          </a:p>
        </p:txBody>
      </p:sp>
      <p:sp>
        <p:nvSpPr>
          <p:cNvPr id="221210" name="Rectangle 26"/>
          <p:cNvSpPr>
            <a:spLocks noGrp="1" noChangeArrowheads="1"/>
          </p:cNvSpPr>
          <p:nvPr>
            <p:ph type="title"/>
          </p:nvPr>
        </p:nvSpPr>
        <p:spPr>
          <a:xfrm>
            <a:off x="0" y="0"/>
            <a:ext cx="9144000" cy="838200"/>
          </a:xfrm>
        </p:spPr>
        <p:txBody>
          <a:bodyPr/>
          <a:lstStyle/>
          <a:p>
            <a:r>
              <a:rPr lang="en-US" dirty="0"/>
              <a:t>Example </a:t>
            </a:r>
            <a:r>
              <a:rPr lang="en-US" dirty="0" smtClean="0"/>
              <a:t>1: Insertion </a:t>
            </a:r>
            <a:r>
              <a:rPr lang="en-US" dirty="0"/>
              <a:t>Sort</a:t>
            </a:r>
          </a:p>
        </p:txBody>
      </p:sp>
      <p:grpSp>
        <p:nvGrpSpPr>
          <p:cNvPr id="221212" name="Group 28"/>
          <p:cNvGrpSpPr>
            <a:grpSpLocks/>
          </p:cNvGrpSpPr>
          <p:nvPr/>
        </p:nvGrpSpPr>
        <p:grpSpPr bwMode="auto">
          <a:xfrm>
            <a:off x="3200400" y="4419600"/>
            <a:ext cx="1066800" cy="381000"/>
            <a:chOff x="2016" y="3072"/>
            <a:chExt cx="672" cy="240"/>
          </a:xfrm>
        </p:grpSpPr>
        <p:sp>
          <p:nvSpPr>
            <p:cNvPr id="221213"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1.12</a:t>
              </a:r>
              <a:endParaRPr kumimoji="0" lang="en-US" sz="1400" b="1">
                <a:latin typeface="Courier New" charset="0"/>
              </a:endParaRPr>
            </a:p>
          </p:txBody>
        </p:sp>
        <p:sp>
          <p:nvSpPr>
            <p:cNvPr id="221214"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2.78</a:t>
              </a:r>
              <a:endParaRPr kumimoji="0" lang="en-US" sz="1400" b="1" dirty="0">
                <a:solidFill>
                  <a:schemeClr val="accent6"/>
                </a:solidFill>
                <a:latin typeface="Courier New" charset="0"/>
              </a:endParaRPr>
            </a:p>
          </p:txBody>
        </p:sp>
      </p:grpSp>
      <p:cxnSp>
        <p:nvCxnSpPr>
          <p:cNvPr id="221215" name="AutoShape 31"/>
          <p:cNvCxnSpPr>
            <a:cxnSpLocks noChangeShapeType="1"/>
            <a:stCxn id="221213" idx="2"/>
            <a:endCxn id="221214" idx="2"/>
          </p:cNvCxnSpPr>
          <p:nvPr/>
        </p:nvCxnSpPr>
        <p:spPr bwMode="auto">
          <a:xfrm rot="16200000" flipH="1">
            <a:off x="3733006" y="4534694"/>
            <a:ext cx="1588" cy="533400"/>
          </a:xfrm>
          <a:prstGeom prst="curvedConnector3">
            <a:avLst>
              <a:gd name="adj1" fmla="val 28299995"/>
            </a:avLst>
          </a:prstGeom>
          <a:noFill/>
          <a:ln w="34925">
            <a:solidFill>
              <a:srgbClr val="006600"/>
            </a:solidFill>
            <a:round/>
            <a:headEnd type="triangle" w="med" len="med"/>
            <a:tailEnd type="triangle" w="med" len="med"/>
          </a:ln>
          <a:effectLst/>
        </p:spPr>
      </p:cxnSp>
      <p:grpSp>
        <p:nvGrpSpPr>
          <p:cNvPr id="33"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p:cNvCxnSpPr/>
          <p:nvPr/>
        </p:nvCxnSpPr>
        <p:spPr>
          <a:xfrm>
            <a:off x="42672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0682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1215"/>
                                        </p:tgtEl>
                                        <p:attrNameLst>
                                          <p:attrName>style.visibility</p:attrName>
                                        </p:attrNameLst>
                                      </p:cBhvr>
                                      <p:to>
                                        <p:strVal val="visible"/>
                                      </p:to>
                                    </p:set>
                                    <p:animEffect transition="in" filter="box(in)">
                                      <p:cBhvr>
                                        <p:cTn id="7" dur="500"/>
                                        <p:tgtEl>
                                          <p:spTgt spid="221215"/>
                                        </p:tgtEl>
                                      </p:cBhvr>
                                    </p:animEffect>
                                  </p:childTnLst>
                                  <p:subTnLst>
                                    <p:set>
                                      <p:cBhvr override="childStyle">
                                        <p:cTn dur="1" fill="hold" display="0" masterRel="nextClick" afterEffect="1"/>
                                        <p:tgtEl>
                                          <p:spTgt spid="221215"/>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21212"/>
                                        </p:tgtEl>
                                        <p:attrNameLst>
                                          <p:attrName>style.visibility</p:attrName>
                                        </p:attrNameLst>
                                      </p:cBhvr>
                                      <p:to>
                                        <p:strVal val="visible"/>
                                      </p:to>
                                    </p:set>
                                    <p:animEffect transition="in" filter="dissolve">
                                      <p:cBhvr>
                                        <p:cTn id="11" dur="500"/>
                                        <p:tgtEl>
                                          <p:spTgt spid="221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92FFE3CA-E5AC-524A-B8C5-876645EAD95A}" type="slidenum">
              <a:rPr lang="en-US"/>
              <a:pPr/>
              <a:t>23</a:t>
            </a:fld>
            <a:endParaRPr lang="en-US" sz="1400"/>
          </a:p>
        </p:txBody>
      </p:sp>
      <p:sp>
        <p:nvSpPr>
          <p:cNvPr id="222210" name="Rectangle 2"/>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22211" name="Rectangle 3"/>
          <p:cNvSpPr>
            <a:spLocks noChangeArrowheads="1"/>
          </p:cNvSpPr>
          <p:nvPr/>
        </p:nvSpPr>
        <p:spPr bwMode="auto">
          <a:xfrm>
            <a:off x="3200400" y="4419600"/>
            <a:ext cx="533400" cy="381000"/>
          </a:xfrm>
          <a:prstGeom prst="rect">
            <a:avLst/>
          </a:prstGeom>
          <a:solidFill>
            <a:schemeClr val="accent6"/>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22212" name="Rectangle 4"/>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1.17</a:t>
            </a:r>
          </a:p>
        </p:txBody>
      </p:sp>
      <p:sp>
        <p:nvSpPr>
          <p:cNvPr id="222213" name="Rectangle 5"/>
          <p:cNvSpPr>
            <a:spLocks noChangeArrowheads="1"/>
          </p:cNvSpPr>
          <p:nvPr/>
        </p:nvSpPr>
        <p:spPr bwMode="auto">
          <a:xfrm>
            <a:off x="5334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0.32</a:t>
            </a:r>
          </a:p>
        </p:txBody>
      </p:sp>
      <p:sp>
        <p:nvSpPr>
          <p:cNvPr id="222214" name="Rectangle 6"/>
          <p:cNvSpPr>
            <a:spLocks noChangeArrowheads="1"/>
          </p:cNvSpPr>
          <p:nvPr/>
        </p:nvSpPr>
        <p:spPr bwMode="auto">
          <a:xfrm>
            <a:off x="3733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22215" name="Rectangle 7"/>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22216"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22217"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22218"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22219"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22220"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22233"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3:  </a:t>
            </a:r>
            <a:r>
              <a:rPr kumimoji="0" lang="en-US" sz="2000" dirty="0">
                <a:solidFill>
                  <a:srgbClr val="FF0000"/>
                </a:solidFill>
              </a:rPr>
              <a:t>step </a:t>
            </a:r>
            <a:r>
              <a:rPr kumimoji="0" lang="en-US" sz="2000" dirty="0" smtClean="0">
                <a:solidFill>
                  <a:srgbClr val="FF0000"/>
                </a:solidFill>
              </a:rPr>
              <a:t>2.</a:t>
            </a:r>
            <a:endParaRPr kumimoji="0" lang="en-US" sz="2000" dirty="0">
              <a:solidFill>
                <a:srgbClr val="FF0000"/>
              </a:solidFill>
            </a:endParaRPr>
          </a:p>
        </p:txBody>
      </p:sp>
      <p:sp>
        <p:nvSpPr>
          <p:cNvPr id="222234"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41" name="Group 87"/>
          <p:cNvGrpSpPr>
            <a:grpSpLocks/>
          </p:cNvGrpSpPr>
          <p:nvPr/>
        </p:nvGrpSpPr>
        <p:grpSpPr bwMode="auto">
          <a:xfrm>
            <a:off x="1066800" y="4038600"/>
            <a:ext cx="6934200" cy="381000"/>
            <a:chOff x="672" y="2304"/>
            <a:chExt cx="4368" cy="240"/>
          </a:xfrm>
        </p:grpSpPr>
        <p:sp>
          <p:nvSpPr>
            <p:cNvPr id="43"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4"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5"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46"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47"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48"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49"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0"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1"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2"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3"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4"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29" name="Straight Connector 28"/>
          <p:cNvCxnSpPr/>
          <p:nvPr/>
        </p:nvCxnSpPr>
        <p:spPr>
          <a:xfrm>
            <a:off x="42672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26530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37881736-BDC7-F248-AD20-5DD7DCF26647}" type="slidenum">
              <a:rPr lang="en-US"/>
              <a:pPr/>
              <a:t>24</a:t>
            </a:fld>
            <a:endParaRPr lang="en-US" sz="1400"/>
          </a:p>
        </p:txBody>
      </p:sp>
      <p:sp>
        <p:nvSpPr>
          <p:cNvPr id="223234" name="Rectangle 2"/>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23235" name="Rectangle 3"/>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23236" name="Rectangle 4"/>
          <p:cNvSpPr>
            <a:spLocks noChangeArrowheads="1"/>
          </p:cNvSpPr>
          <p:nvPr/>
        </p:nvSpPr>
        <p:spPr bwMode="auto">
          <a:xfrm>
            <a:off x="48006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23237" name="Rectangle 5"/>
          <p:cNvSpPr>
            <a:spLocks noChangeArrowheads="1"/>
          </p:cNvSpPr>
          <p:nvPr/>
        </p:nvSpPr>
        <p:spPr bwMode="auto">
          <a:xfrm>
            <a:off x="5334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0.32</a:t>
            </a:r>
          </a:p>
        </p:txBody>
      </p:sp>
      <p:sp>
        <p:nvSpPr>
          <p:cNvPr id="223238" name="Rectangle 6"/>
          <p:cNvSpPr>
            <a:spLocks noChangeArrowheads="1"/>
          </p:cNvSpPr>
          <p:nvPr/>
        </p:nvSpPr>
        <p:spPr bwMode="auto">
          <a:xfrm>
            <a:off x="3733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23239" name="Rectangle 7"/>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23240"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23241"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23242"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23243"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23244"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23257"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4:  </a:t>
            </a:r>
            <a:r>
              <a:rPr kumimoji="0" lang="en-US" sz="2000" dirty="0">
                <a:solidFill>
                  <a:srgbClr val="FF0000"/>
                </a:solidFill>
              </a:rPr>
              <a:t>step </a:t>
            </a:r>
            <a:r>
              <a:rPr kumimoji="0" lang="en-US" sz="2000" dirty="0" smtClean="0">
                <a:solidFill>
                  <a:srgbClr val="FF0000"/>
                </a:solidFill>
              </a:rPr>
              <a:t>0.</a:t>
            </a:r>
            <a:endParaRPr kumimoji="0" lang="en-US" sz="2000" dirty="0">
              <a:solidFill>
                <a:srgbClr val="FF0000"/>
              </a:solidFill>
            </a:endParaRPr>
          </a:p>
        </p:txBody>
      </p:sp>
      <p:sp>
        <p:nvSpPr>
          <p:cNvPr id="223258" name="Rectangle 26"/>
          <p:cNvSpPr>
            <a:spLocks noGrp="1" noChangeArrowheads="1"/>
          </p:cNvSpPr>
          <p:nvPr>
            <p:ph type="title"/>
          </p:nvPr>
        </p:nvSpPr>
        <p:spPr>
          <a:xfrm>
            <a:off x="76200" y="0"/>
            <a:ext cx="9067800" cy="838200"/>
          </a:xfrm>
        </p:spPr>
        <p:txBody>
          <a:bodyPr/>
          <a:lstStyle/>
          <a:p>
            <a:r>
              <a:rPr lang="en-US" dirty="0"/>
              <a:t>Example 1: Insertion Sort</a:t>
            </a:r>
          </a:p>
        </p:txBody>
      </p:sp>
      <p:grpSp>
        <p:nvGrpSpPr>
          <p:cNvPr id="223260" name="Group 28"/>
          <p:cNvGrpSpPr>
            <a:grpSpLocks/>
          </p:cNvGrpSpPr>
          <p:nvPr/>
        </p:nvGrpSpPr>
        <p:grpSpPr bwMode="auto">
          <a:xfrm>
            <a:off x="4267200" y="4419600"/>
            <a:ext cx="1066800" cy="381000"/>
            <a:chOff x="2016" y="3072"/>
            <a:chExt cx="672" cy="240"/>
          </a:xfrm>
        </p:grpSpPr>
        <p:sp>
          <p:nvSpPr>
            <p:cNvPr id="223261"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1.17</a:t>
              </a:r>
              <a:endParaRPr kumimoji="0" lang="en-US" sz="1400" b="1">
                <a:latin typeface="Courier New" charset="0"/>
              </a:endParaRPr>
            </a:p>
          </p:txBody>
        </p:sp>
        <p:sp>
          <p:nvSpPr>
            <p:cNvPr id="223262"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7.42</a:t>
              </a:r>
              <a:endParaRPr kumimoji="0" lang="en-US" sz="1400" b="1" dirty="0">
                <a:solidFill>
                  <a:schemeClr val="accent6"/>
                </a:solidFill>
                <a:latin typeface="Courier New" charset="0"/>
              </a:endParaRPr>
            </a:p>
          </p:txBody>
        </p:sp>
      </p:grpSp>
      <p:cxnSp>
        <p:nvCxnSpPr>
          <p:cNvPr id="223263" name="AutoShape 31"/>
          <p:cNvCxnSpPr>
            <a:cxnSpLocks noChangeShapeType="1"/>
            <a:stCxn id="223261" idx="2"/>
            <a:endCxn id="223262" idx="2"/>
          </p:cNvCxnSpPr>
          <p:nvPr/>
        </p:nvCxnSpPr>
        <p:spPr bwMode="auto">
          <a:xfrm rot="16200000" flipH="1">
            <a:off x="4799806" y="4534694"/>
            <a:ext cx="1588" cy="533400"/>
          </a:xfrm>
          <a:prstGeom prst="curvedConnector3">
            <a:avLst>
              <a:gd name="adj1" fmla="val 25799995"/>
            </a:avLst>
          </a:prstGeom>
          <a:noFill/>
          <a:ln w="34925">
            <a:solidFill>
              <a:srgbClr val="006600"/>
            </a:solidFill>
            <a:round/>
            <a:headEnd type="triangle" w="med" len="med"/>
            <a:tailEnd type="triangle" w="med" len="med"/>
          </a:ln>
          <a:effectLst/>
        </p:spPr>
      </p:cxnSp>
      <p:grpSp>
        <p:nvGrpSpPr>
          <p:cNvPr id="33"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p:cNvCxnSpPr/>
          <p:nvPr/>
        </p:nvCxnSpPr>
        <p:spPr>
          <a:xfrm>
            <a:off x="48006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651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3263"/>
                                        </p:tgtEl>
                                        <p:attrNameLst>
                                          <p:attrName>style.visibility</p:attrName>
                                        </p:attrNameLst>
                                      </p:cBhvr>
                                      <p:to>
                                        <p:strVal val="visible"/>
                                      </p:to>
                                    </p:set>
                                    <p:animEffect transition="in" filter="box(in)">
                                      <p:cBhvr>
                                        <p:cTn id="7" dur="500"/>
                                        <p:tgtEl>
                                          <p:spTgt spid="223263"/>
                                        </p:tgtEl>
                                      </p:cBhvr>
                                    </p:animEffect>
                                  </p:childTnLst>
                                  <p:subTnLst>
                                    <p:set>
                                      <p:cBhvr override="childStyle">
                                        <p:cTn dur="1" fill="hold" display="0" masterRel="nextClick" afterEffect="1"/>
                                        <p:tgtEl>
                                          <p:spTgt spid="223263"/>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23260"/>
                                        </p:tgtEl>
                                        <p:attrNameLst>
                                          <p:attrName>style.visibility</p:attrName>
                                        </p:attrNameLst>
                                      </p:cBhvr>
                                      <p:to>
                                        <p:strVal val="visible"/>
                                      </p:to>
                                    </p:set>
                                    <p:animEffect transition="in" filter="dissolve">
                                      <p:cBhvr>
                                        <p:cTn id="11" dur="500"/>
                                        <p:tgtEl>
                                          <p:spTgt spid="223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11ABDD58-2997-294D-B65A-0FC9CB2E7CDA}" type="slidenum">
              <a:rPr lang="en-US"/>
              <a:pPr/>
              <a:t>25</a:t>
            </a:fld>
            <a:endParaRPr lang="en-US" sz="1400"/>
          </a:p>
        </p:txBody>
      </p:sp>
      <p:sp>
        <p:nvSpPr>
          <p:cNvPr id="224258" name="Rectangle 2"/>
          <p:cNvSpPr>
            <a:spLocks noChangeArrowheads="1"/>
          </p:cNvSpPr>
          <p:nvPr/>
        </p:nvSpPr>
        <p:spPr bwMode="auto">
          <a:xfrm>
            <a:off x="48006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24259" name="Rectangle 3"/>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24260" name="Rectangle 4"/>
          <p:cNvSpPr>
            <a:spLocks noChangeArrowheads="1"/>
          </p:cNvSpPr>
          <p:nvPr/>
        </p:nvSpPr>
        <p:spPr bwMode="auto">
          <a:xfrm>
            <a:off x="42672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24261" name="Rectangle 5"/>
          <p:cNvSpPr>
            <a:spLocks noChangeArrowheads="1"/>
          </p:cNvSpPr>
          <p:nvPr/>
        </p:nvSpPr>
        <p:spPr bwMode="auto">
          <a:xfrm>
            <a:off x="5334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0.32</a:t>
            </a:r>
          </a:p>
        </p:txBody>
      </p:sp>
      <p:sp>
        <p:nvSpPr>
          <p:cNvPr id="224262" name="Rectangle 6"/>
          <p:cNvSpPr>
            <a:spLocks noChangeArrowheads="1"/>
          </p:cNvSpPr>
          <p:nvPr/>
        </p:nvSpPr>
        <p:spPr bwMode="auto">
          <a:xfrm>
            <a:off x="3733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24263" name="Rectangle 7"/>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24264"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24265"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24266"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24267"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24268"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24281"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4:  </a:t>
            </a:r>
            <a:r>
              <a:rPr kumimoji="0" lang="en-US" sz="2000" dirty="0">
                <a:solidFill>
                  <a:srgbClr val="FF0000"/>
                </a:solidFill>
              </a:rPr>
              <a:t>step </a:t>
            </a:r>
            <a:r>
              <a:rPr kumimoji="0" lang="en-US" sz="2000" dirty="0" smtClean="0">
                <a:solidFill>
                  <a:srgbClr val="FF0000"/>
                </a:solidFill>
              </a:rPr>
              <a:t>1.</a:t>
            </a:r>
            <a:endParaRPr kumimoji="0" lang="en-US" sz="2000" dirty="0">
              <a:solidFill>
                <a:srgbClr val="FF0000"/>
              </a:solidFill>
            </a:endParaRPr>
          </a:p>
        </p:txBody>
      </p:sp>
      <p:sp>
        <p:nvSpPr>
          <p:cNvPr id="224282"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24284" name="Group 28"/>
          <p:cNvGrpSpPr>
            <a:grpSpLocks/>
          </p:cNvGrpSpPr>
          <p:nvPr/>
        </p:nvGrpSpPr>
        <p:grpSpPr bwMode="auto">
          <a:xfrm>
            <a:off x="3733800" y="4419600"/>
            <a:ext cx="1066800" cy="381000"/>
            <a:chOff x="2016" y="3072"/>
            <a:chExt cx="672" cy="240"/>
          </a:xfrm>
        </p:grpSpPr>
        <p:sp>
          <p:nvSpPr>
            <p:cNvPr id="224285"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1.17</a:t>
              </a:r>
              <a:endParaRPr kumimoji="0" lang="en-US" sz="1400" b="1">
                <a:latin typeface="Courier New" charset="0"/>
              </a:endParaRPr>
            </a:p>
          </p:txBody>
        </p:sp>
        <p:sp>
          <p:nvSpPr>
            <p:cNvPr id="224286"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2.78</a:t>
              </a:r>
              <a:endParaRPr kumimoji="0" lang="en-US" sz="1400" b="1" dirty="0">
                <a:solidFill>
                  <a:schemeClr val="accent6"/>
                </a:solidFill>
                <a:latin typeface="Courier New" charset="0"/>
              </a:endParaRPr>
            </a:p>
          </p:txBody>
        </p:sp>
      </p:grpSp>
      <p:cxnSp>
        <p:nvCxnSpPr>
          <p:cNvPr id="224287" name="AutoShape 31"/>
          <p:cNvCxnSpPr>
            <a:cxnSpLocks noChangeShapeType="1"/>
            <a:stCxn id="224285" idx="2"/>
            <a:endCxn id="224286" idx="2"/>
          </p:cNvCxnSpPr>
          <p:nvPr/>
        </p:nvCxnSpPr>
        <p:spPr bwMode="auto">
          <a:xfrm rot="16200000" flipH="1">
            <a:off x="4266406" y="4534694"/>
            <a:ext cx="1588" cy="533400"/>
          </a:xfrm>
          <a:prstGeom prst="curvedConnector3">
            <a:avLst>
              <a:gd name="adj1" fmla="val 29899995"/>
            </a:avLst>
          </a:prstGeom>
          <a:noFill/>
          <a:ln w="34925">
            <a:solidFill>
              <a:srgbClr val="006600"/>
            </a:solidFill>
            <a:round/>
            <a:headEnd type="triangle" w="med" len="med"/>
            <a:tailEnd type="triangle" w="med" len="med"/>
          </a:ln>
          <a:effectLst/>
        </p:spPr>
      </p:cxnSp>
      <p:grpSp>
        <p:nvGrpSpPr>
          <p:cNvPr id="33"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p:cNvCxnSpPr/>
          <p:nvPr/>
        </p:nvCxnSpPr>
        <p:spPr>
          <a:xfrm>
            <a:off x="48006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2550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4287"/>
                                        </p:tgtEl>
                                        <p:attrNameLst>
                                          <p:attrName>style.visibility</p:attrName>
                                        </p:attrNameLst>
                                      </p:cBhvr>
                                      <p:to>
                                        <p:strVal val="visible"/>
                                      </p:to>
                                    </p:set>
                                    <p:animEffect transition="in" filter="box(in)">
                                      <p:cBhvr>
                                        <p:cTn id="7" dur="500"/>
                                        <p:tgtEl>
                                          <p:spTgt spid="224287"/>
                                        </p:tgtEl>
                                      </p:cBhvr>
                                    </p:animEffect>
                                  </p:childTnLst>
                                  <p:subTnLst>
                                    <p:set>
                                      <p:cBhvr override="childStyle">
                                        <p:cTn dur="1" fill="hold" display="0" masterRel="nextClick" afterEffect="1"/>
                                        <p:tgtEl>
                                          <p:spTgt spid="224287"/>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24284"/>
                                        </p:tgtEl>
                                        <p:attrNameLst>
                                          <p:attrName>style.visibility</p:attrName>
                                        </p:attrNameLst>
                                      </p:cBhvr>
                                      <p:to>
                                        <p:strVal val="visible"/>
                                      </p:to>
                                    </p:set>
                                    <p:animEffect transition="in" filter="dissolve">
                                      <p:cBhvr>
                                        <p:cTn id="11" dur="500"/>
                                        <p:tgtEl>
                                          <p:spTgt spid="224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2B58DF4B-CE89-EA4C-A8AE-62341BC2C62F}" type="slidenum">
              <a:rPr lang="en-US"/>
              <a:pPr/>
              <a:t>26</a:t>
            </a:fld>
            <a:endParaRPr lang="en-US" sz="1400"/>
          </a:p>
        </p:txBody>
      </p:sp>
      <p:sp>
        <p:nvSpPr>
          <p:cNvPr id="225282" name="Rectangle 2"/>
          <p:cNvSpPr>
            <a:spLocks noChangeArrowheads="1"/>
          </p:cNvSpPr>
          <p:nvPr/>
        </p:nvSpPr>
        <p:spPr bwMode="auto">
          <a:xfrm>
            <a:off x="48006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25283" name="Rectangle 3"/>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25284" name="Rectangle 4"/>
          <p:cNvSpPr>
            <a:spLocks noChangeArrowheads="1"/>
          </p:cNvSpPr>
          <p:nvPr/>
        </p:nvSpPr>
        <p:spPr bwMode="auto">
          <a:xfrm>
            <a:off x="3733800" y="4419600"/>
            <a:ext cx="533400" cy="381000"/>
          </a:xfrm>
          <a:prstGeom prst="rect">
            <a:avLst/>
          </a:prstGeom>
          <a:solidFill>
            <a:schemeClr val="accent6"/>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25285" name="Rectangle 5"/>
          <p:cNvSpPr>
            <a:spLocks noChangeArrowheads="1"/>
          </p:cNvSpPr>
          <p:nvPr/>
        </p:nvSpPr>
        <p:spPr bwMode="auto">
          <a:xfrm>
            <a:off x="53340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0.32</a:t>
            </a:r>
          </a:p>
        </p:txBody>
      </p:sp>
      <p:sp>
        <p:nvSpPr>
          <p:cNvPr id="225286" name="Rectangle 6"/>
          <p:cNvSpPr>
            <a:spLocks noChangeArrowheads="1"/>
          </p:cNvSpPr>
          <p:nvPr/>
        </p:nvSpPr>
        <p:spPr bwMode="auto">
          <a:xfrm>
            <a:off x="4267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25287" name="Rectangle 7"/>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25288"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25289"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25290"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25291"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25292"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25305"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4:  </a:t>
            </a:r>
            <a:r>
              <a:rPr kumimoji="0" lang="en-US" sz="2000" dirty="0">
                <a:solidFill>
                  <a:srgbClr val="FF0000"/>
                </a:solidFill>
              </a:rPr>
              <a:t>step </a:t>
            </a:r>
            <a:r>
              <a:rPr kumimoji="0" lang="en-US" sz="2000" dirty="0" smtClean="0">
                <a:solidFill>
                  <a:srgbClr val="FF0000"/>
                </a:solidFill>
              </a:rPr>
              <a:t>2.</a:t>
            </a:r>
            <a:endParaRPr kumimoji="0" lang="en-US" sz="2000" dirty="0">
              <a:solidFill>
                <a:srgbClr val="FF0000"/>
              </a:solidFill>
            </a:endParaRPr>
          </a:p>
        </p:txBody>
      </p:sp>
      <p:sp>
        <p:nvSpPr>
          <p:cNvPr id="225306" name="Rectangle 26"/>
          <p:cNvSpPr>
            <a:spLocks noGrp="1" noChangeArrowheads="1"/>
          </p:cNvSpPr>
          <p:nvPr>
            <p:ph type="title"/>
          </p:nvPr>
        </p:nvSpPr>
        <p:spPr>
          <a:xfrm>
            <a:off x="23191" y="0"/>
            <a:ext cx="9120809" cy="838200"/>
          </a:xfrm>
        </p:spPr>
        <p:txBody>
          <a:bodyPr/>
          <a:lstStyle/>
          <a:p>
            <a:r>
              <a:rPr lang="en-US" dirty="0"/>
              <a:t>Example 1: Insertion Sort</a:t>
            </a:r>
          </a:p>
        </p:txBody>
      </p:sp>
      <p:grpSp>
        <p:nvGrpSpPr>
          <p:cNvPr id="29" name="Group 87"/>
          <p:cNvGrpSpPr>
            <a:grpSpLocks/>
          </p:cNvGrpSpPr>
          <p:nvPr/>
        </p:nvGrpSpPr>
        <p:grpSpPr bwMode="auto">
          <a:xfrm>
            <a:off x="1066800" y="4038600"/>
            <a:ext cx="6934200" cy="381000"/>
            <a:chOff x="672" y="2304"/>
            <a:chExt cx="4368" cy="240"/>
          </a:xfrm>
        </p:grpSpPr>
        <p:sp>
          <p:nvSpPr>
            <p:cNvPr id="43"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4"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5"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46"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47"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48"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49"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0"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1"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2"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3"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4"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0" name="Straight Connector 29"/>
          <p:cNvCxnSpPr/>
          <p:nvPr/>
        </p:nvCxnSpPr>
        <p:spPr>
          <a:xfrm>
            <a:off x="48006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72386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54BA6057-501B-B142-83F3-B4358E9C860E}" type="slidenum">
              <a:rPr lang="en-US"/>
              <a:pPr/>
              <a:t>27</a:t>
            </a:fld>
            <a:endParaRPr lang="en-US" sz="1400"/>
          </a:p>
        </p:txBody>
      </p:sp>
      <p:sp>
        <p:nvSpPr>
          <p:cNvPr id="226306" name="Rectangle 2"/>
          <p:cNvSpPr>
            <a:spLocks noChangeArrowheads="1"/>
          </p:cNvSpPr>
          <p:nvPr/>
        </p:nvSpPr>
        <p:spPr bwMode="auto">
          <a:xfrm>
            <a:off x="48006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26307" name="Rectangle 3"/>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26308" name="Rectangle 4"/>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26309" name="Rectangle 5"/>
          <p:cNvSpPr>
            <a:spLocks noChangeArrowheads="1"/>
          </p:cNvSpPr>
          <p:nvPr/>
        </p:nvSpPr>
        <p:spPr bwMode="auto">
          <a:xfrm>
            <a:off x="53340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26310" name="Rectangle 6"/>
          <p:cNvSpPr>
            <a:spLocks noChangeArrowheads="1"/>
          </p:cNvSpPr>
          <p:nvPr/>
        </p:nvSpPr>
        <p:spPr bwMode="auto">
          <a:xfrm>
            <a:off x="4267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26311" name="Rectangle 7"/>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26312"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26313"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26314"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26315"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26316"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26329"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5:  </a:t>
            </a:r>
            <a:r>
              <a:rPr kumimoji="0" lang="en-US" sz="2000" dirty="0">
                <a:solidFill>
                  <a:srgbClr val="FF0000"/>
                </a:solidFill>
              </a:rPr>
              <a:t>step </a:t>
            </a:r>
            <a:r>
              <a:rPr kumimoji="0" lang="en-US" sz="2000" dirty="0" smtClean="0">
                <a:solidFill>
                  <a:srgbClr val="FF0000"/>
                </a:solidFill>
              </a:rPr>
              <a:t>0.</a:t>
            </a:r>
            <a:endParaRPr kumimoji="0" lang="en-US" sz="2000" dirty="0">
              <a:solidFill>
                <a:srgbClr val="FF0000"/>
              </a:solidFill>
            </a:endParaRPr>
          </a:p>
        </p:txBody>
      </p:sp>
      <p:sp>
        <p:nvSpPr>
          <p:cNvPr id="226330"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26332" name="Group 28"/>
          <p:cNvGrpSpPr>
            <a:grpSpLocks/>
          </p:cNvGrpSpPr>
          <p:nvPr/>
        </p:nvGrpSpPr>
        <p:grpSpPr bwMode="auto">
          <a:xfrm>
            <a:off x="4800600" y="4419600"/>
            <a:ext cx="1066800" cy="381000"/>
            <a:chOff x="2016" y="3072"/>
            <a:chExt cx="672" cy="240"/>
          </a:xfrm>
        </p:grpSpPr>
        <p:sp>
          <p:nvSpPr>
            <p:cNvPr id="226333"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0.32</a:t>
              </a:r>
              <a:endParaRPr kumimoji="0" lang="en-US" sz="1400" b="1">
                <a:latin typeface="Courier New" charset="0"/>
              </a:endParaRPr>
            </a:p>
          </p:txBody>
        </p:sp>
        <p:sp>
          <p:nvSpPr>
            <p:cNvPr id="226334"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7.42</a:t>
              </a:r>
              <a:endParaRPr kumimoji="0" lang="en-US" sz="1400" b="1" dirty="0">
                <a:solidFill>
                  <a:schemeClr val="accent6"/>
                </a:solidFill>
                <a:latin typeface="Courier New" charset="0"/>
              </a:endParaRPr>
            </a:p>
          </p:txBody>
        </p:sp>
      </p:grpSp>
      <p:cxnSp>
        <p:nvCxnSpPr>
          <p:cNvPr id="226335" name="AutoShape 31"/>
          <p:cNvCxnSpPr>
            <a:cxnSpLocks noChangeShapeType="1"/>
            <a:stCxn id="226333" idx="2"/>
            <a:endCxn id="226334" idx="2"/>
          </p:cNvCxnSpPr>
          <p:nvPr/>
        </p:nvCxnSpPr>
        <p:spPr bwMode="auto">
          <a:xfrm rot="16200000" flipH="1">
            <a:off x="5333206" y="4534694"/>
            <a:ext cx="1588" cy="533400"/>
          </a:xfrm>
          <a:prstGeom prst="curvedConnector3">
            <a:avLst>
              <a:gd name="adj1" fmla="val 32299995"/>
            </a:avLst>
          </a:prstGeom>
          <a:noFill/>
          <a:ln w="34925">
            <a:solidFill>
              <a:srgbClr val="006600"/>
            </a:solidFill>
            <a:round/>
            <a:headEnd type="triangle" w="med" len="med"/>
            <a:tailEnd type="triangle" w="med" len="med"/>
          </a:ln>
          <a:effectLst/>
        </p:spPr>
      </p:cxnSp>
      <p:grpSp>
        <p:nvGrpSpPr>
          <p:cNvPr id="33"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p:cNvCxnSpPr/>
          <p:nvPr/>
        </p:nvCxnSpPr>
        <p:spPr>
          <a:xfrm>
            <a:off x="53340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235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6335"/>
                                        </p:tgtEl>
                                        <p:attrNameLst>
                                          <p:attrName>style.visibility</p:attrName>
                                        </p:attrNameLst>
                                      </p:cBhvr>
                                      <p:to>
                                        <p:strVal val="visible"/>
                                      </p:to>
                                    </p:set>
                                    <p:animEffect transition="in" filter="box(in)">
                                      <p:cBhvr>
                                        <p:cTn id="7" dur="500"/>
                                        <p:tgtEl>
                                          <p:spTgt spid="226335"/>
                                        </p:tgtEl>
                                      </p:cBhvr>
                                    </p:animEffect>
                                  </p:childTnLst>
                                  <p:subTnLst>
                                    <p:set>
                                      <p:cBhvr override="childStyle">
                                        <p:cTn dur="1" fill="hold" display="0" masterRel="nextClick" afterEffect="1"/>
                                        <p:tgtEl>
                                          <p:spTgt spid="226335"/>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26332"/>
                                        </p:tgtEl>
                                        <p:attrNameLst>
                                          <p:attrName>style.visibility</p:attrName>
                                        </p:attrNameLst>
                                      </p:cBhvr>
                                      <p:to>
                                        <p:strVal val="visible"/>
                                      </p:to>
                                    </p:set>
                                    <p:animEffect transition="in" filter="dissolve">
                                      <p:cBhvr>
                                        <p:cTn id="11" dur="500"/>
                                        <p:tgtEl>
                                          <p:spTgt spid="226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F072891A-2663-804C-8AB9-7E1FCBB46A7C}" type="slidenum">
              <a:rPr lang="en-US"/>
              <a:pPr/>
              <a:t>28</a:t>
            </a:fld>
            <a:endParaRPr lang="en-US" sz="1400"/>
          </a:p>
        </p:txBody>
      </p:sp>
      <p:sp>
        <p:nvSpPr>
          <p:cNvPr id="227330" name="Rectangle 2"/>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27331" name="Rectangle 3"/>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27332" name="Rectangle 4"/>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27333" name="Rectangle 5"/>
          <p:cNvSpPr>
            <a:spLocks noChangeArrowheads="1"/>
          </p:cNvSpPr>
          <p:nvPr/>
        </p:nvSpPr>
        <p:spPr bwMode="auto">
          <a:xfrm>
            <a:off x="48006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27334" name="Rectangle 6"/>
          <p:cNvSpPr>
            <a:spLocks noChangeArrowheads="1"/>
          </p:cNvSpPr>
          <p:nvPr/>
        </p:nvSpPr>
        <p:spPr bwMode="auto">
          <a:xfrm>
            <a:off x="4267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27335" name="Rectangle 7"/>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27336"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27337"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27338"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27339"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27340"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27353"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5:  </a:t>
            </a:r>
            <a:r>
              <a:rPr kumimoji="0" lang="en-US" sz="2000" dirty="0">
                <a:solidFill>
                  <a:srgbClr val="FF0000"/>
                </a:solidFill>
              </a:rPr>
              <a:t>step </a:t>
            </a:r>
            <a:r>
              <a:rPr kumimoji="0" lang="en-US" sz="2000" dirty="0" smtClean="0">
                <a:solidFill>
                  <a:srgbClr val="FF0000"/>
                </a:solidFill>
              </a:rPr>
              <a:t>1.</a:t>
            </a:r>
            <a:endParaRPr kumimoji="0" lang="en-US" sz="2000" dirty="0">
              <a:solidFill>
                <a:srgbClr val="FF0000"/>
              </a:solidFill>
            </a:endParaRPr>
          </a:p>
        </p:txBody>
      </p:sp>
      <p:sp>
        <p:nvSpPr>
          <p:cNvPr id="227354"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27356" name="Group 28"/>
          <p:cNvGrpSpPr>
            <a:grpSpLocks/>
          </p:cNvGrpSpPr>
          <p:nvPr/>
        </p:nvGrpSpPr>
        <p:grpSpPr bwMode="auto">
          <a:xfrm>
            <a:off x="4267200" y="4419600"/>
            <a:ext cx="1066800" cy="381000"/>
            <a:chOff x="2016" y="3072"/>
            <a:chExt cx="672" cy="240"/>
          </a:xfrm>
        </p:grpSpPr>
        <p:sp>
          <p:nvSpPr>
            <p:cNvPr id="227357"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0.32</a:t>
              </a:r>
              <a:endParaRPr kumimoji="0" lang="en-US" sz="1400" b="1">
                <a:latin typeface="Courier New" charset="0"/>
              </a:endParaRPr>
            </a:p>
          </p:txBody>
        </p:sp>
        <p:sp>
          <p:nvSpPr>
            <p:cNvPr id="227358"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2.78</a:t>
              </a:r>
              <a:endParaRPr kumimoji="0" lang="en-US" sz="1400" b="1" dirty="0">
                <a:solidFill>
                  <a:schemeClr val="accent6"/>
                </a:solidFill>
                <a:latin typeface="Courier New" charset="0"/>
              </a:endParaRPr>
            </a:p>
          </p:txBody>
        </p:sp>
      </p:grpSp>
      <p:cxnSp>
        <p:nvCxnSpPr>
          <p:cNvPr id="227359" name="AutoShape 31"/>
          <p:cNvCxnSpPr>
            <a:cxnSpLocks noChangeShapeType="1"/>
            <a:stCxn id="227357" idx="2"/>
            <a:endCxn id="227358" idx="2"/>
          </p:cNvCxnSpPr>
          <p:nvPr/>
        </p:nvCxnSpPr>
        <p:spPr bwMode="auto">
          <a:xfrm rot="16200000" flipH="1">
            <a:off x="4799806" y="4534694"/>
            <a:ext cx="1588" cy="533400"/>
          </a:xfrm>
          <a:prstGeom prst="curvedConnector3">
            <a:avLst>
              <a:gd name="adj1" fmla="val 28299995"/>
            </a:avLst>
          </a:prstGeom>
          <a:noFill/>
          <a:ln w="34925">
            <a:solidFill>
              <a:srgbClr val="006600"/>
            </a:solidFill>
            <a:round/>
            <a:headEnd type="triangle" w="med" len="med"/>
            <a:tailEnd type="triangle" w="med" len="med"/>
          </a:ln>
          <a:effectLst/>
        </p:spPr>
      </p:cxnSp>
      <p:grpSp>
        <p:nvGrpSpPr>
          <p:cNvPr id="33"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p:cNvCxnSpPr/>
          <p:nvPr/>
        </p:nvCxnSpPr>
        <p:spPr>
          <a:xfrm>
            <a:off x="53340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1869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7359"/>
                                        </p:tgtEl>
                                        <p:attrNameLst>
                                          <p:attrName>style.visibility</p:attrName>
                                        </p:attrNameLst>
                                      </p:cBhvr>
                                      <p:to>
                                        <p:strVal val="visible"/>
                                      </p:to>
                                    </p:set>
                                    <p:animEffect transition="in" filter="box(in)">
                                      <p:cBhvr>
                                        <p:cTn id="7" dur="500"/>
                                        <p:tgtEl>
                                          <p:spTgt spid="227359"/>
                                        </p:tgtEl>
                                      </p:cBhvr>
                                    </p:animEffect>
                                  </p:childTnLst>
                                  <p:subTnLst>
                                    <p:set>
                                      <p:cBhvr override="childStyle">
                                        <p:cTn dur="1" fill="hold" display="0" masterRel="nextClick" afterEffect="1"/>
                                        <p:tgtEl>
                                          <p:spTgt spid="227359"/>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27356"/>
                                        </p:tgtEl>
                                        <p:attrNameLst>
                                          <p:attrName>style.visibility</p:attrName>
                                        </p:attrNameLst>
                                      </p:cBhvr>
                                      <p:to>
                                        <p:strVal val="visible"/>
                                      </p:to>
                                    </p:set>
                                    <p:animEffect transition="in" filter="dissolve">
                                      <p:cBhvr>
                                        <p:cTn id="11" dur="500"/>
                                        <p:tgtEl>
                                          <p:spTgt spid="227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6DD2D942-63B0-6446-BC95-300021935B54}" type="slidenum">
              <a:rPr lang="en-US"/>
              <a:pPr/>
              <a:t>29</a:t>
            </a:fld>
            <a:endParaRPr lang="en-US" sz="1400"/>
          </a:p>
        </p:txBody>
      </p:sp>
      <p:sp>
        <p:nvSpPr>
          <p:cNvPr id="228354" name="Rectangle 2"/>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28355" name="Rectangle 3"/>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28356" name="Rectangle 4"/>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28357" name="Rectangle 5"/>
          <p:cNvSpPr>
            <a:spLocks noChangeArrowheads="1"/>
          </p:cNvSpPr>
          <p:nvPr/>
        </p:nvSpPr>
        <p:spPr bwMode="auto">
          <a:xfrm>
            <a:off x="42672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28358"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28359" name="Rectangle 7"/>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28360"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28361"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28362"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28363"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28364"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28377"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5:  </a:t>
            </a:r>
            <a:r>
              <a:rPr kumimoji="0" lang="en-US" sz="2000" dirty="0">
                <a:solidFill>
                  <a:srgbClr val="FF0000"/>
                </a:solidFill>
              </a:rPr>
              <a:t>step </a:t>
            </a:r>
            <a:r>
              <a:rPr kumimoji="0" lang="en-US" sz="2000" dirty="0" smtClean="0">
                <a:solidFill>
                  <a:srgbClr val="FF0000"/>
                </a:solidFill>
              </a:rPr>
              <a:t>2.</a:t>
            </a:r>
            <a:endParaRPr kumimoji="0" lang="en-US" sz="2000" dirty="0">
              <a:solidFill>
                <a:srgbClr val="FF0000"/>
              </a:solidFill>
            </a:endParaRPr>
          </a:p>
        </p:txBody>
      </p:sp>
      <p:sp>
        <p:nvSpPr>
          <p:cNvPr id="228378"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28380" name="Group 28"/>
          <p:cNvGrpSpPr>
            <a:grpSpLocks/>
          </p:cNvGrpSpPr>
          <p:nvPr/>
        </p:nvGrpSpPr>
        <p:grpSpPr bwMode="auto">
          <a:xfrm>
            <a:off x="3733800" y="4419600"/>
            <a:ext cx="1066800" cy="381000"/>
            <a:chOff x="2016" y="3072"/>
            <a:chExt cx="672" cy="240"/>
          </a:xfrm>
        </p:grpSpPr>
        <p:sp>
          <p:nvSpPr>
            <p:cNvPr id="228381"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0.32</a:t>
              </a:r>
              <a:endParaRPr kumimoji="0" lang="en-US" sz="1400" b="1">
                <a:latin typeface="Courier New" charset="0"/>
              </a:endParaRPr>
            </a:p>
          </p:txBody>
        </p:sp>
        <p:sp>
          <p:nvSpPr>
            <p:cNvPr id="228382"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1.17</a:t>
              </a:r>
              <a:endParaRPr kumimoji="0" lang="en-US" sz="1400" b="1" dirty="0">
                <a:solidFill>
                  <a:schemeClr val="accent6"/>
                </a:solidFill>
                <a:latin typeface="Courier New" charset="0"/>
              </a:endParaRPr>
            </a:p>
          </p:txBody>
        </p:sp>
      </p:grpSp>
      <p:cxnSp>
        <p:nvCxnSpPr>
          <p:cNvPr id="228383" name="AutoShape 31"/>
          <p:cNvCxnSpPr>
            <a:cxnSpLocks noChangeShapeType="1"/>
            <a:stCxn id="228381" idx="2"/>
            <a:endCxn id="228382" idx="2"/>
          </p:cNvCxnSpPr>
          <p:nvPr/>
        </p:nvCxnSpPr>
        <p:spPr bwMode="auto">
          <a:xfrm rot="16200000" flipH="1">
            <a:off x="4266406" y="4534694"/>
            <a:ext cx="1588" cy="533400"/>
          </a:xfrm>
          <a:prstGeom prst="curvedConnector3">
            <a:avLst>
              <a:gd name="adj1" fmla="val 26599995"/>
            </a:avLst>
          </a:prstGeom>
          <a:noFill/>
          <a:ln w="34925">
            <a:solidFill>
              <a:srgbClr val="006600"/>
            </a:solidFill>
            <a:round/>
            <a:headEnd type="triangle" w="med" len="med"/>
            <a:tailEnd type="triangle" w="med" len="med"/>
          </a:ln>
          <a:effectLst/>
        </p:spPr>
      </p:cxnSp>
      <p:grpSp>
        <p:nvGrpSpPr>
          <p:cNvPr id="33"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p:cNvCxnSpPr/>
          <p:nvPr/>
        </p:nvCxnSpPr>
        <p:spPr>
          <a:xfrm>
            <a:off x="53340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4879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8383"/>
                                        </p:tgtEl>
                                        <p:attrNameLst>
                                          <p:attrName>style.visibility</p:attrName>
                                        </p:attrNameLst>
                                      </p:cBhvr>
                                      <p:to>
                                        <p:strVal val="visible"/>
                                      </p:to>
                                    </p:set>
                                    <p:animEffect transition="in" filter="box(in)">
                                      <p:cBhvr>
                                        <p:cTn id="7" dur="500"/>
                                        <p:tgtEl>
                                          <p:spTgt spid="228383"/>
                                        </p:tgtEl>
                                      </p:cBhvr>
                                    </p:animEffect>
                                  </p:childTnLst>
                                  <p:subTnLst>
                                    <p:set>
                                      <p:cBhvr override="childStyle">
                                        <p:cTn dur="1" fill="hold" display="0" masterRel="nextClick" afterEffect="1"/>
                                        <p:tgtEl>
                                          <p:spTgt spid="228383"/>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28380"/>
                                        </p:tgtEl>
                                        <p:attrNameLst>
                                          <p:attrName>style.visibility</p:attrName>
                                        </p:attrNameLst>
                                      </p:cBhvr>
                                      <p:to>
                                        <p:strVal val="visible"/>
                                      </p:to>
                                    </p:set>
                                    <p:animEffect transition="in" filter="dissolve">
                                      <p:cBhvr>
                                        <p:cTn id="11" dur="500"/>
                                        <p:tgtEl>
                                          <p:spTgt spid="228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ctrTitle"/>
          </p:nvPr>
        </p:nvSpPr>
        <p:spPr>
          <a:xfrm>
            <a:off x="0" y="2971800"/>
            <a:ext cx="8610600" cy="860425"/>
          </a:xfrm>
        </p:spPr>
        <p:txBody>
          <a:bodyPr/>
          <a:lstStyle/>
          <a:p>
            <a:r>
              <a:rPr lang="en-US" sz="4000" dirty="0" smtClean="0"/>
              <a:t>Chapter 4. Sorting</a:t>
            </a:r>
            <a:endParaRPr lang="en-US" dirty="0" smtClean="0"/>
          </a:p>
        </p:txBody>
      </p:sp>
      <p:sp>
        <p:nvSpPr>
          <p:cNvPr id="12291" name="Rectangle 7" descr="Rectangle: Click to edit Master text styles&#10;Second level&#10;Third level&#10;Fourth level&#10;Fifth level"/>
          <p:cNvSpPr txBox="1">
            <a:spLocks noChangeArrowheads="1"/>
          </p:cNvSpPr>
          <p:nvPr/>
        </p:nvSpPr>
        <p:spPr bwMode="auto">
          <a:xfrm>
            <a:off x="1087438" y="4365625"/>
            <a:ext cx="7904162"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rgbClr val="0033C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rgbClr val="0033CC"/>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200">
                <a:solidFill>
                  <a:srgbClr val="0033CC"/>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0033CC"/>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lnSpc>
                <a:spcPct val="80000"/>
              </a:lnSpc>
              <a:buFontTx/>
              <a:buNone/>
            </a:pPr>
            <a:r>
              <a:rPr lang="en-US" altLang="zh-TW" sz="2400" b="1" dirty="0" err="1">
                <a:solidFill>
                  <a:srgbClr val="FF0000"/>
                </a:solidFill>
                <a:ea typeface="DFKai-SB" panose="03000509000000000000" pitchFamily="65" charset="-120"/>
              </a:rPr>
              <a:t>Nguyễn</a:t>
            </a:r>
            <a:r>
              <a:rPr lang="en-US" altLang="zh-TW" sz="2400" b="1" dirty="0">
                <a:solidFill>
                  <a:srgbClr val="FF0000"/>
                </a:solidFill>
                <a:ea typeface="DFKai-SB" panose="03000509000000000000" pitchFamily="65" charset="-120"/>
              </a:rPr>
              <a:t> </a:t>
            </a:r>
            <a:r>
              <a:rPr lang="en-US" altLang="zh-TW" sz="2400" b="1" dirty="0" err="1">
                <a:solidFill>
                  <a:srgbClr val="FF0000"/>
                </a:solidFill>
                <a:ea typeface="DFKai-SB" panose="03000509000000000000" pitchFamily="65" charset="-120"/>
              </a:rPr>
              <a:t>Khánh</a:t>
            </a:r>
            <a:r>
              <a:rPr lang="en-US" altLang="zh-TW" sz="2400" b="1" dirty="0">
                <a:solidFill>
                  <a:srgbClr val="FF0000"/>
                </a:solidFill>
                <a:ea typeface="DFKai-SB" panose="03000509000000000000" pitchFamily="65" charset="-120"/>
              </a:rPr>
              <a:t> </a:t>
            </a:r>
            <a:r>
              <a:rPr lang="en-US" altLang="zh-TW" sz="2400" b="1" dirty="0" err="1">
                <a:solidFill>
                  <a:srgbClr val="FF0000"/>
                </a:solidFill>
                <a:ea typeface="DFKai-SB" panose="03000509000000000000" pitchFamily="65" charset="-120"/>
              </a:rPr>
              <a:t>Phương</a:t>
            </a:r>
            <a:endParaRPr lang="zh-TW" altLang="en-US" sz="2400" b="1" dirty="0">
              <a:solidFill>
                <a:srgbClr val="FF0000"/>
              </a:solidFill>
              <a:ea typeface="DFKai-SB" panose="03000509000000000000" pitchFamily="65" charset="-120"/>
            </a:endParaRPr>
          </a:p>
          <a:p>
            <a:pPr algn="r" eaLnBrk="1" hangingPunct="1">
              <a:lnSpc>
                <a:spcPct val="80000"/>
              </a:lnSpc>
              <a:buFontTx/>
              <a:buNone/>
            </a:pPr>
            <a:endParaRPr lang="en-US" altLang="zh-TW" sz="2000" b="1" dirty="0">
              <a:solidFill>
                <a:srgbClr val="FF0000"/>
              </a:solidFill>
              <a:ea typeface="DFKai-SB" panose="03000509000000000000" pitchFamily="65" charset="-120"/>
            </a:endParaRPr>
          </a:p>
          <a:p>
            <a:pPr algn="r" eaLnBrk="1" hangingPunct="1">
              <a:lnSpc>
                <a:spcPct val="80000"/>
              </a:lnSpc>
              <a:buFontTx/>
              <a:buNone/>
            </a:pPr>
            <a:r>
              <a:rPr lang="en-US" altLang="zh-TW" sz="2000" b="1" dirty="0" smtClean="0">
                <a:ea typeface="DFKai-SB" panose="03000509000000000000" pitchFamily="65" charset="-120"/>
              </a:rPr>
              <a:t>Computer Science department</a:t>
            </a:r>
          </a:p>
          <a:p>
            <a:pPr algn="r" eaLnBrk="1" hangingPunct="1">
              <a:lnSpc>
                <a:spcPct val="80000"/>
              </a:lnSpc>
              <a:buFontTx/>
              <a:buNone/>
            </a:pPr>
            <a:r>
              <a:rPr lang="en-US" altLang="zh-TW" sz="2000" b="1" dirty="0" smtClean="0">
                <a:ea typeface="DFKai-SB" panose="03000509000000000000" pitchFamily="65" charset="-120"/>
              </a:rPr>
              <a:t>School of Information and Communication technology</a:t>
            </a:r>
            <a:endParaRPr lang="en-US" altLang="zh-TW" sz="2000" b="1" dirty="0">
              <a:ea typeface="DFKai-SB" panose="03000509000000000000" pitchFamily="65" charset="-120"/>
            </a:endParaRPr>
          </a:p>
          <a:p>
            <a:pPr algn="r" eaLnBrk="1" hangingPunct="1">
              <a:lnSpc>
                <a:spcPct val="80000"/>
              </a:lnSpc>
              <a:buFontTx/>
              <a:buNone/>
            </a:pPr>
            <a:r>
              <a:rPr lang="en-US" altLang="zh-TW" sz="2000" b="1" dirty="0">
                <a:ea typeface="DFKai-SB" panose="03000509000000000000" pitchFamily="65" charset="-120"/>
              </a:rPr>
              <a:t>E-mail: phuongnk@soict.hust.edu.vn</a:t>
            </a:r>
            <a:r>
              <a:rPr lang="en-US" altLang="zh-TW" sz="2000" dirty="0">
                <a:ea typeface="DFKai-SB" panose="03000509000000000000" pitchFamily="65" charset="-120"/>
              </a:rPr>
              <a:t> </a:t>
            </a:r>
          </a:p>
        </p:txBody>
      </p:sp>
      <p:pic>
        <p:nvPicPr>
          <p:cNvPr id="1229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10513" y="1562100"/>
            <a:ext cx="10255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928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00788F17-B6CA-5B43-BF6D-ACCF16B52020}" type="slidenum">
              <a:rPr lang="en-US"/>
              <a:pPr/>
              <a:t>30</a:t>
            </a:fld>
            <a:endParaRPr lang="en-US" sz="1400"/>
          </a:p>
        </p:txBody>
      </p:sp>
      <p:sp>
        <p:nvSpPr>
          <p:cNvPr id="229378" name="Rectangle 2"/>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29379" name="Rectangle 3"/>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29380"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29381" name="Rectangle 5"/>
          <p:cNvSpPr>
            <a:spLocks noChangeArrowheads="1"/>
          </p:cNvSpPr>
          <p:nvPr/>
        </p:nvSpPr>
        <p:spPr bwMode="auto">
          <a:xfrm>
            <a:off x="37338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29382"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29383" name="Rectangle 7"/>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29384"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29385"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29386"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29387"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29388"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29401"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5:  </a:t>
            </a:r>
            <a:r>
              <a:rPr kumimoji="0" lang="en-US" sz="2000" dirty="0">
                <a:solidFill>
                  <a:srgbClr val="FF0000"/>
                </a:solidFill>
              </a:rPr>
              <a:t>step </a:t>
            </a:r>
            <a:r>
              <a:rPr lang="en-US" sz="2000" dirty="0" smtClean="0">
                <a:solidFill>
                  <a:srgbClr val="FF0000"/>
                </a:solidFill>
              </a:rPr>
              <a:t>3</a:t>
            </a:r>
            <a:r>
              <a:rPr kumimoji="0" lang="en-US" sz="2000" dirty="0" smtClean="0">
                <a:solidFill>
                  <a:srgbClr val="FF0000"/>
                </a:solidFill>
              </a:rPr>
              <a:t>.</a:t>
            </a:r>
            <a:endParaRPr kumimoji="0" lang="en-US" sz="2000" dirty="0">
              <a:solidFill>
                <a:srgbClr val="FF0000"/>
              </a:solidFill>
            </a:endParaRPr>
          </a:p>
        </p:txBody>
      </p:sp>
      <p:sp>
        <p:nvSpPr>
          <p:cNvPr id="229402"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29404" name="Group 28"/>
          <p:cNvGrpSpPr>
            <a:grpSpLocks/>
          </p:cNvGrpSpPr>
          <p:nvPr/>
        </p:nvGrpSpPr>
        <p:grpSpPr bwMode="auto">
          <a:xfrm>
            <a:off x="3200400" y="4419600"/>
            <a:ext cx="1066800" cy="381000"/>
            <a:chOff x="2016" y="3072"/>
            <a:chExt cx="672" cy="240"/>
          </a:xfrm>
        </p:grpSpPr>
        <p:sp>
          <p:nvSpPr>
            <p:cNvPr id="229405"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0.32</a:t>
              </a:r>
              <a:endParaRPr kumimoji="0" lang="en-US" sz="1400" b="1">
                <a:latin typeface="Courier New" charset="0"/>
              </a:endParaRPr>
            </a:p>
          </p:txBody>
        </p:sp>
        <p:sp>
          <p:nvSpPr>
            <p:cNvPr id="229406"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1.12</a:t>
              </a:r>
              <a:endParaRPr kumimoji="0" lang="en-US" sz="1400" b="1" dirty="0">
                <a:solidFill>
                  <a:schemeClr val="accent6"/>
                </a:solidFill>
                <a:latin typeface="Courier New" charset="0"/>
              </a:endParaRPr>
            </a:p>
          </p:txBody>
        </p:sp>
      </p:grpSp>
      <p:cxnSp>
        <p:nvCxnSpPr>
          <p:cNvPr id="229407" name="AutoShape 31"/>
          <p:cNvCxnSpPr>
            <a:cxnSpLocks noChangeShapeType="1"/>
            <a:stCxn id="229405" idx="2"/>
            <a:endCxn id="229406" idx="2"/>
          </p:cNvCxnSpPr>
          <p:nvPr/>
        </p:nvCxnSpPr>
        <p:spPr bwMode="auto">
          <a:xfrm rot="16200000" flipH="1">
            <a:off x="3733006" y="4534694"/>
            <a:ext cx="1588" cy="533400"/>
          </a:xfrm>
          <a:prstGeom prst="curvedConnector3">
            <a:avLst>
              <a:gd name="adj1" fmla="val 27399995"/>
            </a:avLst>
          </a:prstGeom>
          <a:noFill/>
          <a:ln w="34925">
            <a:solidFill>
              <a:srgbClr val="006600"/>
            </a:solidFill>
            <a:round/>
            <a:headEnd type="triangle" w="med" len="med"/>
            <a:tailEnd type="triangle" w="med" len="med"/>
          </a:ln>
          <a:effectLst/>
        </p:spPr>
      </p:cxnSp>
      <p:grpSp>
        <p:nvGrpSpPr>
          <p:cNvPr id="33"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p:cNvCxnSpPr/>
          <p:nvPr/>
        </p:nvCxnSpPr>
        <p:spPr>
          <a:xfrm>
            <a:off x="53340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521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9407"/>
                                        </p:tgtEl>
                                        <p:attrNameLst>
                                          <p:attrName>style.visibility</p:attrName>
                                        </p:attrNameLst>
                                      </p:cBhvr>
                                      <p:to>
                                        <p:strVal val="visible"/>
                                      </p:to>
                                    </p:set>
                                    <p:animEffect transition="in" filter="box(in)">
                                      <p:cBhvr>
                                        <p:cTn id="7" dur="500"/>
                                        <p:tgtEl>
                                          <p:spTgt spid="229407"/>
                                        </p:tgtEl>
                                      </p:cBhvr>
                                    </p:animEffect>
                                  </p:childTnLst>
                                  <p:subTnLst>
                                    <p:set>
                                      <p:cBhvr override="childStyle">
                                        <p:cTn dur="1" fill="hold" display="0" masterRel="nextClick" afterEffect="1"/>
                                        <p:tgtEl>
                                          <p:spTgt spid="229407"/>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29404"/>
                                        </p:tgtEl>
                                        <p:attrNameLst>
                                          <p:attrName>style.visibility</p:attrName>
                                        </p:attrNameLst>
                                      </p:cBhvr>
                                      <p:to>
                                        <p:strVal val="visible"/>
                                      </p:to>
                                    </p:set>
                                    <p:animEffect transition="in" filter="dissolve">
                                      <p:cBhvr>
                                        <p:cTn id="11" dur="500"/>
                                        <p:tgtEl>
                                          <p:spTgt spid="229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C897EDC3-1552-774E-9125-DE66D6A5882C}" type="slidenum">
              <a:rPr lang="en-US"/>
              <a:pPr/>
              <a:t>31</a:t>
            </a:fld>
            <a:endParaRPr lang="en-US" sz="1400"/>
          </a:p>
        </p:txBody>
      </p:sp>
      <p:sp>
        <p:nvSpPr>
          <p:cNvPr id="230402" name="Rectangle 2"/>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30403"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30404"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30405" name="Rectangle 5"/>
          <p:cNvSpPr>
            <a:spLocks noChangeArrowheads="1"/>
          </p:cNvSpPr>
          <p:nvPr/>
        </p:nvSpPr>
        <p:spPr bwMode="auto">
          <a:xfrm>
            <a:off x="32004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30406"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30407" name="Rectangle 7"/>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30408"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30409"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30410"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30411"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30412"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30425"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5:  </a:t>
            </a:r>
            <a:r>
              <a:rPr kumimoji="0" lang="en-US" sz="2000" dirty="0">
                <a:solidFill>
                  <a:srgbClr val="FF0000"/>
                </a:solidFill>
              </a:rPr>
              <a:t>step </a:t>
            </a:r>
            <a:r>
              <a:rPr kumimoji="0" lang="en-US" sz="2000" dirty="0" smtClean="0">
                <a:solidFill>
                  <a:srgbClr val="FF0000"/>
                </a:solidFill>
              </a:rPr>
              <a:t>4.</a:t>
            </a:r>
            <a:endParaRPr kumimoji="0" lang="en-US" sz="2000" dirty="0">
              <a:solidFill>
                <a:srgbClr val="FF0000"/>
              </a:solidFill>
            </a:endParaRPr>
          </a:p>
        </p:txBody>
      </p:sp>
      <p:sp>
        <p:nvSpPr>
          <p:cNvPr id="230426"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30428" name="Group 28"/>
          <p:cNvGrpSpPr>
            <a:grpSpLocks/>
          </p:cNvGrpSpPr>
          <p:nvPr/>
        </p:nvGrpSpPr>
        <p:grpSpPr bwMode="auto">
          <a:xfrm>
            <a:off x="2667000" y="4419600"/>
            <a:ext cx="1066800" cy="381000"/>
            <a:chOff x="2016" y="3072"/>
            <a:chExt cx="672" cy="240"/>
          </a:xfrm>
        </p:grpSpPr>
        <p:sp>
          <p:nvSpPr>
            <p:cNvPr id="230429"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0.32</a:t>
              </a:r>
              <a:endParaRPr kumimoji="0" lang="en-US" sz="1400" b="1">
                <a:latin typeface="Courier New" charset="0"/>
              </a:endParaRPr>
            </a:p>
          </p:txBody>
        </p:sp>
        <p:sp>
          <p:nvSpPr>
            <p:cNvPr id="230430"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0.56</a:t>
              </a:r>
              <a:endParaRPr kumimoji="0" lang="en-US" sz="1400" b="1" dirty="0">
                <a:solidFill>
                  <a:schemeClr val="accent6"/>
                </a:solidFill>
                <a:latin typeface="Courier New" charset="0"/>
              </a:endParaRPr>
            </a:p>
          </p:txBody>
        </p:sp>
      </p:grpSp>
      <p:cxnSp>
        <p:nvCxnSpPr>
          <p:cNvPr id="230431" name="AutoShape 31"/>
          <p:cNvCxnSpPr>
            <a:cxnSpLocks noChangeShapeType="1"/>
            <a:stCxn id="230429" idx="2"/>
            <a:endCxn id="230430" idx="2"/>
          </p:cNvCxnSpPr>
          <p:nvPr/>
        </p:nvCxnSpPr>
        <p:spPr bwMode="auto">
          <a:xfrm rot="16200000" flipH="1">
            <a:off x="3199606" y="4534694"/>
            <a:ext cx="1588" cy="533400"/>
          </a:xfrm>
          <a:prstGeom prst="curvedConnector3">
            <a:avLst>
              <a:gd name="adj1" fmla="val 29899995"/>
            </a:avLst>
          </a:prstGeom>
          <a:noFill/>
          <a:ln w="34925">
            <a:solidFill>
              <a:srgbClr val="006600"/>
            </a:solidFill>
            <a:round/>
            <a:headEnd type="triangle" w="med" len="med"/>
            <a:tailEnd type="triangle" w="med" len="med"/>
          </a:ln>
          <a:effectLst/>
        </p:spPr>
      </p:cxnSp>
      <p:grpSp>
        <p:nvGrpSpPr>
          <p:cNvPr id="33"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4" name="Straight Connector 33"/>
          <p:cNvCxnSpPr/>
          <p:nvPr/>
        </p:nvCxnSpPr>
        <p:spPr>
          <a:xfrm>
            <a:off x="53340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4129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0431"/>
                                        </p:tgtEl>
                                        <p:attrNameLst>
                                          <p:attrName>style.visibility</p:attrName>
                                        </p:attrNameLst>
                                      </p:cBhvr>
                                      <p:to>
                                        <p:strVal val="visible"/>
                                      </p:to>
                                    </p:set>
                                    <p:animEffect transition="in" filter="box(in)">
                                      <p:cBhvr>
                                        <p:cTn id="7" dur="500"/>
                                        <p:tgtEl>
                                          <p:spTgt spid="230431"/>
                                        </p:tgtEl>
                                      </p:cBhvr>
                                    </p:animEffect>
                                  </p:childTnLst>
                                  <p:subTnLst>
                                    <p:set>
                                      <p:cBhvr override="childStyle">
                                        <p:cTn dur="1" fill="hold" display="0" masterRel="nextClick" afterEffect="1"/>
                                        <p:tgtEl>
                                          <p:spTgt spid="230431"/>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30428"/>
                                        </p:tgtEl>
                                        <p:attrNameLst>
                                          <p:attrName>style.visibility</p:attrName>
                                        </p:attrNameLst>
                                      </p:cBhvr>
                                      <p:to>
                                        <p:strVal val="visible"/>
                                      </p:to>
                                    </p:set>
                                    <p:animEffect transition="in" filter="dissolve">
                                      <p:cBhvr>
                                        <p:cTn id="11" dur="500"/>
                                        <p:tgtEl>
                                          <p:spTgt spid="230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92BBFD46-7388-BF43-9A9D-3F5D4EE90645}" type="slidenum">
              <a:rPr lang="en-US"/>
              <a:pPr/>
              <a:t>32</a:t>
            </a:fld>
            <a:endParaRPr lang="en-US" sz="1400"/>
          </a:p>
        </p:txBody>
      </p:sp>
      <p:sp>
        <p:nvSpPr>
          <p:cNvPr id="231426" name="Rectangle 2"/>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31427"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31428"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31429" name="Rectangle 5"/>
          <p:cNvSpPr>
            <a:spLocks noChangeArrowheads="1"/>
          </p:cNvSpPr>
          <p:nvPr/>
        </p:nvSpPr>
        <p:spPr bwMode="auto">
          <a:xfrm>
            <a:off x="2667000" y="4419600"/>
            <a:ext cx="533400" cy="381000"/>
          </a:xfrm>
          <a:prstGeom prst="rect">
            <a:avLst/>
          </a:prstGeom>
          <a:solidFill>
            <a:schemeClr val="accent6"/>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31430"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31431"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31432"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31433"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31434"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31435" name="Rectangle 11"/>
          <p:cNvSpPr>
            <a:spLocks noChangeArrowheads="1"/>
          </p:cNvSpPr>
          <p:nvPr/>
        </p:nvSpPr>
        <p:spPr bwMode="auto">
          <a:xfrm>
            <a:off x="58674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6.21</a:t>
            </a:r>
          </a:p>
        </p:txBody>
      </p:sp>
      <p:sp>
        <p:nvSpPr>
          <p:cNvPr id="231436"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31449"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5:  </a:t>
            </a:r>
            <a:r>
              <a:rPr kumimoji="0" lang="en-US" sz="2000" dirty="0">
                <a:solidFill>
                  <a:srgbClr val="FF0000"/>
                </a:solidFill>
              </a:rPr>
              <a:t>step </a:t>
            </a:r>
            <a:r>
              <a:rPr kumimoji="0" lang="en-US" sz="2000" dirty="0" smtClean="0">
                <a:solidFill>
                  <a:srgbClr val="FF0000"/>
                </a:solidFill>
              </a:rPr>
              <a:t>5.</a:t>
            </a:r>
            <a:endParaRPr kumimoji="0" lang="en-US" sz="2000" dirty="0">
              <a:solidFill>
                <a:srgbClr val="FF0000"/>
              </a:solidFill>
            </a:endParaRPr>
          </a:p>
        </p:txBody>
      </p:sp>
      <p:sp>
        <p:nvSpPr>
          <p:cNvPr id="231450"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41" name="Group 87"/>
          <p:cNvGrpSpPr>
            <a:grpSpLocks/>
          </p:cNvGrpSpPr>
          <p:nvPr/>
        </p:nvGrpSpPr>
        <p:grpSpPr bwMode="auto">
          <a:xfrm>
            <a:off x="1066800" y="4038600"/>
            <a:ext cx="6934200" cy="381000"/>
            <a:chOff x="672" y="2304"/>
            <a:chExt cx="4368" cy="240"/>
          </a:xfrm>
        </p:grpSpPr>
        <p:sp>
          <p:nvSpPr>
            <p:cNvPr id="43"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4"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5"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46"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47"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48"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49"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0"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1"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2"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3"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4"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29" name="Straight Connector 28"/>
          <p:cNvCxnSpPr/>
          <p:nvPr/>
        </p:nvCxnSpPr>
        <p:spPr>
          <a:xfrm>
            <a:off x="53340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353259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AC45FBF0-C2D2-DE42-915B-C0D73B01FD84}" type="slidenum">
              <a:rPr lang="en-US"/>
              <a:pPr/>
              <a:t>33</a:t>
            </a:fld>
            <a:endParaRPr lang="en-US" sz="1400"/>
          </a:p>
        </p:txBody>
      </p:sp>
      <p:sp>
        <p:nvSpPr>
          <p:cNvPr id="232450" name="Rectangle 2"/>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32451"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32452"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32453" name="Rectangle 5"/>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32454"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32455"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32456"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32457"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32458"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32459" name="Rectangle 11"/>
          <p:cNvSpPr>
            <a:spLocks noChangeArrowheads="1"/>
          </p:cNvSpPr>
          <p:nvPr/>
        </p:nvSpPr>
        <p:spPr bwMode="auto">
          <a:xfrm>
            <a:off x="58674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6.21</a:t>
            </a:r>
          </a:p>
        </p:txBody>
      </p:sp>
      <p:sp>
        <p:nvSpPr>
          <p:cNvPr id="232460"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32473"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6:  </a:t>
            </a:r>
            <a:r>
              <a:rPr kumimoji="0" lang="en-US" sz="2000" dirty="0">
                <a:solidFill>
                  <a:srgbClr val="FF0000"/>
                </a:solidFill>
              </a:rPr>
              <a:t>step </a:t>
            </a:r>
            <a:r>
              <a:rPr kumimoji="0" lang="en-US" sz="2000" dirty="0" smtClean="0">
                <a:solidFill>
                  <a:srgbClr val="FF0000"/>
                </a:solidFill>
              </a:rPr>
              <a:t>0.</a:t>
            </a:r>
            <a:endParaRPr kumimoji="0" lang="en-US" sz="2000" dirty="0">
              <a:solidFill>
                <a:srgbClr val="FF0000"/>
              </a:solidFill>
            </a:endParaRPr>
          </a:p>
        </p:txBody>
      </p:sp>
      <p:grpSp>
        <p:nvGrpSpPr>
          <p:cNvPr id="232476" name="Group 28"/>
          <p:cNvGrpSpPr>
            <a:grpSpLocks/>
          </p:cNvGrpSpPr>
          <p:nvPr/>
        </p:nvGrpSpPr>
        <p:grpSpPr bwMode="auto">
          <a:xfrm>
            <a:off x="5334000" y="4419600"/>
            <a:ext cx="1066800" cy="381000"/>
            <a:chOff x="2016" y="3072"/>
            <a:chExt cx="672" cy="240"/>
          </a:xfrm>
        </p:grpSpPr>
        <p:sp>
          <p:nvSpPr>
            <p:cNvPr id="232477"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6.21</a:t>
              </a:r>
              <a:endParaRPr kumimoji="0" lang="en-US" sz="1400" b="1">
                <a:latin typeface="Courier New" charset="0"/>
              </a:endParaRPr>
            </a:p>
          </p:txBody>
        </p:sp>
        <p:sp>
          <p:nvSpPr>
            <p:cNvPr id="232478"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7.42</a:t>
              </a:r>
              <a:endParaRPr kumimoji="0" lang="en-US" sz="1400" b="1" dirty="0">
                <a:solidFill>
                  <a:schemeClr val="accent6"/>
                </a:solidFill>
                <a:latin typeface="Courier New" charset="0"/>
              </a:endParaRPr>
            </a:p>
          </p:txBody>
        </p:sp>
      </p:grpSp>
      <p:cxnSp>
        <p:nvCxnSpPr>
          <p:cNvPr id="232479" name="AutoShape 31"/>
          <p:cNvCxnSpPr>
            <a:cxnSpLocks noChangeShapeType="1"/>
            <a:stCxn id="232477" idx="2"/>
            <a:endCxn id="232478" idx="2"/>
          </p:cNvCxnSpPr>
          <p:nvPr/>
        </p:nvCxnSpPr>
        <p:spPr bwMode="auto">
          <a:xfrm rot="16200000" flipH="1">
            <a:off x="5866606" y="4534694"/>
            <a:ext cx="1588" cy="533400"/>
          </a:xfrm>
          <a:prstGeom prst="curvedConnector3">
            <a:avLst>
              <a:gd name="adj1" fmla="val 28199995"/>
            </a:avLst>
          </a:prstGeom>
          <a:noFill/>
          <a:ln w="34925">
            <a:solidFill>
              <a:srgbClr val="006600"/>
            </a:solidFill>
            <a:round/>
            <a:headEnd type="triangle" w="med" len="med"/>
            <a:tailEnd type="triangle" w="med" len="med"/>
          </a:ln>
          <a:effectLst/>
        </p:spPr>
      </p:cxnSp>
      <p:sp>
        <p:nvSpPr>
          <p:cNvPr id="232492" name="Rectangle 44"/>
          <p:cNvSpPr>
            <a:spLocks noGrp="1" noChangeArrowheads="1"/>
          </p:cNvSpPr>
          <p:nvPr>
            <p:ph type="title"/>
          </p:nvPr>
        </p:nvSpPr>
        <p:spPr>
          <a:xfrm>
            <a:off x="0" y="0"/>
            <a:ext cx="9144000" cy="838200"/>
          </a:xfrm>
        </p:spPr>
        <p:txBody>
          <a:bodyPr/>
          <a:lstStyle/>
          <a:p>
            <a:r>
              <a:rPr lang="en-US" dirty="0"/>
              <a:t>Example 1: Insertion Sort</a:t>
            </a:r>
          </a:p>
        </p:txBody>
      </p:sp>
      <p:grpSp>
        <p:nvGrpSpPr>
          <p:cNvPr id="45"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3" name="Straight Connector 32"/>
          <p:cNvCxnSpPr/>
          <p:nvPr/>
        </p:nvCxnSpPr>
        <p:spPr>
          <a:xfrm>
            <a:off x="58674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0615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2479"/>
                                        </p:tgtEl>
                                        <p:attrNameLst>
                                          <p:attrName>style.visibility</p:attrName>
                                        </p:attrNameLst>
                                      </p:cBhvr>
                                      <p:to>
                                        <p:strVal val="visible"/>
                                      </p:to>
                                    </p:set>
                                    <p:animEffect transition="in" filter="box(in)">
                                      <p:cBhvr>
                                        <p:cTn id="7" dur="500"/>
                                        <p:tgtEl>
                                          <p:spTgt spid="232479"/>
                                        </p:tgtEl>
                                      </p:cBhvr>
                                    </p:animEffect>
                                  </p:childTnLst>
                                  <p:subTnLst>
                                    <p:set>
                                      <p:cBhvr override="childStyle">
                                        <p:cTn dur="1" fill="hold" display="0" masterRel="nextClick" afterEffect="1"/>
                                        <p:tgtEl>
                                          <p:spTgt spid="232479"/>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32476"/>
                                        </p:tgtEl>
                                        <p:attrNameLst>
                                          <p:attrName>style.visibility</p:attrName>
                                        </p:attrNameLst>
                                      </p:cBhvr>
                                      <p:to>
                                        <p:strVal val="visible"/>
                                      </p:to>
                                    </p:set>
                                    <p:animEffect transition="in" filter="dissolve">
                                      <p:cBhvr>
                                        <p:cTn id="11" dur="500"/>
                                        <p:tgtEl>
                                          <p:spTgt spid="232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D15EF943-1BA4-7740-8447-0028891D4031}" type="slidenum">
              <a:rPr lang="en-US"/>
              <a:pPr/>
              <a:t>34</a:t>
            </a:fld>
            <a:endParaRPr lang="en-US" sz="1400"/>
          </a:p>
        </p:txBody>
      </p:sp>
      <p:sp>
        <p:nvSpPr>
          <p:cNvPr id="233474" name="Rectangle 2"/>
          <p:cNvSpPr>
            <a:spLocks noChangeArrowheads="1"/>
          </p:cNvSpPr>
          <p:nvPr/>
        </p:nvSpPr>
        <p:spPr bwMode="auto">
          <a:xfrm>
            <a:off x="5867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33475"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33476"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33477" name="Rectangle 5"/>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33478"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33479"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33480"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33481"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33482"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33483" name="Rectangle 11"/>
          <p:cNvSpPr>
            <a:spLocks noChangeArrowheads="1"/>
          </p:cNvSpPr>
          <p:nvPr/>
        </p:nvSpPr>
        <p:spPr bwMode="auto">
          <a:xfrm>
            <a:off x="5334000" y="4419600"/>
            <a:ext cx="533400" cy="381000"/>
          </a:xfrm>
          <a:prstGeom prst="rect">
            <a:avLst/>
          </a:prstGeom>
          <a:solidFill>
            <a:schemeClr val="accent6"/>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6.21</a:t>
            </a:r>
          </a:p>
        </p:txBody>
      </p:sp>
      <p:sp>
        <p:nvSpPr>
          <p:cNvPr id="233484" name="Rectangle 12"/>
          <p:cNvSpPr>
            <a:spLocks noChangeArrowheads="1"/>
          </p:cNvSpPr>
          <p:nvPr/>
        </p:nvSpPr>
        <p:spPr bwMode="auto">
          <a:xfrm>
            <a:off x="64008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4.42</a:t>
            </a:r>
          </a:p>
        </p:txBody>
      </p:sp>
      <p:sp>
        <p:nvSpPr>
          <p:cNvPr id="233497"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6:  </a:t>
            </a:r>
            <a:r>
              <a:rPr kumimoji="0" lang="en-US" sz="2000" dirty="0">
                <a:solidFill>
                  <a:srgbClr val="FF0000"/>
                </a:solidFill>
              </a:rPr>
              <a:t>step </a:t>
            </a:r>
            <a:r>
              <a:rPr kumimoji="0" lang="en-US" sz="2000" dirty="0" smtClean="0">
                <a:solidFill>
                  <a:srgbClr val="FF0000"/>
                </a:solidFill>
              </a:rPr>
              <a:t>1.</a:t>
            </a:r>
            <a:endParaRPr kumimoji="0" lang="en-US" sz="2000" dirty="0">
              <a:solidFill>
                <a:srgbClr val="FF0000"/>
              </a:solidFill>
            </a:endParaRPr>
          </a:p>
        </p:txBody>
      </p:sp>
      <p:sp>
        <p:nvSpPr>
          <p:cNvPr id="233498"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41" name="Group 87"/>
          <p:cNvGrpSpPr>
            <a:grpSpLocks/>
          </p:cNvGrpSpPr>
          <p:nvPr/>
        </p:nvGrpSpPr>
        <p:grpSpPr bwMode="auto">
          <a:xfrm>
            <a:off x="1066800" y="4038600"/>
            <a:ext cx="6934200" cy="381000"/>
            <a:chOff x="672" y="2304"/>
            <a:chExt cx="4368" cy="240"/>
          </a:xfrm>
        </p:grpSpPr>
        <p:sp>
          <p:nvSpPr>
            <p:cNvPr id="43"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4"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5"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46"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47"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48"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49"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0"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1"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2"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3"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4"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29" name="Straight Connector 28"/>
          <p:cNvCxnSpPr/>
          <p:nvPr/>
        </p:nvCxnSpPr>
        <p:spPr>
          <a:xfrm>
            <a:off x="58674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139861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11E5397E-A3B5-1C4F-B578-426183F71A98}" type="slidenum">
              <a:rPr lang="en-US"/>
              <a:pPr/>
              <a:t>35</a:t>
            </a:fld>
            <a:endParaRPr lang="en-US" sz="1400"/>
          </a:p>
        </p:txBody>
      </p:sp>
      <p:sp>
        <p:nvSpPr>
          <p:cNvPr id="234498" name="Rectangle 2"/>
          <p:cNvSpPr>
            <a:spLocks noChangeArrowheads="1"/>
          </p:cNvSpPr>
          <p:nvPr/>
        </p:nvSpPr>
        <p:spPr bwMode="auto">
          <a:xfrm>
            <a:off x="5867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34499"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34500"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34501" name="Rectangle 5"/>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34502"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34503"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34504"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34505"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34506"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34507" name="Rectangle 11"/>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6.21</a:t>
            </a:r>
          </a:p>
        </p:txBody>
      </p:sp>
      <p:sp>
        <p:nvSpPr>
          <p:cNvPr id="234508" name="Rectangle 12"/>
          <p:cNvSpPr>
            <a:spLocks noChangeArrowheads="1"/>
          </p:cNvSpPr>
          <p:nvPr/>
        </p:nvSpPr>
        <p:spPr bwMode="auto">
          <a:xfrm>
            <a:off x="64008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4.42</a:t>
            </a:r>
          </a:p>
        </p:txBody>
      </p:sp>
      <p:sp>
        <p:nvSpPr>
          <p:cNvPr id="234521"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7:  </a:t>
            </a:r>
            <a:r>
              <a:rPr kumimoji="0" lang="en-US" sz="2000" dirty="0">
                <a:solidFill>
                  <a:srgbClr val="FF0000"/>
                </a:solidFill>
              </a:rPr>
              <a:t>step </a:t>
            </a:r>
            <a:r>
              <a:rPr kumimoji="0" lang="en-US" sz="2000" dirty="0" smtClean="0">
                <a:solidFill>
                  <a:srgbClr val="FF0000"/>
                </a:solidFill>
              </a:rPr>
              <a:t>0.</a:t>
            </a:r>
            <a:endParaRPr kumimoji="0" lang="en-US" sz="2000" dirty="0">
              <a:solidFill>
                <a:srgbClr val="FF0000"/>
              </a:solidFill>
            </a:endParaRPr>
          </a:p>
        </p:txBody>
      </p:sp>
      <p:sp>
        <p:nvSpPr>
          <p:cNvPr id="234522"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34524" name="Group 28"/>
          <p:cNvGrpSpPr>
            <a:grpSpLocks/>
          </p:cNvGrpSpPr>
          <p:nvPr/>
        </p:nvGrpSpPr>
        <p:grpSpPr bwMode="auto">
          <a:xfrm>
            <a:off x="5867400" y="4419600"/>
            <a:ext cx="1066800" cy="381000"/>
            <a:chOff x="2016" y="3072"/>
            <a:chExt cx="672" cy="240"/>
          </a:xfrm>
        </p:grpSpPr>
        <p:sp>
          <p:nvSpPr>
            <p:cNvPr id="234525"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4.42</a:t>
              </a:r>
              <a:endParaRPr kumimoji="0" lang="en-US" sz="1400" b="1">
                <a:latin typeface="Courier New" charset="0"/>
              </a:endParaRPr>
            </a:p>
          </p:txBody>
        </p:sp>
        <p:sp>
          <p:nvSpPr>
            <p:cNvPr id="234526"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7.42</a:t>
              </a:r>
              <a:endParaRPr kumimoji="0" lang="en-US" sz="1400" b="1" dirty="0">
                <a:solidFill>
                  <a:schemeClr val="accent6"/>
                </a:solidFill>
                <a:latin typeface="Courier New" charset="0"/>
              </a:endParaRPr>
            </a:p>
          </p:txBody>
        </p:sp>
      </p:grpSp>
      <p:cxnSp>
        <p:nvCxnSpPr>
          <p:cNvPr id="234527" name="AutoShape 31"/>
          <p:cNvCxnSpPr>
            <a:cxnSpLocks noChangeShapeType="1"/>
            <a:stCxn id="234525" idx="2"/>
            <a:endCxn id="234526" idx="2"/>
          </p:cNvCxnSpPr>
          <p:nvPr/>
        </p:nvCxnSpPr>
        <p:spPr bwMode="auto">
          <a:xfrm rot="16200000" flipH="1">
            <a:off x="6400006" y="4534694"/>
            <a:ext cx="1588" cy="533400"/>
          </a:xfrm>
          <a:prstGeom prst="curvedConnector3">
            <a:avLst>
              <a:gd name="adj1" fmla="val 29099995"/>
            </a:avLst>
          </a:prstGeom>
          <a:noFill/>
          <a:ln w="34925">
            <a:solidFill>
              <a:srgbClr val="006600"/>
            </a:solidFill>
            <a:round/>
            <a:headEnd type="triangle" w="med" len="med"/>
            <a:tailEnd type="triangle" w="med" len="med"/>
          </a:ln>
          <a:effectLst/>
        </p:spPr>
      </p:cxnSp>
      <p:grpSp>
        <p:nvGrpSpPr>
          <p:cNvPr id="45"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3" name="Straight Connector 32"/>
          <p:cNvCxnSpPr/>
          <p:nvPr/>
        </p:nvCxnSpPr>
        <p:spPr>
          <a:xfrm>
            <a:off x="64008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5586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4527"/>
                                        </p:tgtEl>
                                        <p:attrNameLst>
                                          <p:attrName>style.visibility</p:attrName>
                                        </p:attrNameLst>
                                      </p:cBhvr>
                                      <p:to>
                                        <p:strVal val="visible"/>
                                      </p:to>
                                    </p:set>
                                    <p:animEffect transition="in" filter="box(in)">
                                      <p:cBhvr>
                                        <p:cTn id="7" dur="500"/>
                                        <p:tgtEl>
                                          <p:spTgt spid="234527"/>
                                        </p:tgtEl>
                                      </p:cBhvr>
                                    </p:animEffect>
                                  </p:childTnLst>
                                  <p:subTnLst>
                                    <p:set>
                                      <p:cBhvr override="childStyle">
                                        <p:cTn dur="1" fill="hold" display="0" masterRel="nextClick" afterEffect="1"/>
                                        <p:tgtEl>
                                          <p:spTgt spid="234527"/>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34524"/>
                                        </p:tgtEl>
                                        <p:attrNameLst>
                                          <p:attrName>style.visibility</p:attrName>
                                        </p:attrNameLst>
                                      </p:cBhvr>
                                      <p:to>
                                        <p:strVal val="visible"/>
                                      </p:to>
                                    </p:set>
                                    <p:animEffect transition="in" filter="dissolve">
                                      <p:cBhvr>
                                        <p:cTn id="11" dur="500"/>
                                        <p:tgtEl>
                                          <p:spTgt spid="234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428CBD68-632E-434B-A4A2-785C2E2FE37C}" type="slidenum">
              <a:rPr lang="en-US"/>
              <a:pPr/>
              <a:t>36</a:t>
            </a:fld>
            <a:endParaRPr lang="en-US" sz="1400"/>
          </a:p>
        </p:txBody>
      </p:sp>
      <p:sp>
        <p:nvSpPr>
          <p:cNvPr id="235522" name="Rectangle 2"/>
          <p:cNvSpPr>
            <a:spLocks noChangeArrowheads="1"/>
          </p:cNvSpPr>
          <p:nvPr/>
        </p:nvSpPr>
        <p:spPr bwMode="auto">
          <a:xfrm>
            <a:off x="6400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35523"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35524"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35525" name="Rectangle 5"/>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35526"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35527"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35528"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35529"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35530"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35531" name="Rectangle 11"/>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6.21</a:t>
            </a:r>
          </a:p>
        </p:txBody>
      </p:sp>
      <p:sp>
        <p:nvSpPr>
          <p:cNvPr id="235532" name="Rectangle 12"/>
          <p:cNvSpPr>
            <a:spLocks noChangeArrowheads="1"/>
          </p:cNvSpPr>
          <p:nvPr/>
        </p:nvSpPr>
        <p:spPr bwMode="auto">
          <a:xfrm>
            <a:off x="58674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4.42</a:t>
            </a:r>
          </a:p>
        </p:txBody>
      </p:sp>
      <p:sp>
        <p:nvSpPr>
          <p:cNvPr id="235545"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7:  </a:t>
            </a:r>
            <a:r>
              <a:rPr kumimoji="0" lang="en-US" sz="2000" dirty="0">
                <a:solidFill>
                  <a:srgbClr val="FF0000"/>
                </a:solidFill>
              </a:rPr>
              <a:t>step </a:t>
            </a:r>
            <a:r>
              <a:rPr kumimoji="0" lang="en-US" sz="2000" dirty="0" smtClean="0">
                <a:solidFill>
                  <a:srgbClr val="FF0000"/>
                </a:solidFill>
              </a:rPr>
              <a:t>1.</a:t>
            </a:r>
            <a:endParaRPr kumimoji="0" lang="en-US" sz="2000" dirty="0">
              <a:solidFill>
                <a:srgbClr val="FF0000"/>
              </a:solidFill>
            </a:endParaRPr>
          </a:p>
        </p:txBody>
      </p:sp>
      <p:sp>
        <p:nvSpPr>
          <p:cNvPr id="235546"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35548" name="Group 28"/>
          <p:cNvGrpSpPr>
            <a:grpSpLocks/>
          </p:cNvGrpSpPr>
          <p:nvPr/>
        </p:nvGrpSpPr>
        <p:grpSpPr bwMode="auto">
          <a:xfrm>
            <a:off x="5334000" y="4419600"/>
            <a:ext cx="1066800" cy="381000"/>
            <a:chOff x="2016" y="3072"/>
            <a:chExt cx="672" cy="240"/>
          </a:xfrm>
        </p:grpSpPr>
        <p:sp>
          <p:nvSpPr>
            <p:cNvPr id="235549"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4.42</a:t>
              </a:r>
              <a:endParaRPr kumimoji="0" lang="en-US" sz="1400" b="1">
                <a:latin typeface="Courier New" charset="0"/>
              </a:endParaRPr>
            </a:p>
          </p:txBody>
        </p:sp>
        <p:sp>
          <p:nvSpPr>
            <p:cNvPr id="235550"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6.21</a:t>
              </a:r>
              <a:endParaRPr kumimoji="0" lang="en-US" sz="1400" b="1" dirty="0">
                <a:solidFill>
                  <a:schemeClr val="accent6"/>
                </a:solidFill>
                <a:latin typeface="Courier New" charset="0"/>
              </a:endParaRPr>
            </a:p>
          </p:txBody>
        </p:sp>
      </p:grpSp>
      <p:cxnSp>
        <p:nvCxnSpPr>
          <p:cNvPr id="235551" name="AutoShape 31"/>
          <p:cNvCxnSpPr>
            <a:cxnSpLocks noChangeShapeType="1"/>
            <a:stCxn id="235549" idx="2"/>
            <a:endCxn id="235550" idx="2"/>
          </p:cNvCxnSpPr>
          <p:nvPr/>
        </p:nvCxnSpPr>
        <p:spPr bwMode="auto">
          <a:xfrm rot="16200000" flipH="1">
            <a:off x="5866606" y="4534694"/>
            <a:ext cx="1588" cy="533400"/>
          </a:xfrm>
          <a:prstGeom prst="curvedConnector3">
            <a:avLst>
              <a:gd name="adj1" fmla="val 32299995"/>
            </a:avLst>
          </a:prstGeom>
          <a:noFill/>
          <a:ln w="34925">
            <a:solidFill>
              <a:srgbClr val="006600"/>
            </a:solidFill>
            <a:round/>
            <a:headEnd type="triangle" w="med" len="med"/>
            <a:tailEnd type="triangle" w="med" len="med"/>
          </a:ln>
          <a:effectLst/>
        </p:spPr>
      </p:cxnSp>
      <p:grpSp>
        <p:nvGrpSpPr>
          <p:cNvPr id="45"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3" name="Straight Connector 32"/>
          <p:cNvCxnSpPr/>
          <p:nvPr/>
        </p:nvCxnSpPr>
        <p:spPr>
          <a:xfrm>
            <a:off x="64008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6238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5551"/>
                                        </p:tgtEl>
                                        <p:attrNameLst>
                                          <p:attrName>style.visibility</p:attrName>
                                        </p:attrNameLst>
                                      </p:cBhvr>
                                      <p:to>
                                        <p:strVal val="visible"/>
                                      </p:to>
                                    </p:set>
                                    <p:animEffect transition="in" filter="box(in)">
                                      <p:cBhvr>
                                        <p:cTn id="7" dur="500"/>
                                        <p:tgtEl>
                                          <p:spTgt spid="235551"/>
                                        </p:tgtEl>
                                      </p:cBhvr>
                                    </p:animEffect>
                                  </p:childTnLst>
                                  <p:subTnLst>
                                    <p:set>
                                      <p:cBhvr override="childStyle">
                                        <p:cTn dur="1" fill="hold" display="0" masterRel="nextClick" afterEffect="1"/>
                                        <p:tgtEl>
                                          <p:spTgt spid="235551"/>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35548"/>
                                        </p:tgtEl>
                                        <p:attrNameLst>
                                          <p:attrName>style.visibility</p:attrName>
                                        </p:attrNameLst>
                                      </p:cBhvr>
                                      <p:to>
                                        <p:strVal val="visible"/>
                                      </p:to>
                                    </p:set>
                                    <p:animEffect transition="in" filter="dissolve">
                                      <p:cBhvr>
                                        <p:cTn id="11" dur="500"/>
                                        <p:tgtEl>
                                          <p:spTgt spid="235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E9037CF4-E3D7-A94E-951B-02947F90267A}" type="slidenum">
              <a:rPr lang="en-US"/>
              <a:pPr/>
              <a:t>37</a:t>
            </a:fld>
            <a:endParaRPr lang="en-US" sz="1400"/>
          </a:p>
        </p:txBody>
      </p:sp>
      <p:sp>
        <p:nvSpPr>
          <p:cNvPr id="236546" name="Rectangle 2"/>
          <p:cNvSpPr>
            <a:spLocks noChangeArrowheads="1"/>
          </p:cNvSpPr>
          <p:nvPr/>
        </p:nvSpPr>
        <p:spPr bwMode="auto">
          <a:xfrm>
            <a:off x="6400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36547"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36548"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36549" name="Rectangle 5"/>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36550"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36551"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36552" name="Rectangle 8"/>
          <p:cNvSpPr>
            <a:spLocks noChangeArrowheads="1"/>
          </p:cNvSpPr>
          <p:nvPr/>
        </p:nvSpPr>
        <p:spPr bwMode="auto">
          <a:xfrm>
            <a:off x="69342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3.14</a:t>
            </a:r>
          </a:p>
        </p:txBody>
      </p:sp>
      <p:sp>
        <p:nvSpPr>
          <p:cNvPr id="236553"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36554"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36555" name="Rectangle 11"/>
          <p:cNvSpPr>
            <a:spLocks noChangeArrowheads="1"/>
          </p:cNvSpPr>
          <p:nvPr/>
        </p:nvSpPr>
        <p:spPr bwMode="auto">
          <a:xfrm>
            <a:off x="5867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6.21</a:t>
            </a:r>
          </a:p>
        </p:txBody>
      </p:sp>
      <p:sp>
        <p:nvSpPr>
          <p:cNvPr id="236556" name="Rectangle 12"/>
          <p:cNvSpPr>
            <a:spLocks noChangeArrowheads="1"/>
          </p:cNvSpPr>
          <p:nvPr/>
        </p:nvSpPr>
        <p:spPr bwMode="auto">
          <a:xfrm>
            <a:off x="5334000" y="4419600"/>
            <a:ext cx="533400" cy="381000"/>
          </a:xfrm>
          <a:prstGeom prst="rect">
            <a:avLst/>
          </a:prstGeom>
          <a:solidFill>
            <a:schemeClr val="accent6"/>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4.42</a:t>
            </a:r>
          </a:p>
        </p:txBody>
      </p:sp>
      <p:sp>
        <p:nvSpPr>
          <p:cNvPr id="236569"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7:  </a:t>
            </a:r>
            <a:r>
              <a:rPr kumimoji="0" lang="en-US" sz="2000" dirty="0">
                <a:solidFill>
                  <a:srgbClr val="FF0000"/>
                </a:solidFill>
              </a:rPr>
              <a:t>step </a:t>
            </a:r>
            <a:r>
              <a:rPr kumimoji="0" lang="en-US" sz="2000" dirty="0" smtClean="0">
                <a:solidFill>
                  <a:srgbClr val="FF0000"/>
                </a:solidFill>
              </a:rPr>
              <a:t>2.</a:t>
            </a:r>
            <a:endParaRPr kumimoji="0" lang="en-US" sz="2000" dirty="0">
              <a:solidFill>
                <a:srgbClr val="FF0000"/>
              </a:solidFill>
            </a:endParaRPr>
          </a:p>
        </p:txBody>
      </p:sp>
      <p:sp>
        <p:nvSpPr>
          <p:cNvPr id="236570"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42" name="Group 87"/>
          <p:cNvGrpSpPr>
            <a:grpSpLocks/>
          </p:cNvGrpSpPr>
          <p:nvPr/>
        </p:nvGrpSpPr>
        <p:grpSpPr bwMode="auto">
          <a:xfrm>
            <a:off x="1066800" y="4038600"/>
            <a:ext cx="6934200" cy="381000"/>
            <a:chOff x="672" y="2304"/>
            <a:chExt cx="4368" cy="240"/>
          </a:xfrm>
        </p:grpSpPr>
        <p:sp>
          <p:nvSpPr>
            <p:cNvPr id="43"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4"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5"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46"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47"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48"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49"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0"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1"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2"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3"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4"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29" name="Straight Connector 28"/>
          <p:cNvCxnSpPr/>
          <p:nvPr/>
        </p:nvCxnSpPr>
        <p:spPr>
          <a:xfrm>
            <a:off x="64008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86572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474AC253-9669-4B42-BF3D-283D7BF95B41}" type="slidenum">
              <a:rPr lang="en-US"/>
              <a:pPr/>
              <a:t>38</a:t>
            </a:fld>
            <a:endParaRPr lang="en-US" sz="1400"/>
          </a:p>
        </p:txBody>
      </p:sp>
      <p:sp>
        <p:nvSpPr>
          <p:cNvPr id="237570" name="Rectangle 2"/>
          <p:cNvSpPr>
            <a:spLocks noChangeArrowheads="1"/>
          </p:cNvSpPr>
          <p:nvPr/>
        </p:nvSpPr>
        <p:spPr bwMode="auto">
          <a:xfrm>
            <a:off x="6400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37571"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37572"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37573" name="Rectangle 5"/>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37574"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37575"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37576" name="Rectangle 8"/>
          <p:cNvSpPr>
            <a:spLocks noChangeArrowheads="1"/>
          </p:cNvSpPr>
          <p:nvPr/>
        </p:nvSpPr>
        <p:spPr bwMode="auto">
          <a:xfrm>
            <a:off x="69342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3.14</a:t>
            </a:r>
          </a:p>
        </p:txBody>
      </p:sp>
      <p:sp>
        <p:nvSpPr>
          <p:cNvPr id="237577"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37578"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37579" name="Rectangle 11"/>
          <p:cNvSpPr>
            <a:spLocks noChangeArrowheads="1"/>
          </p:cNvSpPr>
          <p:nvPr/>
        </p:nvSpPr>
        <p:spPr bwMode="auto">
          <a:xfrm>
            <a:off x="5867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6.21</a:t>
            </a:r>
          </a:p>
        </p:txBody>
      </p:sp>
      <p:sp>
        <p:nvSpPr>
          <p:cNvPr id="237580" name="Rectangle 12"/>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4.42</a:t>
            </a:r>
          </a:p>
        </p:txBody>
      </p:sp>
      <p:sp>
        <p:nvSpPr>
          <p:cNvPr id="237593"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8:  </a:t>
            </a:r>
            <a:r>
              <a:rPr kumimoji="0" lang="en-US" sz="2000" dirty="0">
                <a:solidFill>
                  <a:srgbClr val="FF0000"/>
                </a:solidFill>
              </a:rPr>
              <a:t>step </a:t>
            </a:r>
            <a:r>
              <a:rPr kumimoji="0" lang="en-US" sz="2000" dirty="0" smtClean="0">
                <a:solidFill>
                  <a:srgbClr val="FF0000"/>
                </a:solidFill>
              </a:rPr>
              <a:t>0.</a:t>
            </a:r>
            <a:endParaRPr kumimoji="0" lang="en-US" sz="2000" dirty="0">
              <a:solidFill>
                <a:srgbClr val="FF0000"/>
              </a:solidFill>
            </a:endParaRPr>
          </a:p>
        </p:txBody>
      </p:sp>
      <p:sp>
        <p:nvSpPr>
          <p:cNvPr id="237594" name="Rectangle 26"/>
          <p:cNvSpPr>
            <a:spLocks noGrp="1" noChangeArrowheads="1"/>
          </p:cNvSpPr>
          <p:nvPr>
            <p:ph type="title"/>
          </p:nvPr>
        </p:nvSpPr>
        <p:spPr>
          <a:xfrm>
            <a:off x="23191" y="0"/>
            <a:ext cx="9120809" cy="838200"/>
          </a:xfrm>
        </p:spPr>
        <p:txBody>
          <a:bodyPr/>
          <a:lstStyle/>
          <a:p>
            <a:r>
              <a:rPr lang="en-US" dirty="0"/>
              <a:t>Example 1: Insertion Sort</a:t>
            </a:r>
          </a:p>
        </p:txBody>
      </p:sp>
      <p:grpSp>
        <p:nvGrpSpPr>
          <p:cNvPr id="237596" name="Group 28"/>
          <p:cNvGrpSpPr>
            <a:grpSpLocks/>
          </p:cNvGrpSpPr>
          <p:nvPr/>
        </p:nvGrpSpPr>
        <p:grpSpPr bwMode="auto">
          <a:xfrm>
            <a:off x="6400800" y="4419600"/>
            <a:ext cx="1066800" cy="381000"/>
            <a:chOff x="2016" y="3072"/>
            <a:chExt cx="672" cy="240"/>
          </a:xfrm>
        </p:grpSpPr>
        <p:sp>
          <p:nvSpPr>
            <p:cNvPr id="237597"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3.14</a:t>
              </a:r>
              <a:endParaRPr kumimoji="0" lang="en-US" sz="1400" b="1">
                <a:latin typeface="Courier New" charset="0"/>
              </a:endParaRPr>
            </a:p>
          </p:txBody>
        </p:sp>
        <p:sp>
          <p:nvSpPr>
            <p:cNvPr id="237598"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7.42</a:t>
              </a:r>
              <a:endParaRPr kumimoji="0" lang="en-US" sz="1400" b="1" dirty="0">
                <a:solidFill>
                  <a:schemeClr val="accent6"/>
                </a:solidFill>
                <a:latin typeface="Courier New" charset="0"/>
              </a:endParaRPr>
            </a:p>
          </p:txBody>
        </p:sp>
      </p:grpSp>
      <p:cxnSp>
        <p:nvCxnSpPr>
          <p:cNvPr id="237599" name="AutoShape 31"/>
          <p:cNvCxnSpPr>
            <a:cxnSpLocks noChangeShapeType="1"/>
            <a:stCxn id="237597" idx="2"/>
            <a:endCxn id="237598" idx="2"/>
          </p:cNvCxnSpPr>
          <p:nvPr/>
        </p:nvCxnSpPr>
        <p:spPr bwMode="auto">
          <a:xfrm rot="16200000" flipH="1">
            <a:off x="6933406" y="4534694"/>
            <a:ext cx="1588" cy="533400"/>
          </a:xfrm>
          <a:prstGeom prst="curvedConnector3">
            <a:avLst>
              <a:gd name="adj1" fmla="val 27399995"/>
            </a:avLst>
          </a:prstGeom>
          <a:noFill/>
          <a:ln w="34925">
            <a:solidFill>
              <a:srgbClr val="006600"/>
            </a:solidFill>
            <a:round/>
            <a:headEnd type="triangle" w="med" len="med"/>
            <a:tailEnd type="triangle" w="med" len="med"/>
          </a:ln>
          <a:effectLst/>
        </p:spPr>
      </p:cxnSp>
      <p:grpSp>
        <p:nvGrpSpPr>
          <p:cNvPr id="33" name="Group 87"/>
          <p:cNvGrpSpPr>
            <a:grpSpLocks/>
          </p:cNvGrpSpPr>
          <p:nvPr/>
        </p:nvGrpSpPr>
        <p:grpSpPr bwMode="auto">
          <a:xfrm>
            <a:off x="1066800" y="4038600"/>
            <a:ext cx="6934200" cy="381000"/>
            <a:chOff x="672" y="2304"/>
            <a:chExt cx="4368" cy="240"/>
          </a:xfrm>
        </p:grpSpPr>
        <p:sp>
          <p:nvSpPr>
            <p:cNvPr id="34"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35"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36"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37"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38"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39"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40"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41"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42"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43"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44"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45"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46" name="Straight Connector 45"/>
          <p:cNvCxnSpPr/>
          <p:nvPr/>
        </p:nvCxnSpPr>
        <p:spPr>
          <a:xfrm>
            <a:off x="69342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6094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7599"/>
                                        </p:tgtEl>
                                        <p:attrNameLst>
                                          <p:attrName>style.visibility</p:attrName>
                                        </p:attrNameLst>
                                      </p:cBhvr>
                                      <p:to>
                                        <p:strVal val="visible"/>
                                      </p:to>
                                    </p:set>
                                    <p:animEffect transition="in" filter="box(in)">
                                      <p:cBhvr>
                                        <p:cTn id="7" dur="500"/>
                                        <p:tgtEl>
                                          <p:spTgt spid="237599"/>
                                        </p:tgtEl>
                                      </p:cBhvr>
                                    </p:animEffect>
                                  </p:childTnLst>
                                  <p:subTnLst>
                                    <p:set>
                                      <p:cBhvr override="childStyle">
                                        <p:cTn dur="1" fill="hold" display="0" masterRel="nextClick" afterEffect="1"/>
                                        <p:tgtEl>
                                          <p:spTgt spid="237599"/>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37596"/>
                                        </p:tgtEl>
                                        <p:attrNameLst>
                                          <p:attrName>style.visibility</p:attrName>
                                        </p:attrNameLst>
                                      </p:cBhvr>
                                      <p:to>
                                        <p:strVal val="visible"/>
                                      </p:to>
                                    </p:set>
                                    <p:animEffect transition="in" filter="dissolve">
                                      <p:cBhvr>
                                        <p:cTn id="11" dur="500"/>
                                        <p:tgtEl>
                                          <p:spTgt spid="237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10EA61D3-37A2-AC41-8041-DD67FBC2DE59}" type="slidenum">
              <a:rPr lang="en-US"/>
              <a:pPr/>
              <a:t>39</a:t>
            </a:fld>
            <a:endParaRPr lang="en-US" sz="1400"/>
          </a:p>
        </p:txBody>
      </p:sp>
      <p:sp>
        <p:nvSpPr>
          <p:cNvPr id="238594" name="Rectangle 2"/>
          <p:cNvSpPr>
            <a:spLocks noChangeArrowheads="1"/>
          </p:cNvSpPr>
          <p:nvPr/>
        </p:nvSpPr>
        <p:spPr bwMode="auto">
          <a:xfrm>
            <a:off x="6934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38595"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38596"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38597" name="Rectangle 5"/>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38598"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38599"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38600" name="Rectangle 8"/>
          <p:cNvSpPr>
            <a:spLocks noChangeArrowheads="1"/>
          </p:cNvSpPr>
          <p:nvPr/>
        </p:nvSpPr>
        <p:spPr bwMode="auto">
          <a:xfrm>
            <a:off x="64008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3.14</a:t>
            </a:r>
          </a:p>
        </p:txBody>
      </p:sp>
      <p:sp>
        <p:nvSpPr>
          <p:cNvPr id="238601"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38602"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38603" name="Rectangle 11"/>
          <p:cNvSpPr>
            <a:spLocks noChangeArrowheads="1"/>
          </p:cNvSpPr>
          <p:nvPr/>
        </p:nvSpPr>
        <p:spPr bwMode="auto">
          <a:xfrm>
            <a:off x="5867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6.21</a:t>
            </a:r>
          </a:p>
        </p:txBody>
      </p:sp>
      <p:sp>
        <p:nvSpPr>
          <p:cNvPr id="238604" name="Rectangle 12"/>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4.42</a:t>
            </a:r>
          </a:p>
        </p:txBody>
      </p:sp>
      <p:sp>
        <p:nvSpPr>
          <p:cNvPr id="238617"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8:  </a:t>
            </a:r>
            <a:r>
              <a:rPr kumimoji="0" lang="en-US" sz="2000" dirty="0">
                <a:solidFill>
                  <a:srgbClr val="FF0000"/>
                </a:solidFill>
              </a:rPr>
              <a:t>step </a:t>
            </a:r>
            <a:r>
              <a:rPr kumimoji="0" lang="en-US" sz="2000" dirty="0" smtClean="0">
                <a:solidFill>
                  <a:srgbClr val="FF0000"/>
                </a:solidFill>
              </a:rPr>
              <a:t>1.</a:t>
            </a:r>
            <a:endParaRPr kumimoji="0" lang="en-US" sz="2000" dirty="0">
              <a:solidFill>
                <a:srgbClr val="FF0000"/>
              </a:solidFill>
            </a:endParaRPr>
          </a:p>
        </p:txBody>
      </p:sp>
      <p:sp>
        <p:nvSpPr>
          <p:cNvPr id="238618"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38620" name="Group 28"/>
          <p:cNvGrpSpPr>
            <a:grpSpLocks/>
          </p:cNvGrpSpPr>
          <p:nvPr/>
        </p:nvGrpSpPr>
        <p:grpSpPr bwMode="auto">
          <a:xfrm>
            <a:off x="5867400" y="4419600"/>
            <a:ext cx="1066800" cy="381000"/>
            <a:chOff x="2016" y="3072"/>
            <a:chExt cx="672" cy="240"/>
          </a:xfrm>
        </p:grpSpPr>
        <p:sp>
          <p:nvSpPr>
            <p:cNvPr id="238621"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3.14</a:t>
              </a:r>
              <a:endParaRPr kumimoji="0" lang="en-US" sz="1400" b="1">
                <a:latin typeface="Courier New" charset="0"/>
              </a:endParaRPr>
            </a:p>
          </p:txBody>
        </p:sp>
        <p:sp>
          <p:nvSpPr>
            <p:cNvPr id="238622"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6.21</a:t>
              </a:r>
              <a:endParaRPr kumimoji="0" lang="en-US" sz="1400" b="1" dirty="0">
                <a:solidFill>
                  <a:schemeClr val="accent6"/>
                </a:solidFill>
                <a:latin typeface="Courier New" charset="0"/>
              </a:endParaRPr>
            </a:p>
          </p:txBody>
        </p:sp>
      </p:grpSp>
      <p:cxnSp>
        <p:nvCxnSpPr>
          <p:cNvPr id="238623" name="AutoShape 31"/>
          <p:cNvCxnSpPr>
            <a:cxnSpLocks noChangeShapeType="1"/>
            <a:stCxn id="238621" idx="2"/>
            <a:endCxn id="238622" idx="2"/>
          </p:cNvCxnSpPr>
          <p:nvPr/>
        </p:nvCxnSpPr>
        <p:spPr bwMode="auto">
          <a:xfrm rot="16200000" flipH="1">
            <a:off x="6400006" y="4534694"/>
            <a:ext cx="1588" cy="533400"/>
          </a:xfrm>
          <a:prstGeom prst="curvedConnector3">
            <a:avLst>
              <a:gd name="adj1" fmla="val 31499995"/>
            </a:avLst>
          </a:prstGeom>
          <a:noFill/>
          <a:ln w="34925">
            <a:solidFill>
              <a:srgbClr val="006600"/>
            </a:solidFill>
            <a:round/>
            <a:headEnd type="triangle" w="med" len="med"/>
            <a:tailEnd type="triangle" w="med" len="med"/>
          </a:ln>
          <a:effectLst/>
        </p:spPr>
      </p:cxnSp>
      <p:grpSp>
        <p:nvGrpSpPr>
          <p:cNvPr id="46"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3" name="Straight Connector 32"/>
          <p:cNvCxnSpPr/>
          <p:nvPr/>
        </p:nvCxnSpPr>
        <p:spPr>
          <a:xfrm>
            <a:off x="69342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8273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8623"/>
                                        </p:tgtEl>
                                        <p:attrNameLst>
                                          <p:attrName>style.visibility</p:attrName>
                                        </p:attrNameLst>
                                      </p:cBhvr>
                                      <p:to>
                                        <p:strVal val="visible"/>
                                      </p:to>
                                    </p:set>
                                    <p:animEffect transition="in" filter="box(in)">
                                      <p:cBhvr>
                                        <p:cTn id="7" dur="500"/>
                                        <p:tgtEl>
                                          <p:spTgt spid="238623"/>
                                        </p:tgtEl>
                                      </p:cBhvr>
                                    </p:animEffect>
                                  </p:childTnLst>
                                  <p:subTnLst>
                                    <p:set>
                                      <p:cBhvr override="childStyle">
                                        <p:cTn dur="1" fill="hold" display="0" masterRel="nextClick" afterEffect="1"/>
                                        <p:tgtEl>
                                          <p:spTgt spid="238623"/>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38620"/>
                                        </p:tgtEl>
                                        <p:attrNameLst>
                                          <p:attrName>style.visibility</p:attrName>
                                        </p:attrNameLst>
                                      </p:cBhvr>
                                      <p:to>
                                        <p:strVal val="visible"/>
                                      </p:to>
                                    </p:set>
                                    <p:animEffect transition="in" filter="dissolve">
                                      <p:cBhvr>
                                        <p:cTn id="11" dur="500"/>
                                        <p:tgtEl>
                                          <p:spTgt spid="238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9A23D67-93A6-4AE4-8008-23535A98141A}" type="slidenum">
              <a:rPr lang="en-US" altLang="en-US" sz="1400">
                <a:latin typeface="Arial" panose="020B0604020202020204" pitchFamily="34" charset="0"/>
              </a:rPr>
              <a:pPr eaLnBrk="1" hangingPunct="1"/>
              <a:t>4</a:t>
            </a:fld>
            <a:endParaRPr lang="en-US" altLang="en-US" sz="1400">
              <a:latin typeface="Arial" panose="020B0604020202020204" pitchFamily="34" charset="0"/>
            </a:endParaRPr>
          </a:p>
        </p:txBody>
      </p:sp>
      <p:sp>
        <p:nvSpPr>
          <p:cNvPr id="5123" name="Rectangle 2"/>
          <p:cNvSpPr>
            <a:spLocks noGrp="1" noChangeArrowheads="1"/>
          </p:cNvSpPr>
          <p:nvPr>
            <p:ph type="title"/>
          </p:nvPr>
        </p:nvSpPr>
        <p:spPr>
          <a:xfrm>
            <a:off x="0" y="0"/>
            <a:ext cx="9144000" cy="838200"/>
          </a:xfrm>
        </p:spPr>
        <p:txBody>
          <a:bodyPr/>
          <a:lstStyle/>
          <a:p>
            <a:pPr eaLnBrk="1" hangingPunct="1"/>
            <a:r>
              <a:rPr lang="en-US" altLang="en-US" dirty="0" smtClean="0"/>
              <a:t>Sorting problem</a:t>
            </a:r>
          </a:p>
        </p:txBody>
      </p:sp>
      <p:sp>
        <p:nvSpPr>
          <p:cNvPr id="5124" name="Rectangle 3"/>
          <p:cNvSpPr>
            <a:spLocks noGrp="1" noChangeArrowheads="1"/>
          </p:cNvSpPr>
          <p:nvPr>
            <p:ph type="body" idx="1"/>
          </p:nvPr>
        </p:nvSpPr>
        <p:spPr>
          <a:xfrm>
            <a:off x="0" y="838200"/>
            <a:ext cx="9144000" cy="5410200"/>
          </a:xfrm>
        </p:spPr>
        <p:txBody>
          <a:bodyPr/>
          <a:lstStyle/>
          <a:p>
            <a:pPr marL="0" indent="0" eaLnBrk="1" hangingPunct="1">
              <a:buNone/>
            </a:pPr>
            <a:r>
              <a:rPr lang="en-US" altLang="en-US" sz="2400" b="1" i="1" dirty="0">
                <a:latin typeface="Times" panose="02020603050405020304" pitchFamily="18" charset="0"/>
                <a:cs typeface="Times" panose="02020603050405020304" pitchFamily="18" charset="0"/>
              </a:rPr>
              <a:t>Sorting</a:t>
            </a:r>
            <a:r>
              <a:rPr lang="en-US" altLang="en-US" sz="2400" dirty="0">
                <a:latin typeface="Times" panose="02020603050405020304" pitchFamily="18" charset="0"/>
                <a:cs typeface="Times" panose="02020603050405020304" pitchFamily="18" charset="0"/>
              </a:rPr>
              <a:t> is a process that organizes a collection of data into either ascending or descending order.</a:t>
            </a:r>
          </a:p>
          <a:p>
            <a:pPr eaLnBrk="1" hangingPunct="1"/>
            <a:r>
              <a:rPr lang="en-US" altLang="en-US" sz="2400" dirty="0" smtClean="0">
                <a:latin typeface="Times" panose="02020603050405020304" pitchFamily="18" charset="0"/>
                <a:cs typeface="Times" panose="02020603050405020304" pitchFamily="18" charset="0"/>
              </a:rPr>
              <a:t>Different types of sorting algorithms:</a:t>
            </a:r>
          </a:p>
          <a:p>
            <a:pPr marL="457200" indent="-457200" eaLnBrk="1" hangingPunct="1">
              <a:buFont typeface="+mj-lt"/>
              <a:buAutoNum type="arabicParenR"/>
            </a:pPr>
            <a:r>
              <a:rPr lang="en-US" altLang="en-US" sz="2400" b="1" dirty="0" smtClean="0">
                <a:solidFill>
                  <a:srgbClr val="FF0000"/>
                </a:solidFill>
                <a:latin typeface="Times" panose="02020603050405020304" pitchFamily="18" charset="0"/>
                <a:cs typeface="Times" panose="02020603050405020304" pitchFamily="18" charset="0"/>
              </a:rPr>
              <a:t>I</a:t>
            </a:r>
            <a:r>
              <a:rPr lang="en-US" altLang="en-US" sz="2400" b="1" i="1" dirty="0" smtClean="0">
                <a:solidFill>
                  <a:srgbClr val="FF0000"/>
                </a:solidFill>
                <a:latin typeface="Times" panose="02020603050405020304" pitchFamily="18" charset="0"/>
                <a:cs typeface="Times" panose="02020603050405020304" pitchFamily="18" charset="0"/>
              </a:rPr>
              <a:t>nternal </a:t>
            </a:r>
            <a:r>
              <a:rPr lang="en-US" altLang="en-US" sz="2400" b="1" i="1" dirty="0">
                <a:solidFill>
                  <a:srgbClr val="FF0000"/>
                </a:solidFill>
                <a:latin typeface="Times" panose="02020603050405020304" pitchFamily="18" charset="0"/>
                <a:cs typeface="Times" panose="02020603050405020304" pitchFamily="18" charset="0"/>
              </a:rPr>
              <a:t>sort</a:t>
            </a:r>
            <a:r>
              <a:rPr lang="en-US" altLang="en-US" sz="2400" dirty="0">
                <a:latin typeface="Times" panose="02020603050405020304" pitchFamily="18" charset="0"/>
                <a:cs typeface="Times" panose="02020603050405020304" pitchFamily="18" charset="0"/>
              </a:rPr>
              <a:t> requires that the collection of data fit entirely in the computer’s main memory.</a:t>
            </a:r>
          </a:p>
          <a:p>
            <a:pPr marL="457200" indent="-457200" eaLnBrk="1" hangingPunct="1">
              <a:buFont typeface="+mj-lt"/>
              <a:buAutoNum type="arabicParenR"/>
            </a:pPr>
            <a:r>
              <a:rPr lang="en-US" altLang="en-US" sz="2400" dirty="0">
                <a:latin typeface="Times" panose="02020603050405020304" pitchFamily="18" charset="0"/>
                <a:cs typeface="Times" panose="02020603050405020304" pitchFamily="18" charset="0"/>
              </a:rPr>
              <a:t>We can use an </a:t>
            </a:r>
            <a:r>
              <a:rPr lang="en-US" altLang="en-US" sz="2400" b="1" i="1" dirty="0">
                <a:solidFill>
                  <a:srgbClr val="FF0000"/>
                </a:solidFill>
                <a:latin typeface="Times" panose="02020603050405020304" pitchFamily="18" charset="0"/>
                <a:cs typeface="Times" panose="02020603050405020304" pitchFamily="18" charset="0"/>
              </a:rPr>
              <a:t>external sort</a:t>
            </a:r>
            <a:r>
              <a:rPr lang="en-US" altLang="en-US" sz="2400" dirty="0">
                <a:latin typeface="Times" panose="02020603050405020304" pitchFamily="18" charset="0"/>
                <a:cs typeface="Times" panose="02020603050405020304" pitchFamily="18" charset="0"/>
              </a:rPr>
              <a:t>  when  the collection of data cannot fit in the computer’s main memory all at once but must reside in secondary storage such as on a disk</a:t>
            </a:r>
            <a:r>
              <a:rPr lang="en-US" altLang="en-US" sz="2400" dirty="0" smtClean="0">
                <a:latin typeface="Times" panose="02020603050405020304" pitchFamily="18" charset="0"/>
                <a:cs typeface="Times" panose="02020603050405020304" pitchFamily="18" charset="0"/>
              </a:rPr>
              <a:t>.</a:t>
            </a:r>
          </a:p>
          <a:p>
            <a:pPr marL="457200" indent="-457200" eaLnBrk="1" hangingPunct="1">
              <a:buFont typeface="+mj-lt"/>
              <a:buAutoNum type="arabicParenR"/>
            </a:pPr>
            <a:r>
              <a:rPr lang="en-US" altLang="en-US" sz="2400" b="1" i="1" dirty="0" smtClean="0">
                <a:solidFill>
                  <a:srgbClr val="FF0000"/>
                </a:solidFill>
                <a:latin typeface="Times" panose="02020603050405020304" pitchFamily="18" charset="0"/>
                <a:cs typeface="Times" panose="02020603050405020304" pitchFamily="18" charset="0"/>
              </a:rPr>
              <a:t>Parallel sort</a:t>
            </a:r>
            <a:r>
              <a:rPr lang="en-US" altLang="en-US" sz="2400" dirty="0" smtClean="0">
                <a:latin typeface="Times" panose="02020603050405020304" pitchFamily="18" charset="0"/>
                <a:cs typeface="Times" panose="02020603050405020304" pitchFamily="18" charset="0"/>
              </a:rPr>
              <a:t> : uses </a:t>
            </a:r>
            <a:r>
              <a:rPr lang="en-US" sz="2400" dirty="0" smtClean="0">
                <a:latin typeface="Times" panose="02020603050405020304" pitchFamily="18" charset="0"/>
                <a:cs typeface="Times" panose="02020603050405020304" pitchFamily="18" charset="0"/>
              </a:rPr>
              <a:t>multiple processors to sort, thus reduces the computation time</a:t>
            </a:r>
            <a:endParaRPr lang="en-US" sz="2400" dirty="0">
              <a:latin typeface="Times" panose="02020603050405020304" pitchFamily="18" charset="0"/>
              <a:cs typeface="Times" panose="02020603050405020304" pitchFamily="18" charset="0"/>
            </a:endParaRPr>
          </a:p>
          <a:p>
            <a:pPr eaLnBrk="1" hangingPunct="1"/>
            <a:endParaRPr lang="en-US" altLang="en-US"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6177735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
          <p:cNvSpPr>
            <a:spLocks noGrp="1"/>
          </p:cNvSpPr>
          <p:nvPr>
            <p:ph type="sldNum" sz="quarter" idx="10"/>
          </p:nvPr>
        </p:nvSpPr>
        <p:spPr/>
        <p:txBody>
          <a:bodyPr/>
          <a:lstStyle/>
          <a:p>
            <a:fld id="{EC6AF4C8-F976-D349-B652-CACA3B2B8EBF}" type="slidenum">
              <a:rPr lang="en-US"/>
              <a:pPr/>
              <a:t>40</a:t>
            </a:fld>
            <a:endParaRPr lang="en-US" sz="1400"/>
          </a:p>
        </p:txBody>
      </p:sp>
      <p:sp>
        <p:nvSpPr>
          <p:cNvPr id="239618" name="Rectangle 2"/>
          <p:cNvSpPr>
            <a:spLocks noChangeArrowheads="1"/>
          </p:cNvSpPr>
          <p:nvPr/>
        </p:nvSpPr>
        <p:spPr bwMode="auto">
          <a:xfrm>
            <a:off x="6934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39619"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39620"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39621" name="Rectangle 5"/>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39622"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39623"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39624" name="Rectangle 8"/>
          <p:cNvSpPr>
            <a:spLocks noChangeArrowheads="1"/>
          </p:cNvSpPr>
          <p:nvPr/>
        </p:nvSpPr>
        <p:spPr bwMode="auto">
          <a:xfrm>
            <a:off x="5867400" y="4419600"/>
            <a:ext cx="533400" cy="381000"/>
          </a:xfrm>
          <a:prstGeom prst="rect">
            <a:avLst/>
          </a:prstGeom>
          <a:solidFill>
            <a:schemeClr val="tx2"/>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3.14</a:t>
            </a:r>
          </a:p>
        </p:txBody>
      </p:sp>
      <p:sp>
        <p:nvSpPr>
          <p:cNvPr id="239625"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39626"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39627" name="Rectangle 11"/>
          <p:cNvSpPr>
            <a:spLocks noChangeArrowheads="1"/>
          </p:cNvSpPr>
          <p:nvPr/>
        </p:nvSpPr>
        <p:spPr bwMode="auto">
          <a:xfrm>
            <a:off x="6400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6.21</a:t>
            </a:r>
          </a:p>
        </p:txBody>
      </p:sp>
      <p:sp>
        <p:nvSpPr>
          <p:cNvPr id="239628" name="Rectangle 12"/>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4.42</a:t>
            </a:r>
          </a:p>
        </p:txBody>
      </p:sp>
      <p:sp>
        <p:nvSpPr>
          <p:cNvPr id="239641"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8:  </a:t>
            </a:r>
            <a:r>
              <a:rPr kumimoji="0" lang="en-US" sz="2000" dirty="0">
                <a:solidFill>
                  <a:srgbClr val="FF0000"/>
                </a:solidFill>
              </a:rPr>
              <a:t>step </a:t>
            </a:r>
            <a:r>
              <a:rPr kumimoji="0" lang="en-US" sz="2000" dirty="0" smtClean="0">
                <a:solidFill>
                  <a:srgbClr val="FF0000"/>
                </a:solidFill>
              </a:rPr>
              <a:t>2.</a:t>
            </a:r>
            <a:endParaRPr kumimoji="0" lang="en-US" sz="2000" dirty="0">
              <a:solidFill>
                <a:srgbClr val="FF0000"/>
              </a:solidFill>
            </a:endParaRPr>
          </a:p>
        </p:txBody>
      </p:sp>
      <p:sp>
        <p:nvSpPr>
          <p:cNvPr id="239642"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239644" name="Group 28"/>
          <p:cNvGrpSpPr>
            <a:grpSpLocks/>
          </p:cNvGrpSpPr>
          <p:nvPr/>
        </p:nvGrpSpPr>
        <p:grpSpPr bwMode="auto">
          <a:xfrm>
            <a:off x="5334000" y="4419600"/>
            <a:ext cx="1066800" cy="381000"/>
            <a:chOff x="2016" y="3072"/>
            <a:chExt cx="672" cy="240"/>
          </a:xfrm>
        </p:grpSpPr>
        <p:sp>
          <p:nvSpPr>
            <p:cNvPr id="239645" name="Rectangle 29"/>
            <p:cNvSpPr>
              <a:spLocks noChangeArrowheads="1"/>
            </p:cNvSpPr>
            <p:nvPr/>
          </p:nvSpPr>
          <p:spPr bwMode="auto">
            <a:xfrm>
              <a:off x="2016" y="3072"/>
              <a:ext cx="336" cy="240"/>
            </a:xfrm>
            <a:prstGeom prst="rect">
              <a:avLst/>
            </a:prstGeom>
            <a:solidFill>
              <a:srgbClr val="C0C0C0"/>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bg2"/>
                  </a:solidFill>
                  <a:latin typeface="Courier New" charset="0"/>
                </a:rPr>
                <a:t>3.14</a:t>
              </a:r>
              <a:endParaRPr kumimoji="0" lang="en-US" sz="1400" b="1">
                <a:latin typeface="Courier New" charset="0"/>
              </a:endParaRPr>
            </a:p>
          </p:txBody>
        </p:sp>
        <p:sp>
          <p:nvSpPr>
            <p:cNvPr id="239646" name="Rectangle 30"/>
            <p:cNvSpPr>
              <a:spLocks noChangeArrowheads="1"/>
            </p:cNvSpPr>
            <p:nvPr/>
          </p:nvSpPr>
          <p:spPr bwMode="auto">
            <a:xfrm>
              <a:off x="2352" y="3072"/>
              <a:ext cx="336" cy="240"/>
            </a:xfrm>
            <a:prstGeom prst="rect">
              <a:avLst/>
            </a:prstGeom>
            <a:solidFill>
              <a:schemeClr val="bg1"/>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dirty="0">
                  <a:solidFill>
                    <a:schemeClr val="accent6"/>
                  </a:solidFill>
                  <a:latin typeface="Courier New" charset="0"/>
                </a:rPr>
                <a:t>4.42</a:t>
              </a:r>
              <a:endParaRPr kumimoji="0" lang="en-US" sz="1400" b="1" dirty="0">
                <a:solidFill>
                  <a:schemeClr val="accent6"/>
                </a:solidFill>
                <a:latin typeface="Courier New" charset="0"/>
              </a:endParaRPr>
            </a:p>
          </p:txBody>
        </p:sp>
      </p:grpSp>
      <p:cxnSp>
        <p:nvCxnSpPr>
          <p:cNvPr id="239647" name="AutoShape 31"/>
          <p:cNvCxnSpPr>
            <a:cxnSpLocks noChangeShapeType="1"/>
            <a:stCxn id="239645" idx="2"/>
            <a:endCxn id="239646" idx="2"/>
          </p:cNvCxnSpPr>
          <p:nvPr/>
        </p:nvCxnSpPr>
        <p:spPr bwMode="auto">
          <a:xfrm rot="16200000" flipH="1">
            <a:off x="5866606" y="4534694"/>
            <a:ext cx="1588" cy="533400"/>
          </a:xfrm>
          <a:prstGeom prst="curvedConnector3">
            <a:avLst>
              <a:gd name="adj1" fmla="val 27399995"/>
            </a:avLst>
          </a:prstGeom>
          <a:noFill/>
          <a:ln w="34925">
            <a:solidFill>
              <a:srgbClr val="006600"/>
            </a:solidFill>
            <a:round/>
            <a:headEnd type="triangle" w="med" len="med"/>
            <a:tailEnd type="triangle" w="med" len="med"/>
          </a:ln>
          <a:effectLst/>
        </p:spPr>
      </p:cxnSp>
      <p:grpSp>
        <p:nvGrpSpPr>
          <p:cNvPr id="46" name="Group 87"/>
          <p:cNvGrpSpPr>
            <a:grpSpLocks/>
          </p:cNvGrpSpPr>
          <p:nvPr/>
        </p:nvGrpSpPr>
        <p:grpSpPr bwMode="auto">
          <a:xfrm>
            <a:off x="1066800" y="4038600"/>
            <a:ext cx="6934200" cy="381000"/>
            <a:chOff x="672" y="2304"/>
            <a:chExt cx="4368" cy="240"/>
          </a:xfrm>
        </p:grpSpPr>
        <p:sp>
          <p:nvSpPr>
            <p:cNvPr id="47"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8"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9"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50"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51"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52"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53"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4"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5"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6"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7"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8"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33" name="Straight Connector 32"/>
          <p:cNvCxnSpPr/>
          <p:nvPr/>
        </p:nvCxnSpPr>
        <p:spPr>
          <a:xfrm>
            <a:off x="69342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5755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9647"/>
                                        </p:tgtEl>
                                        <p:attrNameLst>
                                          <p:attrName>style.visibility</p:attrName>
                                        </p:attrNameLst>
                                      </p:cBhvr>
                                      <p:to>
                                        <p:strVal val="visible"/>
                                      </p:to>
                                    </p:set>
                                    <p:animEffect transition="in" filter="box(in)">
                                      <p:cBhvr>
                                        <p:cTn id="7" dur="500"/>
                                        <p:tgtEl>
                                          <p:spTgt spid="239647"/>
                                        </p:tgtEl>
                                      </p:cBhvr>
                                    </p:animEffect>
                                  </p:childTnLst>
                                  <p:subTnLst>
                                    <p:set>
                                      <p:cBhvr override="childStyle">
                                        <p:cTn dur="1" fill="hold" display="0" masterRel="nextClick" afterEffect="1"/>
                                        <p:tgtEl>
                                          <p:spTgt spid="239647"/>
                                        </p:tgtEl>
                                        <p:attrNameLst>
                                          <p:attrName>style.visibility</p:attrName>
                                        </p:attrNameLst>
                                      </p:cBhvr>
                                      <p:to>
                                        <p:strVal val="hidden"/>
                                      </p:to>
                                    </p:set>
                                  </p:sub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39644"/>
                                        </p:tgtEl>
                                        <p:attrNameLst>
                                          <p:attrName>style.visibility</p:attrName>
                                        </p:attrNameLst>
                                      </p:cBhvr>
                                      <p:to>
                                        <p:strVal val="visible"/>
                                      </p:to>
                                    </p:set>
                                    <p:animEffect transition="in" filter="dissolve">
                                      <p:cBhvr>
                                        <p:cTn id="11" dur="500"/>
                                        <p:tgtEl>
                                          <p:spTgt spid="239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7CF16045-8D5B-E449-9B6E-9F7F85984AB2}" type="slidenum">
              <a:rPr lang="en-US"/>
              <a:pPr/>
              <a:t>41</a:t>
            </a:fld>
            <a:endParaRPr lang="en-US" sz="1400"/>
          </a:p>
        </p:txBody>
      </p:sp>
      <p:sp>
        <p:nvSpPr>
          <p:cNvPr id="240642" name="Rectangle 2"/>
          <p:cNvSpPr>
            <a:spLocks noChangeArrowheads="1"/>
          </p:cNvSpPr>
          <p:nvPr/>
        </p:nvSpPr>
        <p:spPr bwMode="auto">
          <a:xfrm>
            <a:off x="6934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40643"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40644"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40645" name="Rectangle 5"/>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40646"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40647"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40648" name="Rectangle 8"/>
          <p:cNvSpPr>
            <a:spLocks noChangeArrowheads="1"/>
          </p:cNvSpPr>
          <p:nvPr/>
        </p:nvSpPr>
        <p:spPr bwMode="auto">
          <a:xfrm>
            <a:off x="5334000" y="4419600"/>
            <a:ext cx="533400" cy="381000"/>
          </a:xfrm>
          <a:prstGeom prst="rect">
            <a:avLst/>
          </a:prstGeom>
          <a:solidFill>
            <a:schemeClr val="accent6"/>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3.14</a:t>
            </a:r>
          </a:p>
        </p:txBody>
      </p:sp>
      <p:sp>
        <p:nvSpPr>
          <p:cNvPr id="240649" name="Rectangle 9"/>
          <p:cNvSpPr>
            <a:spLocks noChangeArrowheads="1"/>
          </p:cNvSpPr>
          <p:nvPr/>
        </p:nvSpPr>
        <p:spPr bwMode="auto">
          <a:xfrm>
            <a:off x="7467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solidFill>
                  <a:schemeClr val="tx2"/>
                </a:solidFill>
                <a:latin typeface="Courier New" charset="0"/>
              </a:rPr>
              <a:t>7.71</a:t>
            </a:r>
          </a:p>
        </p:txBody>
      </p:sp>
      <p:sp>
        <p:nvSpPr>
          <p:cNvPr id="240650"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40651" name="Rectangle 11"/>
          <p:cNvSpPr>
            <a:spLocks noChangeArrowheads="1"/>
          </p:cNvSpPr>
          <p:nvPr/>
        </p:nvSpPr>
        <p:spPr bwMode="auto">
          <a:xfrm>
            <a:off x="6400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6.21</a:t>
            </a:r>
          </a:p>
        </p:txBody>
      </p:sp>
      <p:sp>
        <p:nvSpPr>
          <p:cNvPr id="240652" name="Rectangle 12"/>
          <p:cNvSpPr>
            <a:spLocks noChangeArrowheads="1"/>
          </p:cNvSpPr>
          <p:nvPr/>
        </p:nvSpPr>
        <p:spPr bwMode="auto">
          <a:xfrm>
            <a:off x="5867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4.42</a:t>
            </a:r>
          </a:p>
        </p:txBody>
      </p:sp>
      <p:sp>
        <p:nvSpPr>
          <p:cNvPr id="240665"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8:  </a:t>
            </a:r>
            <a:r>
              <a:rPr kumimoji="0" lang="en-US" sz="2000" dirty="0">
                <a:solidFill>
                  <a:srgbClr val="FF0000"/>
                </a:solidFill>
              </a:rPr>
              <a:t>step </a:t>
            </a:r>
            <a:r>
              <a:rPr kumimoji="0" lang="en-US" sz="2000" dirty="0" smtClean="0">
                <a:solidFill>
                  <a:srgbClr val="FF0000"/>
                </a:solidFill>
              </a:rPr>
              <a:t>3.</a:t>
            </a:r>
            <a:endParaRPr kumimoji="0" lang="en-US" sz="2000" dirty="0">
              <a:solidFill>
                <a:srgbClr val="FF0000"/>
              </a:solidFill>
            </a:endParaRPr>
          </a:p>
        </p:txBody>
      </p:sp>
      <p:sp>
        <p:nvSpPr>
          <p:cNvPr id="240666"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42" name="Group 87"/>
          <p:cNvGrpSpPr>
            <a:grpSpLocks/>
          </p:cNvGrpSpPr>
          <p:nvPr/>
        </p:nvGrpSpPr>
        <p:grpSpPr bwMode="auto">
          <a:xfrm>
            <a:off x="1066800" y="4038600"/>
            <a:ext cx="6934200" cy="381000"/>
            <a:chOff x="672" y="2304"/>
            <a:chExt cx="4368" cy="240"/>
          </a:xfrm>
        </p:grpSpPr>
        <p:sp>
          <p:nvSpPr>
            <p:cNvPr id="43"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4"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5"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46"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47"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48"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49"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0"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1"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2"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3"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4"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29" name="Straight Connector 28"/>
          <p:cNvCxnSpPr/>
          <p:nvPr/>
        </p:nvCxnSpPr>
        <p:spPr>
          <a:xfrm>
            <a:off x="69342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470947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DB09E428-5D44-4246-84F5-60612A8DD755}" type="slidenum">
              <a:rPr lang="en-US"/>
              <a:pPr/>
              <a:t>42</a:t>
            </a:fld>
            <a:endParaRPr lang="en-US" sz="1400"/>
          </a:p>
        </p:txBody>
      </p:sp>
      <p:sp>
        <p:nvSpPr>
          <p:cNvPr id="241666" name="Rectangle 2"/>
          <p:cNvSpPr>
            <a:spLocks noChangeArrowheads="1"/>
          </p:cNvSpPr>
          <p:nvPr/>
        </p:nvSpPr>
        <p:spPr bwMode="auto">
          <a:xfrm>
            <a:off x="6934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41667"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41668"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41669" name="Rectangle 5"/>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41670"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41671"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41672" name="Rectangle 8"/>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3.14</a:t>
            </a:r>
          </a:p>
        </p:txBody>
      </p:sp>
      <p:sp>
        <p:nvSpPr>
          <p:cNvPr id="241673" name="Rectangle 9"/>
          <p:cNvSpPr>
            <a:spLocks noChangeArrowheads="1"/>
          </p:cNvSpPr>
          <p:nvPr/>
        </p:nvSpPr>
        <p:spPr bwMode="auto">
          <a:xfrm>
            <a:off x="7467600" y="4419600"/>
            <a:ext cx="533400" cy="381000"/>
          </a:xfrm>
          <a:prstGeom prst="rect">
            <a:avLst/>
          </a:prstGeom>
          <a:solidFill>
            <a:schemeClr val="accent6"/>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7.71</a:t>
            </a:r>
          </a:p>
        </p:txBody>
      </p:sp>
      <p:sp>
        <p:nvSpPr>
          <p:cNvPr id="241674"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41675" name="Rectangle 11"/>
          <p:cNvSpPr>
            <a:spLocks noChangeArrowheads="1"/>
          </p:cNvSpPr>
          <p:nvPr/>
        </p:nvSpPr>
        <p:spPr bwMode="auto">
          <a:xfrm>
            <a:off x="6400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6.21</a:t>
            </a:r>
          </a:p>
        </p:txBody>
      </p:sp>
      <p:sp>
        <p:nvSpPr>
          <p:cNvPr id="241676" name="Rectangle 12"/>
          <p:cNvSpPr>
            <a:spLocks noChangeArrowheads="1"/>
          </p:cNvSpPr>
          <p:nvPr/>
        </p:nvSpPr>
        <p:spPr bwMode="auto">
          <a:xfrm>
            <a:off x="5867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4.42</a:t>
            </a:r>
          </a:p>
        </p:txBody>
      </p:sp>
      <p:sp>
        <p:nvSpPr>
          <p:cNvPr id="241689"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a:t>
            </a:r>
            <a:r>
              <a:rPr kumimoji="0" lang="en-US" sz="2000" dirty="0" smtClean="0">
                <a:solidFill>
                  <a:srgbClr val="FF0000"/>
                </a:solidFill>
              </a:rPr>
              <a:t>9:  </a:t>
            </a:r>
            <a:r>
              <a:rPr kumimoji="0" lang="en-US" sz="2000" dirty="0">
                <a:solidFill>
                  <a:srgbClr val="FF0000"/>
                </a:solidFill>
              </a:rPr>
              <a:t>step </a:t>
            </a:r>
            <a:r>
              <a:rPr kumimoji="0" lang="en-US" sz="2000" dirty="0" smtClean="0">
                <a:solidFill>
                  <a:srgbClr val="FF0000"/>
                </a:solidFill>
              </a:rPr>
              <a:t>0.</a:t>
            </a:r>
            <a:endParaRPr kumimoji="0" lang="en-US" sz="2000" dirty="0">
              <a:solidFill>
                <a:srgbClr val="FF0000"/>
              </a:solidFill>
            </a:endParaRPr>
          </a:p>
        </p:txBody>
      </p:sp>
      <p:sp>
        <p:nvSpPr>
          <p:cNvPr id="241690" name="Rectangle 26"/>
          <p:cNvSpPr>
            <a:spLocks noGrp="1" noChangeArrowheads="1"/>
          </p:cNvSpPr>
          <p:nvPr>
            <p:ph type="title"/>
          </p:nvPr>
        </p:nvSpPr>
        <p:spPr>
          <a:xfrm>
            <a:off x="0" y="0"/>
            <a:ext cx="9144000" cy="838200"/>
          </a:xfrm>
        </p:spPr>
        <p:txBody>
          <a:bodyPr/>
          <a:lstStyle/>
          <a:p>
            <a:r>
              <a:rPr lang="en-US" dirty="0"/>
              <a:t>Example 1: Insertion Sort</a:t>
            </a:r>
          </a:p>
        </p:txBody>
      </p:sp>
      <p:grpSp>
        <p:nvGrpSpPr>
          <p:cNvPr id="41" name="Group 87"/>
          <p:cNvGrpSpPr>
            <a:grpSpLocks/>
          </p:cNvGrpSpPr>
          <p:nvPr/>
        </p:nvGrpSpPr>
        <p:grpSpPr bwMode="auto">
          <a:xfrm>
            <a:off x="1066800" y="4038600"/>
            <a:ext cx="6934200" cy="381000"/>
            <a:chOff x="672" y="2304"/>
            <a:chExt cx="4368" cy="240"/>
          </a:xfrm>
        </p:grpSpPr>
        <p:sp>
          <p:nvSpPr>
            <p:cNvPr id="43"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4"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5"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46"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47"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48"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49"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0"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1"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2"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3"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4"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cxnSp>
        <p:nvCxnSpPr>
          <p:cNvPr id="29" name="Straight Connector 28"/>
          <p:cNvCxnSpPr/>
          <p:nvPr/>
        </p:nvCxnSpPr>
        <p:spPr>
          <a:xfrm>
            <a:off x="7467600" y="3924300"/>
            <a:ext cx="0" cy="9906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733879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2EBECEB6-4E2B-5446-8A93-CAD36CBDB67F}" type="slidenum">
              <a:rPr lang="en-US"/>
              <a:pPr/>
              <a:t>43</a:t>
            </a:fld>
            <a:endParaRPr lang="en-US" sz="1400"/>
          </a:p>
        </p:txBody>
      </p:sp>
      <p:sp>
        <p:nvSpPr>
          <p:cNvPr id="242690" name="Rectangle 2"/>
          <p:cNvSpPr>
            <a:spLocks noChangeArrowheads="1"/>
          </p:cNvSpPr>
          <p:nvPr/>
        </p:nvSpPr>
        <p:spPr bwMode="auto">
          <a:xfrm>
            <a:off x="6934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7.42</a:t>
            </a:r>
          </a:p>
        </p:txBody>
      </p:sp>
      <p:sp>
        <p:nvSpPr>
          <p:cNvPr id="242691" name="Rectangle 3"/>
          <p:cNvSpPr>
            <a:spLocks noChangeArrowheads="1"/>
          </p:cNvSpPr>
          <p:nvPr/>
        </p:nvSpPr>
        <p:spPr bwMode="auto">
          <a:xfrm>
            <a:off x="3733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1.12</a:t>
            </a:r>
          </a:p>
        </p:txBody>
      </p:sp>
      <p:sp>
        <p:nvSpPr>
          <p:cNvPr id="242692" name="Rectangle 4"/>
          <p:cNvSpPr>
            <a:spLocks noChangeArrowheads="1"/>
          </p:cNvSpPr>
          <p:nvPr/>
        </p:nvSpPr>
        <p:spPr bwMode="auto">
          <a:xfrm>
            <a:off x="42672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1.17</a:t>
            </a:r>
          </a:p>
        </p:txBody>
      </p:sp>
      <p:sp>
        <p:nvSpPr>
          <p:cNvPr id="242693" name="Rectangle 5"/>
          <p:cNvSpPr>
            <a:spLocks noChangeArrowheads="1"/>
          </p:cNvSpPr>
          <p:nvPr/>
        </p:nvSpPr>
        <p:spPr bwMode="auto">
          <a:xfrm>
            <a:off x="2667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0.32</a:t>
            </a:r>
          </a:p>
        </p:txBody>
      </p:sp>
      <p:sp>
        <p:nvSpPr>
          <p:cNvPr id="242694" name="Rectangle 6"/>
          <p:cNvSpPr>
            <a:spLocks noChangeArrowheads="1"/>
          </p:cNvSpPr>
          <p:nvPr/>
        </p:nvSpPr>
        <p:spPr bwMode="auto">
          <a:xfrm>
            <a:off x="4800600" y="4419600"/>
            <a:ext cx="5334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2.78</a:t>
            </a:r>
          </a:p>
        </p:txBody>
      </p:sp>
      <p:sp>
        <p:nvSpPr>
          <p:cNvPr id="242695" name="Rectangle 7"/>
          <p:cNvSpPr>
            <a:spLocks noChangeArrowheads="1"/>
          </p:cNvSpPr>
          <p:nvPr/>
        </p:nvSpPr>
        <p:spPr bwMode="auto">
          <a:xfrm>
            <a:off x="3200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0.56</a:t>
            </a:r>
          </a:p>
        </p:txBody>
      </p:sp>
      <p:sp>
        <p:nvSpPr>
          <p:cNvPr id="242696" name="Rectangle 8"/>
          <p:cNvSpPr>
            <a:spLocks noChangeArrowheads="1"/>
          </p:cNvSpPr>
          <p:nvPr/>
        </p:nvSpPr>
        <p:spPr bwMode="auto">
          <a:xfrm>
            <a:off x="53340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3.14</a:t>
            </a:r>
          </a:p>
        </p:txBody>
      </p:sp>
      <p:sp>
        <p:nvSpPr>
          <p:cNvPr id="242697" name="Rectangle 9"/>
          <p:cNvSpPr>
            <a:spLocks noChangeArrowheads="1"/>
          </p:cNvSpPr>
          <p:nvPr/>
        </p:nvSpPr>
        <p:spPr bwMode="auto">
          <a:xfrm>
            <a:off x="74676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7.71</a:t>
            </a:r>
          </a:p>
        </p:txBody>
      </p:sp>
      <p:sp>
        <p:nvSpPr>
          <p:cNvPr id="242698" name="Rectangle 10"/>
          <p:cNvSpPr>
            <a:spLocks noChangeArrowheads="1"/>
          </p:cNvSpPr>
          <p:nvPr/>
        </p:nvSpPr>
        <p:spPr bwMode="auto">
          <a:xfrm>
            <a:off x="1066800" y="4419600"/>
            <a:ext cx="1600200" cy="381000"/>
          </a:xfrm>
          <a:prstGeom prst="rect">
            <a:avLst/>
          </a:prstGeom>
          <a:solidFill>
            <a:srgbClr val="FFFFFF"/>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a:t>Value</a:t>
            </a:r>
          </a:p>
        </p:txBody>
      </p:sp>
      <p:sp>
        <p:nvSpPr>
          <p:cNvPr id="242699" name="Rectangle 11"/>
          <p:cNvSpPr>
            <a:spLocks noChangeArrowheads="1"/>
          </p:cNvSpPr>
          <p:nvPr/>
        </p:nvSpPr>
        <p:spPr bwMode="auto">
          <a:xfrm>
            <a:off x="64008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6.21</a:t>
            </a:r>
          </a:p>
        </p:txBody>
      </p:sp>
      <p:sp>
        <p:nvSpPr>
          <p:cNvPr id="242700" name="Rectangle 12"/>
          <p:cNvSpPr>
            <a:spLocks noChangeArrowheads="1"/>
          </p:cNvSpPr>
          <p:nvPr/>
        </p:nvSpPr>
        <p:spPr bwMode="auto">
          <a:xfrm>
            <a:off x="5867400" y="4419600"/>
            <a:ext cx="533400" cy="381000"/>
          </a:xfrm>
          <a:prstGeom prst="rect">
            <a:avLst/>
          </a:prstGeom>
          <a:no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b="1">
                <a:latin typeface="Courier New" charset="0"/>
              </a:rPr>
              <a:t>4.42</a:t>
            </a:r>
          </a:p>
        </p:txBody>
      </p:sp>
      <p:sp>
        <p:nvSpPr>
          <p:cNvPr id="242713" name="Text Box 25"/>
          <p:cNvSpPr txBox="1">
            <a:spLocks noChangeArrowheads="1"/>
          </p:cNvSpPr>
          <p:nvPr/>
        </p:nvSpPr>
        <p:spPr bwMode="auto">
          <a:xfrm>
            <a:off x="2819400" y="5424488"/>
            <a:ext cx="3733800" cy="400110"/>
          </a:xfrm>
          <a:prstGeom prst="rect">
            <a:avLst/>
          </a:prstGeom>
          <a:noFill/>
          <a:ln w="9525">
            <a:noFill/>
            <a:miter lim="800000"/>
            <a:headEnd/>
            <a:tailEnd/>
          </a:ln>
        </p:spPr>
        <p:txBody>
          <a:bodyPr>
            <a:prstTxWarp prst="textNoShape">
              <a:avLst/>
            </a:prstTxWarp>
            <a:spAutoFit/>
          </a:bodyPr>
          <a:lstStyle/>
          <a:p>
            <a:pPr>
              <a:spcBef>
                <a:spcPct val="50000"/>
              </a:spcBef>
            </a:pPr>
            <a:r>
              <a:rPr kumimoji="0" lang="en-US" sz="2000" dirty="0">
                <a:solidFill>
                  <a:srgbClr val="FF0000"/>
                </a:solidFill>
              </a:rPr>
              <a:t>Iteration 10:  DONE.</a:t>
            </a:r>
          </a:p>
        </p:txBody>
      </p:sp>
      <p:sp>
        <p:nvSpPr>
          <p:cNvPr id="242714" name="Rectangle 26"/>
          <p:cNvSpPr>
            <a:spLocks noGrp="1" noChangeArrowheads="1"/>
          </p:cNvSpPr>
          <p:nvPr>
            <p:ph type="title"/>
          </p:nvPr>
        </p:nvSpPr>
        <p:spPr>
          <a:xfrm>
            <a:off x="0" y="0"/>
            <a:ext cx="9144000" cy="838200"/>
          </a:xfrm>
        </p:spPr>
        <p:txBody>
          <a:bodyPr/>
          <a:lstStyle/>
          <a:p>
            <a:r>
              <a:rPr lang="en-US" dirty="0"/>
              <a:t>Example 1</a:t>
            </a:r>
            <a:r>
              <a:rPr lang="en-US" dirty="0" smtClean="0"/>
              <a:t>: </a:t>
            </a:r>
            <a:r>
              <a:rPr lang="en-US" dirty="0"/>
              <a:t>Insertion Sort</a:t>
            </a:r>
          </a:p>
        </p:txBody>
      </p:sp>
      <p:grpSp>
        <p:nvGrpSpPr>
          <p:cNvPr id="41" name="Group 87"/>
          <p:cNvGrpSpPr>
            <a:grpSpLocks/>
          </p:cNvGrpSpPr>
          <p:nvPr/>
        </p:nvGrpSpPr>
        <p:grpSpPr bwMode="auto">
          <a:xfrm>
            <a:off x="1066800" y="4038600"/>
            <a:ext cx="6934200" cy="381000"/>
            <a:chOff x="672" y="2304"/>
            <a:chExt cx="4368" cy="240"/>
          </a:xfrm>
        </p:grpSpPr>
        <p:sp>
          <p:nvSpPr>
            <p:cNvPr id="43" name="Rectangle 88"/>
            <p:cNvSpPr>
              <a:spLocks noChangeArrowheads="1"/>
            </p:cNvSpPr>
            <p:nvPr/>
          </p:nvSpPr>
          <p:spPr bwMode="auto">
            <a:xfrm>
              <a:off x="235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2</a:t>
              </a:r>
              <a:endParaRPr kumimoji="0" lang="en-US" sz="1400" dirty="0">
                <a:solidFill>
                  <a:schemeClr val="bg1"/>
                </a:solidFill>
              </a:endParaRPr>
            </a:p>
          </p:txBody>
        </p:sp>
        <p:sp>
          <p:nvSpPr>
            <p:cNvPr id="44" name="Rectangle 89"/>
            <p:cNvSpPr>
              <a:spLocks noChangeArrowheads="1"/>
            </p:cNvSpPr>
            <p:nvPr/>
          </p:nvSpPr>
          <p:spPr bwMode="auto">
            <a:xfrm>
              <a:off x="268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3</a:t>
              </a:r>
              <a:endParaRPr kumimoji="0" lang="en-US" sz="1400" dirty="0">
                <a:solidFill>
                  <a:schemeClr val="bg1"/>
                </a:solidFill>
              </a:endParaRPr>
            </a:p>
          </p:txBody>
        </p:sp>
        <p:sp>
          <p:nvSpPr>
            <p:cNvPr id="45" name="Rectangle 90"/>
            <p:cNvSpPr>
              <a:spLocks noChangeArrowheads="1"/>
            </p:cNvSpPr>
            <p:nvPr/>
          </p:nvSpPr>
          <p:spPr bwMode="auto">
            <a:xfrm>
              <a:off x="302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4</a:t>
              </a:r>
              <a:endParaRPr kumimoji="0" lang="en-US" sz="1400" dirty="0">
                <a:solidFill>
                  <a:schemeClr val="bg1"/>
                </a:solidFill>
              </a:endParaRPr>
            </a:p>
          </p:txBody>
        </p:sp>
        <p:sp>
          <p:nvSpPr>
            <p:cNvPr id="46" name="Rectangle 91"/>
            <p:cNvSpPr>
              <a:spLocks noChangeArrowheads="1"/>
            </p:cNvSpPr>
            <p:nvPr/>
          </p:nvSpPr>
          <p:spPr bwMode="auto">
            <a:xfrm>
              <a:off x="336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5</a:t>
              </a:r>
              <a:endParaRPr kumimoji="0" lang="en-US" sz="1400" dirty="0">
                <a:solidFill>
                  <a:schemeClr val="bg1"/>
                </a:solidFill>
              </a:endParaRPr>
            </a:p>
          </p:txBody>
        </p:sp>
        <p:sp>
          <p:nvSpPr>
            <p:cNvPr id="47" name="Rectangle 92"/>
            <p:cNvSpPr>
              <a:spLocks noChangeArrowheads="1"/>
            </p:cNvSpPr>
            <p:nvPr/>
          </p:nvSpPr>
          <p:spPr bwMode="auto">
            <a:xfrm>
              <a:off x="1680"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0</a:t>
              </a:r>
              <a:endParaRPr kumimoji="0" lang="en-US" sz="1400" dirty="0">
                <a:solidFill>
                  <a:schemeClr val="bg1"/>
                </a:solidFill>
              </a:endParaRPr>
            </a:p>
          </p:txBody>
        </p:sp>
        <p:sp>
          <p:nvSpPr>
            <p:cNvPr id="48" name="Rectangle 93"/>
            <p:cNvSpPr>
              <a:spLocks noChangeArrowheads="1"/>
            </p:cNvSpPr>
            <p:nvPr/>
          </p:nvSpPr>
          <p:spPr bwMode="auto">
            <a:xfrm>
              <a:off x="201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1</a:t>
              </a:r>
              <a:endParaRPr kumimoji="0" lang="en-US" sz="1400" dirty="0">
                <a:solidFill>
                  <a:schemeClr val="bg1"/>
                </a:solidFill>
              </a:endParaRPr>
            </a:p>
          </p:txBody>
        </p:sp>
        <p:sp>
          <p:nvSpPr>
            <p:cNvPr id="49" name="Rectangle 94"/>
            <p:cNvSpPr>
              <a:spLocks noChangeArrowheads="1"/>
            </p:cNvSpPr>
            <p:nvPr/>
          </p:nvSpPr>
          <p:spPr bwMode="auto">
            <a:xfrm>
              <a:off x="4368"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a:solidFill>
                    <a:schemeClr val="bg1"/>
                  </a:solidFill>
                </a:rPr>
                <a:t>8</a:t>
              </a:r>
              <a:endParaRPr kumimoji="0" lang="en-US" sz="1400" dirty="0">
                <a:solidFill>
                  <a:schemeClr val="bg1"/>
                </a:solidFill>
              </a:endParaRPr>
            </a:p>
          </p:txBody>
        </p:sp>
        <p:sp>
          <p:nvSpPr>
            <p:cNvPr id="50" name="Rectangle 95"/>
            <p:cNvSpPr>
              <a:spLocks noChangeArrowheads="1"/>
            </p:cNvSpPr>
            <p:nvPr/>
          </p:nvSpPr>
          <p:spPr bwMode="auto">
            <a:xfrm>
              <a:off x="4704"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9</a:t>
              </a:r>
              <a:endParaRPr kumimoji="0" lang="en-US" sz="1400" dirty="0">
                <a:solidFill>
                  <a:schemeClr val="bg1"/>
                </a:solidFill>
              </a:endParaRPr>
            </a:p>
          </p:txBody>
        </p:sp>
        <p:sp>
          <p:nvSpPr>
            <p:cNvPr id="51" name="Rectangle 96"/>
            <p:cNvSpPr>
              <a:spLocks noChangeArrowheads="1"/>
            </p:cNvSpPr>
            <p:nvPr/>
          </p:nvSpPr>
          <p:spPr bwMode="auto">
            <a:xfrm>
              <a:off x="672" y="2304"/>
              <a:ext cx="1008"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a:solidFill>
                    <a:schemeClr val="bg1"/>
                  </a:solidFill>
                </a:rPr>
                <a:t>Array index</a:t>
              </a:r>
            </a:p>
          </p:txBody>
        </p:sp>
        <p:sp>
          <p:nvSpPr>
            <p:cNvPr id="52" name="Rectangle 97"/>
            <p:cNvSpPr>
              <a:spLocks noChangeArrowheads="1"/>
            </p:cNvSpPr>
            <p:nvPr/>
          </p:nvSpPr>
          <p:spPr bwMode="auto">
            <a:xfrm>
              <a:off x="3696"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lang="en-US" sz="1400" dirty="0" smtClean="0">
                  <a:solidFill>
                    <a:schemeClr val="bg1"/>
                  </a:solidFill>
                </a:rPr>
                <a:t>6</a:t>
              </a:r>
              <a:endParaRPr kumimoji="0" lang="en-US" sz="1400" dirty="0">
                <a:solidFill>
                  <a:schemeClr val="bg1"/>
                </a:solidFill>
              </a:endParaRPr>
            </a:p>
          </p:txBody>
        </p:sp>
        <p:sp>
          <p:nvSpPr>
            <p:cNvPr id="53" name="Rectangle 98"/>
            <p:cNvSpPr>
              <a:spLocks noChangeArrowheads="1"/>
            </p:cNvSpPr>
            <p:nvPr/>
          </p:nvSpPr>
          <p:spPr bwMode="auto">
            <a:xfrm>
              <a:off x="4032" y="2304"/>
              <a:ext cx="336" cy="240"/>
            </a:xfrm>
            <a:prstGeom prst="rect">
              <a:avLst/>
            </a:prstGeom>
            <a:solidFill>
              <a:schemeClr val="hlink"/>
            </a:solidFill>
            <a:ln w="9525">
              <a:solidFill>
                <a:schemeClr val="tx1"/>
              </a:solidFill>
              <a:miter lim="800000"/>
              <a:headEnd/>
              <a:tailEnd/>
            </a:ln>
            <a:effectLst/>
          </p:spPr>
          <p:txBody>
            <a:bodyPr wrap="none" lIns="92075" tIns="46038" rIns="92075" bIns="46038" anchor="ctr">
              <a:prstTxWarp prst="textNoShape">
                <a:avLst/>
              </a:prstTxWarp>
            </a:bodyPr>
            <a:lstStyle/>
            <a:p>
              <a:pPr algn="ctr"/>
              <a:r>
                <a:rPr kumimoji="0" lang="en-US" sz="1400" dirty="0" smtClean="0">
                  <a:solidFill>
                    <a:schemeClr val="bg1"/>
                  </a:solidFill>
                </a:rPr>
                <a:t>7</a:t>
              </a:r>
              <a:endParaRPr kumimoji="0" lang="en-US" sz="1400" dirty="0">
                <a:solidFill>
                  <a:schemeClr val="bg1"/>
                </a:solidFill>
              </a:endParaRPr>
            </a:p>
          </p:txBody>
        </p:sp>
      </p:grpSp>
      <p:sp>
        <p:nvSpPr>
          <p:cNvPr id="54" name="Rectangle 100"/>
          <p:cNvSpPr txBox="1">
            <a:spLocks noChangeArrowheads="1"/>
          </p:cNvSpPr>
          <p:nvPr/>
        </p:nvSpPr>
        <p:spPr bwMode="auto">
          <a:xfrm>
            <a:off x="23191"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smtClean="0">
                <a:latin typeface="Times New Roman" panose="02020603050405020304" pitchFamily="18" charset="0"/>
                <a:cs typeface="Times New Roman" panose="02020603050405020304" pitchFamily="18" charset="0"/>
              </a:rPr>
              <a:t>Iteration </a:t>
            </a:r>
            <a:r>
              <a:rPr lang="en-US" sz="2500" i="1" smtClean="0">
                <a:latin typeface="Times New Roman" panose="02020603050405020304" pitchFamily="18" charset="0"/>
                <a:cs typeface="Times New Roman" panose="02020603050405020304" pitchFamily="18" charset="0"/>
              </a:rPr>
              <a:t>k</a:t>
            </a:r>
            <a:r>
              <a:rPr lang="en-US" sz="2500" smtClean="0">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repeatedly swap element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baseline="30000" smtClean="0">
                <a:solidFill>
                  <a:schemeClr val="tx1"/>
                </a:solidFill>
                <a:latin typeface="Times New Roman" panose="02020603050405020304" pitchFamily="18" charset="0"/>
                <a:cs typeface="Times New Roman" panose="02020603050405020304" pitchFamily="18" charset="0"/>
              </a:rPr>
              <a:t>th</a:t>
            </a:r>
            <a:r>
              <a:rPr lang="en-US" sz="2500" smtClean="0">
                <a:solidFill>
                  <a:schemeClr val="tx1"/>
                </a:solidFill>
                <a:latin typeface="Times New Roman" panose="02020603050405020304" pitchFamily="18" charset="0"/>
                <a:cs typeface="Times New Roman" panose="02020603050405020304" pitchFamily="18" charset="0"/>
              </a:rPr>
              <a:t> with the one to its left if smaller</a:t>
            </a:r>
          </a:p>
          <a:p>
            <a:endParaRPr lang="en-US" sz="2500" smtClean="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US" sz="2500" smtClean="0">
                <a:latin typeface="Times New Roman" panose="02020603050405020304" pitchFamily="18" charset="0"/>
                <a:cs typeface="Times New Roman" panose="02020603050405020304" pitchFamily="18" charset="0"/>
              </a:rPr>
              <a:t>Properties.  </a:t>
            </a:r>
            <a:r>
              <a:rPr lang="en-US" sz="2500" smtClean="0">
                <a:solidFill>
                  <a:schemeClr val="tx1"/>
                </a:solidFill>
                <a:latin typeface="Times New Roman" panose="02020603050405020304" pitchFamily="18" charset="0"/>
                <a:cs typeface="Times New Roman" panose="02020603050405020304" pitchFamily="18" charset="0"/>
              </a:rPr>
              <a:t>After </a:t>
            </a:r>
            <a:r>
              <a:rPr lang="en-US" sz="2500" i="1" smtClean="0">
                <a:solidFill>
                  <a:schemeClr val="tx1"/>
                </a:solidFill>
                <a:latin typeface="Times New Roman" panose="02020603050405020304" pitchFamily="18" charset="0"/>
                <a:cs typeface="Times New Roman" panose="02020603050405020304" pitchFamily="18" charset="0"/>
              </a:rPr>
              <a:t>k</a:t>
            </a:r>
            <a:r>
              <a:rPr lang="en-US" sz="2500" i="1" baseline="30000" smtClean="0">
                <a:solidFill>
                  <a:schemeClr val="tx1"/>
                </a:solidFill>
                <a:latin typeface="Times New Roman" panose="02020603050405020304" pitchFamily="18" charset="0"/>
                <a:cs typeface="Times New Roman" panose="02020603050405020304" pitchFamily="18" charset="0"/>
              </a:rPr>
              <a:t>th</a:t>
            </a:r>
            <a:r>
              <a:rPr lang="en-US" sz="2500" i="1" smtClean="0">
                <a:solidFill>
                  <a:schemeClr val="tx1"/>
                </a:solidFill>
                <a:latin typeface="Times New Roman" panose="02020603050405020304" pitchFamily="18" charset="0"/>
                <a:cs typeface="Times New Roman" panose="02020603050405020304" pitchFamily="18" charset="0"/>
              </a:rPr>
              <a:t> </a:t>
            </a:r>
            <a:r>
              <a:rPr lang="en-US" sz="2500" smtClean="0">
                <a:solidFill>
                  <a:schemeClr val="tx1"/>
                </a:solidFill>
                <a:latin typeface="Times New Roman" panose="02020603050405020304" pitchFamily="18" charset="0"/>
                <a:cs typeface="Times New Roman" panose="02020603050405020304" pitchFamily="18" charset="0"/>
              </a:rPr>
              <a:t>iteratio</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11471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2EBECEB6-4E2B-5446-8A93-CAD36CBDB67F}" type="slidenum">
              <a:rPr lang="en-US"/>
              <a:pPr/>
              <a:t>44</a:t>
            </a:fld>
            <a:endParaRPr lang="en-US" sz="1400"/>
          </a:p>
        </p:txBody>
      </p:sp>
      <p:sp>
        <p:nvSpPr>
          <p:cNvPr id="242714" name="Rectangle 26"/>
          <p:cNvSpPr>
            <a:spLocks noGrp="1" noChangeArrowheads="1"/>
          </p:cNvSpPr>
          <p:nvPr>
            <p:ph type="title"/>
          </p:nvPr>
        </p:nvSpPr>
        <p:spPr>
          <a:xfrm>
            <a:off x="0" y="0"/>
            <a:ext cx="9144000" cy="838200"/>
          </a:xfrm>
        </p:spPr>
        <p:txBody>
          <a:bodyPr/>
          <a:lstStyle/>
          <a:p>
            <a:r>
              <a:rPr lang="en-US" dirty="0"/>
              <a:t>Example </a:t>
            </a:r>
            <a:r>
              <a:rPr lang="en-US" dirty="0" smtClean="0"/>
              <a:t>2: </a:t>
            </a:r>
            <a:r>
              <a:rPr lang="en-US" dirty="0"/>
              <a:t>Insertion Sort</a:t>
            </a:r>
          </a:p>
        </p:txBody>
      </p:sp>
      <p:sp>
        <p:nvSpPr>
          <p:cNvPr id="54" name="Rectangle 100"/>
          <p:cNvSpPr txBox="1">
            <a:spLocks noChangeArrowheads="1"/>
          </p:cNvSpPr>
          <p:nvPr/>
        </p:nvSpPr>
        <p:spPr bwMode="auto">
          <a:xfrm>
            <a:off x="0" y="823912"/>
            <a:ext cx="92202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dirty="0" smtClean="0">
                <a:latin typeface="Times New Roman" panose="02020603050405020304" pitchFamily="18" charset="0"/>
                <a:cs typeface="Times New Roman" panose="02020603050405020304" pitchFamily="18" charset="0"/>
              </a:rPr>
              <a:t>Iteration </a:t>
            </a:r>
            <a:r>
              <a:rPr lang="en-US" sz="2500" i="1" dirty="0" smtClean="0">
                <a:latin typeface="Times New Roman" panose="02020603050405020304" pitchFamily="18" charset="0"/>
                <a:cs typeface="Times New Roman" panose="02020603050405020304" pitchFamily="18" charset="0"/>
              </a:rPr>
              <a:t>k</a:t>
            </a:r>
            <a:r>
              <a:rPr lang="en-US" sz="2500" dirty="0" smtClean="0">
                <a:latin typeface="Times New Roman" panose="02020603050405020304" pitchFamily="18" charset="0"/>
                <a:cs typeface="Times New Roman" panose="02020603050405020304" pitchFamily="18" charset="0"/>
              </a:rPr>
              <a:t>: </a:t>
            </a:r>
            <a:r>
              <a:rPr lang="en-US" sz="2500" dirty="0" smtClean="0">
                <a:solidFill>
                  <a:schemeClr val="tx1"/>
                </a:solidFill>
                <a:latin typeface="Times New Roman" panose="02020603050405020304" pitchFamily="18" charset="0"/>
                <a:cs typeface="Times New Roman" panose="02020603050405020304" pitchFamily="18" charset="0"/>
              </a:rPr>
              <a:t>repeatedly swap element </a:t>
            </a:r>
            <a:r>
              <a:rPr lang="en-US" sz="2500" i="1" dirty="0" smtClean="0">
                <a:solidFill>
                  <a:schemeClr val="tx1"/>
                </a:solidFill>
                <a:latin typeface="Times New Roman" panose="02020603050405020304" pitchFamily="18" charset="0"/>
                <a:cs typeface="Times New Roman" panose="02020603050405020304" pitchFamily="18" charset="0"/>
              </a:rPr>
              <a:t>k</a:t>
            </a:r>
            <a:r>
              <a:rPr lang="en-US" sz="2500" baseline="30000" dirty="0" smtClean="0">
                <a:solidFill>
                  <a:schemeClr val="tx1"/>
                </a:solidFill>
                <a:latin typeface="Times New Roman" panose="02020603050405020304" pitchFamily="18" charset="0"/>
                <a:cs typeface="Times New Roman" panose="02020603050405020304" pitchFamily="18" charset="0"/>
              </a:rPr>
              <a:t>th</a:t>
            </a:r>
            <a:r>
              <a:rPr lang="en-US" sz="2500" dirty="0" smtClean="0">
                <a:solidFill>
                  <a:schemeClr val="tx1"/>
                </a:solidFill>
                <a:latin typeface="Times New Roman" panose="02020603050405020304" pitchFamily="18" charset="0"/>
                <a:cs typeface="Times New Roman" panose="02020603050405020304" pitchFamily="18" charset="0"/>
              </a:rPr>
              <a:t> with the one to its left if smaller</a:t>
            </a:r>
          </a:p>
          <a:p>
            <a:pPr marL="342900" lvl="1" indent="-342900">
              <a:buFont typeface="Arial" panose="020B0604020202020204" pitchFamily="34" charset="0"/>
              <a:buChar char="•"/>
            </a:pPr>
            <a:r>
              <a:rPr lang="en-US" sz="2500" dirty="0" smtClean="0">
                <a:latin typeface="Times New Roman" panose="02020603050405020304" pitchFamily="18" charset="0"/>
                <a:cs typeface="Times New Roman" panose="02020603050405020304" pitchFamily="18" charset="0"/>
              </a:rPr>
              <a:t>Properties.  </a:t>
            </a:r>
            <a:r>
              <a:rPr lang="en-US" sz="2500" dirty="0" smtClean="0">
                <a:solidFill>
                  <a:schemeClr val="tx1"/>
                </a:solidFill>
                <a:latin typeface="Times New Roman" panose="02020603050405020304" pitchFamily="18" charset="0"/>
                <a:cs typeface="Times New Roman" panose="02020603050405020304" pitchFamily="18" charset="0"/>
              </a:rPr>
              <a:t>After </a:t>
            </a:r>
            <a:r>
              <a:rPr lang="en-US" sz="2500" i="1" dirty="0" smtClean="0">
                <a:solidFill>
                  <a:schemeClr val="tx1"/>
                </a:solidFill>
                <a:latin typeface="Times New Roman" panose="02020603050405020304" pitchFamily="18" charset="0"/>
                <a:cs typeface="Times New Roman" panose="02020603050405020304" pitchFamily="18" charset="0"/>
              </a:rPr>
              <a:t>k</a:t>
            </a:r>
            <a:r>
              <a:rPr lang="en-US" sz="2500" i="1" baseline="30000" dirty="0" smtClean="0">
                <a:solidFill>
                  <a:schemeClr val="tx1"/>
                </a:solidFill>
                <a:latin typeface="Times New Roman" panose="02020603050405020304" pitchFamily="18" charset="0"/>
                <a:cs typeface="Times New Roman" panose="02020603050405020304" pitchFamily="18" charset="0"/>
              </a:rPr>
              <a:t>th</a:t>
            </a:r>
            <a:r>
              <a:rPr lang="en-US" sz="2500" i="1" dirty="0" smtClean="0">
                <a:solidFill>
                  <a:schemeClr val="tx1"/>
                </a:solidFill>
                <a:latin typeface="Times New Roman" panose="02020603050405020304" pitchFamily="18" charset="0"/>
                <a:cs typeface="Times New Roman" panose="02020603050405020304" pitchFamily="18" charset="0"/>
              </a:rPr>
              <a:t> </a:t>
            </a:r>
            <a:r>
              <a:rPr lang="en-US" sz="2500" dirty="0" smtClean="0">
                <a:solidFill>
                  <a:schemeClr val="tx1"/>
                </a:solidFill>
                <a:latin typeface="Times New Roman" panose="02020603050405020304" pitchFamily="18" charset="0"/>
                <a:cs typeface="Times New Roman" panose="02020603050405020304" pitchFamily="18" charset="0"/>
              </a:rPr>
              <a:t>iteratio</a:t>
            </a:r>
            <a:r>
              <a:rPr lang="en-US" sz="2500" dirty="0" smtClean="0">
                <a:solidFill>
                  <a:schemeClr val="tx1">
                    <a:lumMod val="95000"/>
                    <a:lumOff val="5000"/>
                  </a:schemeClr>
                </a:solidFill>
                <a:latin typeface="Times New Roman" panose="02020603050405020304" pitchFamily="18" charset="0"/>
                <a:cs typeface="Times New Roman" panose="02020603050405020304" pitchFamily="18" charset="0"/>
              </a:rPr>
              <a:t>n, </a:t>
            </a:r>
            <a:r>
              <a:rPr lang="en-US" sz="2500" b="1" i="1" dirty="0"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dirty="0" smtClean="0">
                <a:solidFill>
                  <a:schemeClr val="tx1">
                    <a:lumMod val="95000"/>
                    <a:lumOff val="5000"/>
                  </a:schemeClr>
                </a:solidFill>
                <a:latin typeface="Times New Roman" panose="02020603050405020304" pitchFamily="18" charset="0"/>
                <a:cs typeface="Times New Roman" panose="02020603050405020304" pitchFamily="18" charset="0"/>
              </a:rPr>
              <a:t>[0] through </a:t>
            </a:r>
            <a:r>
              <a:rPr lang="en-US" sz="2500" b="1" i="1" dirty="0" smtClean="0">
                <a:solidFill>
                  <a:schemeClr val="tx1">
                    <a:lumMod val="95000"/>
                    <a:lumOff val="5000"/>
                  </a:schemeClr>
                </a:solidFill>
                <a:latin typeface="Times New Roman" panose="02020603050405020304" pitchFamily="18" charset="0"/>
                <a:cs typeface="Times New Roman" panose="02020603050405020304" pitchFamily="18" charset="0"/>
              </a:rPr>
              <a:t>A</a:t>
            </a:r>
            <a:r>
              <a:rPr lang="en-US" sz="2500" dirty="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en-US" sz="2500" i="1" dirty="0"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dirty="0" smtClean="0">
                <a:solidFill>
                  <a:schemeClr val="tx1">
                    <a:lumMod val="95000"/>
                    <a:lumOff val="5000"/>
                  </a:schemeClr>
                </a:solidFill>
                <a:latin typeface="Times New Roman" panose="02020603050405020304" pitchFamily="18" charset="0"/>
                <a:cs typeface="Times New Roman" panose="02020603050405020304" pitchFamily="18" charset="0"/>
              </a:rPr>
              <a:t>] contain first </a:t>
            </a:r>
            <a:r>
              <a:rPr lang="en-US" sz="2500" i="1" dirty="0" smtClean="0">
                <a:solidFill>
                  <a:schemeClr val="tx1">
                    <a:lumMod val="95000"/>
                    <a:lumOff val="5000"/>
                  </a:schemeClr>
                </a:solidFill>
                <a:latin typeface="Times New Roman" panose="02020603050405020304" pitchFamily="18" charset="0"/>
                <a:cs typeface="Times New Roman" panose="02020603050405020304" pitchFamily="18" charset="0"/>
              </a:rPr>
              <a:t>k</a:t>
            </a:r>
            <a:r>
              <a:rPr lang="en-US" sz="2500" dirty="0" smtClean="0">
                <a:solidFill>
                  <a:schemeClr val="tx1">
                    <a:lumMod val="95000"/>
                    <a:lumOff val="5000"/>
                  </a:schemeClr>
                </a:solidFill>
                <a:latin typeface="Times New Roman" panose="02020603050405020304" pitchFamily="18" charset="0"/>
                <a:cs typeface="Times New Roman" panose="02020603050405020304" pitchFamily="18" charset="0"/>
              </a:rPr>
              <a:t>+1 elements in ascending order</a:t>
            </a:r>
          </a:p>
          <a:p>
            <a:endParaRPr lang="en-US" sz="2500" dirty="0">
              <a:solidFill>
                <a:schemeClr val="tx1"/>
              </a:solidFill>
              <a:latin typeface="Times New Roman" panose="02020603050405020304" pitchFamily="18" charset="0"/>
              <a:cs typeface="Times New Roman" panose="02020603050405020304" pitchFamily="18" charset="0"/>
            </a:endParaRPr>
          </a:p>
        </p:txBody>
      </p:sp>
      <p:pic>
        <p:nvPicPr>
          <p:cNvPr id="29" name="Picture 28"/>
          <p:cNvPicPr>
            <a:picLocks noChangeAspect="1"/>
          </p:cNvPicPr>
          <p:nvPr/>
        </p:nvPicPr>
        <p:blipFill>
          <a:blip r:embed="rId3"/>
          <a:stretch>
            <a:fillRect/>
          </a:stretch>
        </p:blipFill>
        <p:spPr>
          <a:xfrm>
            <a:off x="975691" y="2971800"/>
            <a:ext cx="7315200" cy="3322595"/>
          </a:xfrm>
          <a:prstGeom prst="rect">
            <a:avLst/>
          </a:prstGeom>
        </p:spPr>
      </p:pic>
      <p:sp>
        <p:nvSpPr>
          <p:cNvPr id="2" name="TextBox 1"/>
          <p:cNvSpPr txBox="1"/>
          <p:nvPr/>
        </p:nvSpPr>
        <p:spPr>
          <a:xfrm>
            <a:off x="152400" y="3429000"/>
            <a:ext cx="914400" cy="400110"/>
          </a:xfrm>
          <a:prstGeom prst="rect">
            <a:avLst/>
          </a:prstGeom>
          <a:noFill/>
        </p:spPr>
        <p:txBody>
          <a:bodyPr wrap="square" rtlCol="0">
            <a:spAutoFit/>
          </a:bodyPr>
          <a:lstStyle/>
          <a:p>
            <a:r>
              <a:rPr lang="en-US" sz="2000" dirty="0" smtClean="0">
                <a:solidFill>
                  <a:srgbClr val="FF0000"/>
                </a:solidFill>
              </a:rPr>
              <a:t>A[0]</a:t>
            </a:r>
            <a:endParaRPr lang="en-US" sz="2000" dirty="0">
              <a:solidFill>
                <a:srgbClr val="FF0000"/>
              </a:solidFill>
            </a:endParaRPr>
          </a:p>
        </p:txBody>
      </p:sp>
      <p:sp>
        <p:nvSpPr>
          <p:cNvPr id="31" name="TextBox 30"/>
          <p:cNvSpPr txBox="1"/>
          <p:nvPr/>
        </p:nvSpPr>
        <p:spPr>
          <a:xfrm>
            <a:off x="152400" y="3790890"/>
            <a:ext cx="914400" cy="400110"/>
          </a:xfrm>
          <a:prstGeom prst="rect">
            <a:avLst/>
          </a:prstGeom>
          <a:noFill/>
        </p:spPr>
        <p:txBody>
          <a:bodyPr wrap="square" rtlCol="0">
            <a:spAutoFit/>
          </a:bodyPr>
          <a:lstStyle/>
          <a:p>
            <a:r>
              <a:rPr lang="en-US" sz="2000" dirty="0" smtClean="0">
                <a:solidFill>
                  <a:srgbClr val="FF0000"/>
                </a:solidFill>
              </a:rPr>
              <a:t>A[1]</a:t>
            </a:r>
            <a:endParaRPr lang="en-US" sz="2000" dirty="0">
              <a:solidFill>
                <a:srgbClr val="FF0000"/>
              </a:solidFill>
            </a:endParaRPr>
          </a:p>
        </p:txBody>
      </p:sp>
      <p:sp>
        <p:nvSpPr>
          <p:cNvPr id="32" name="TextBox 31"/>
          <p:cNvSpPr txBox="1"/>
          <p:nvPr/>
        </p:nvSpPr>
        <p:spPr>
          <a:xfrm>
            <a:off x="152400" y="4114800"/>
            <a:ext cx="914400" cy="400110"/>
          </a:xfrm>
          <a:prstGeom prst="rect">
            <a:avLst/>
          </a:prstGeom>
          <a:noFill/>
        </p:spPr>
        <p:txBody>
          <a:bodyPr wrap="square" rtlCol="0">
            <a:spAutoFit/>
          </a:bodyPr>
          <a:lstStyle/>
          <a:p>
            <a:r>
              <a:rPr lang="en-US" sz="2000" dirty="0" smtClean="0">
                <a:solidFill>
                  <a:srgbClr val="FF0000"/>
                </a:solidFill>
              </a:rPr>
              <a:t>A[2]</a:t>
            </a:r>
            <a:endParaRPr lang="en-US" sz="2000" dirty="0">
              <a:solidFill>
                <a:srgbClr val="FF0000"/>
              </a:solidFill>
            </a:endParaRPr>
          </a:p>
        </p:txBody>
      </p:sp>
      <p:sp>
        <p:nvSpPr>
          <p:cNvPr id="33" name="TextBox 32"/>
          <p:cNvSpPr txBox="1"/>
          <p:nvPr/>
        </p:nvSpPr>
        <p:spPr>
          <a:xfrm>
            <a:off x="152400" y="4419600"/>
            <a:ext cx="914400" cy="400110"/>
          </a:xfrm>
          <a:prstGeom prst="rect">
            <a:avLst/>
          </a:prstGeom>
          <a:noFill/>
        </p:spPr>
        <p:txBody>
          <a:bodyPr wrap="square" rtlCol="0">
            <a:spAutoFit/>
          </a:bodyPr>
          <a:lstStyle/>
          <a:p>
            <a:r>
              <a:rPr lang="en-US" sz="2000" dirty="0" smtClean="0">
                <a:solidFill>
                  <a:srgbClr val="FF0000"/>
                </a:solidFill>
              </a:rPr>
              <a:t>A[3]</a:t>
            </a:r>
            <a:endParaRPr lang="en-US" sz="2000" dirty="0">
              <a:solidFill>
                <a:srgbClr val="FF0000"/>
              </a:solidFill>
            </a:endParaRPr>
          </a:p>
        </p:txBody>
      </p:sp>
      <p:sp>
        <p:nvSpPr>
          <p:cNvPr id="34" name="TextBox 33"/>
          <p:cNvSpPr txBox="1"/>
          <p:nvPr/>
        </p:nvSpPr>
        <p:spPr>
          <a:xfrm>
            <a:off x="152400" y="4724400"/>
            <a:ext cx="914400" cy="400110"/>
          </a:xfrm>
          <a:prstGeom prst="rect">
            <a:avLst/>
          </a:prstGeom>
          <a:noFill/>
        </p:spPr>
        <p:txBody>
          <a:bodyPr wrap="square" rtlCol="0">
            <a:spAutoFit/>
          </a:bodyPr>
          <a:lstStyle/>
          <a:p>
            <a:r>
              <a:rPr lang="en-US" sz="2000" dirty="0" smtClean="0">
                <a:solidFill>
                  <a:srgbClr val="FF0000"/>
                </a:solidFill>
              </a:rPr>
              <a:t>A[4]</a:t>
            </a:r>
            <a:endParaRPr lang="en-US" sz="2000" dirty="0">
              <a:solidFill>
                <a:srgbClr val="FF0000"/>
              </a:solidFill>
            </a:endParaRPr>
          </a:p>
        </p:txBody>
      </p:sp>
      <p:sp>
        <p:nvSpPr>
          <p:cNvPr id="35" name="TextBox 34"/>
          <p:cNvSpPr txBox="1"/>
          <p:nvPr/>
        </p:nvSpPr>
        <p:spPr>
          <a:xfrm>
            <a:off x="152400" y="5105400"/>
            <a:ext cx="914400" cy="400110"/>
          </a:xfrm>
          <a:prstGeom prst="rect">
            <a:avLst/>
          </a:prstGeom>
          <a:noFill/>
        </p:spPr>
        <p:txBody>
          <a:bodyPr wrap="square" rtlCol="0">
            <a:spAutoFit/>
          </a:bodyPr>
          <a:lstStyle/>
          <a:p>
            <a:r>
              <a:rPr lang="en-US" sz="2000" dirty="0" smtClean="0">
                <a:solidFill>
                  <a:srgbClr val="FF0000"/>
                </a:solidFill>
              </a:rPr>
              <a:t>A[5]</a:t>
            </a:r>
            <a:endParaRPr lang="en-US" sz="2000" dirty="0">
              <a:solidFill>
                <a:srgbClr val="FF0000"/>
              </a:solidFill>
            </a:endParaRPr>
          </a:p>
        </p:txBody>
      </p:sp>
      <p:sp>
        <p:nvSpPr>
          <p:cNvPr id="36" name="TextBox 35"/>
          <p:cNvSpPr txBox="1"/>
          <p:nvPr/>
        </p:nvSpPr>
        <p:spPr>
          <a:xfrm>
            <a:off x="152400" y="5410200"/>
            <a:ext cx="914400" cy="400110"/>
          </a:xfrm>
          <a:prstGeom prst="rect">
            <a:avLst/>
          </a:prstGeom>
          <a:noFill/>
        </p:spPr>
        <p:txBody>
          <a:bodyPr wrap="square" rtlCol="0">
            <a:spAutoFit/>
          </a:bodyPr>
          <a:lstStyle/>
          <a:p>
            <a:r>
              <a:rPr lang="en-US" sz="2000" dirty="0" smtClean="0">
                <a:solidFill>
                  <a:srgbClr val="FF0000"/>
                </a:solidFill>
              </a:rPr>
              <a:t>A[6]</a:t>
            </a:r>
            <a:endParaRPr lang="en-US" sz="2000" dirty="0">
              <a:solidFill>
                <a:srgbClr val="FF0000"/>
              </a:solidFill>
            </a:endParaRPr>
          </a:p>
        </p:txBody>
      </p:sp>
      <p:sp>
        <p:nvSpPr>
          <p:cNvPr id="37" name="TextBox 36"/>
          <p:cNvSpPr txBox="1"/>
          <p:nvPr/>
        </p:nvSpPr>
        <p:spPr>
          <a:xfrm>
            <a:off x="152400" y="5791200"/>
            <a:ext cx="914400" cy="400110"/>
          </a:xfrm>
          <a:prstGeom prst="rect">
            <a:avLst/>
          </a:prstGeom>
          <a:noFill/>
        </p:spPr>
        <p:txBody>
          <a:bodyPr wrap="square" rtlCol="0">
            <a:spAutoFit/>
          </a:bodyPr>
          <a:lstStyle/>
          <a:p>
            <a:r>
              <a:rPr lang="en-US" sz="2000" dirty="0" smtClean="0">
                <a:solidFill>
                  <a:srgbClr val="FF0000"/>
                </a:solidFill>
              </a:rPr>
              <a:t>A[7]</a:t>
            </a:r>
            <a:endParaRPr lang="en-US" sz="2000" dirty="0">
              <a:solidFill>
                <a:srgbClr val="FF0000"/>
              </a:solidFill>
            </a:endParaRPr>
          </a:p>
        </p:txBody>
      </p:sp>
      <p:sp>
        <p:nvSpPr>
          <p:cNvPr id="38" name="TextBox 37"/>
          <p:cNvSpPr txBox="1"/>
          <p:nvPr/>
        </p:nvSpPr>
        <p:spPr>
          <a:xfrm>
            <a:off x="990600" y="2953142"/>
            <a:ext cx="914400" cy="477054"/>
          </a:xfrm>
          <a:prstGeom prst="rect">
            <a:avLst/>
          </a:prstGeom>
          <a:noFill/>
        </p:spPr>
        <p:txBody>
          <a:bodyPr wrap="square" rtlCol="0">
            <a:spAutoFit/>
          </a:bodyPr>
          <a:lstStyle/>
          <a:p>
            <a:r>
              <a:rPr lang="en-US" sz="2500" dirty="0" smtClean="0"/>
              <a:t>k=1</a:t>
            </a:r>
            <a:endParaRPr lang="en-US" sz="2500" dirty="0"/>
          </a:p>
        </p:txBody>
      </p:sp>
    </p:spTree>
    <p:extLst>
      <p:ext uri="{BB962C8B-B14F-4D97-AF65-F5344CB8AC3E}">
        <p14:creationId xmlns:p14="http://schemas.microsoft.com/office/powerpoint/2010/main" val="19384426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sz="2600" dirty="0" smtClean="0"/>
              <a:t>Running time of  Insertion sort: O(</a:t>
            </a:r>
            <a:r>
              <a:rPr lang="en-US" sz="2600" i="1" dirty="0" smtClean="0"/>
              <a:t>n</a:t>
            </a:r>
            <a:r>
              <a:rPr lang="en-US" sz="2600" baseline="30000" dirty="0" smtClean="0"/>
              <a:t>2</a:t>
            </a:r>
            <a:r>
              <a:rPr lang="en-US" sz="2600" dirty="0" smtClean="0"/>
              <a:t>)</a:t>
            </a:r>
            <a:endParaRPr lang="en-US" sz="2600" dirty="0"/>
          </a:p>
        </p:txBody>
      </p:sp>
      <p:sp>
        <p:nvSpPr>
          <p:cNvPr id="3" name="Content Placeholder 2"/>
          <p:cNvSpPr>
            <a:spLocks noGrp="1"/>
          </p:cNvSpPr>
          <p:nvPr>
            <p:ph idx="1"/>
          </p:nvPr>
        </p:nvSpPr>
        <p:spPr>
          <a:xfrm>
            <a:off x="0" y="838200"/>
            <a:ext cx="9144000" cy="5257800"/>
          </a:xfrm>
        </p:spPr>
        <p:txBody>
          <a:bodyPr/>
          <a:lstStyle/>
          <a:p>
            <a:pPr>
              <a:spcBef>
                <a:spcPts val="600"/>
              </a:spcBef>
            </a:pPr>
            <a:r>
              <a:rPr lang="en-US" sz="2200" dirty="0" smtClean="0">
                <a:latin typeface="Times" panose="02020603050405020304" pitchFamily="18" charset="0"/>
                <a:cs typeface="Times" panose="02020603050405020304" pitchFamily="18" charset="0"/>
              </a:rPr>
              <a:t>Properties: In </a:t>
            </a:r>
            <a:r>
              <a:rPr lang="en-US" sz="2200" dirty="0">
                <a:latin typeface="Times" panose="02020603050405020304" pitchFamily="18" charset="0"/>
                <a:cs typeface="Times" panose="02020603050405020304" pitchFamily="18" charset="0"/>
              </a:rPr>
              <a:t>place and </a:t>
            </a:r>
            <a:r>
              <a:rPr lang="en-US" sz="2200" dirty="0" smtClean="0">
                <a:latin typeface="Times" panose="02020603050405020304" pitchFamily="18" charset="0"/>
                <a:cs typeface="Times" panose="02020603050405020304" pitchFamily="18" charset="0"/>
              </a:rPr>
              <a:t>Stable</a:t>
            </a:r>
          </a:p>
          <a:p>
            <a:pPr>
              <a:spcBef>
                <a:spcPts val="600"/>
              </a:spcBef>
            </a:pPr>
            <a:r>
              <a:rPr lang="en-US" sz="2200" dirty="0" smtClean="0">
                <a:latin typeface="Times" panose="02020603050405020304" pitchFamily="18" charset="0"/>
                <a:cs typeface="Times" panose="02020603050405020304" pitchFamily="18" charset="0"/>
              </a:rPr>
              <a:t>Running time:</a:t>
            </a:r>
            <a:endParaRPr lang="en-US" sz="2200" dirty="0">
              <a:latin typeface="Times" panose="02020603050405020304" pitchFamily="18" charset="0"/>
              <a:cs typeface="Times" panose="02020603050405020304" pitchFamily="18" charset="0"/>
            </a:endParaRPr>
          </a:p>
          <a:p>
            <a:pPr lvl="1"/>
            <a:r>
              <a:rPr lang="en-US" altLang="en-US" sz="2200" dirty="0">
                <a:latin typeface="Times" panose="02020603050405020304" pitchFamily="18" charset="0"/>
                <a:cs typeface="Times" panose="02020603050405020304" pitchFamily="18" charset="0"/>
              </a:rPr>
              <a:t>Best Case: O(</a:t>
            </a:r>
            <a:r>
              <a:rPr lang="en-US" altLang="en-US" sz="2200" i="1" dirty="0">
                <a:latin typeface="Times" panose="02020603050405020304" pitchFamily="18" charset="0"/>
                <a:cs typeface="Times" panose="02020603050405020304" pitchFamily="18" charset="0"/>
              </a:rPr>
              <a:t>n</a:t>
            </a:r>
            <a:r>
              <a:rPr lang="en-US" altLang="en-US" sz="2200" dirty="0" smtClean="0">
                <a:latin typeface="Times" panose="02020603050405020304" pitchFamily="18" charset="0"/>
                <a:cs typeface="Times" panose="02020603050405020304" pitchFamily="18" charset="0"/>
              </a:rPr>
              <a:t>) when the input array is already sorted, </a:t>
            </a:r>
            <a:r>
              <a:rPr lang="en-US" altLang="en-US" sz="2200" dirty="0">
                <a:latin typeface="Times" panose="02020603050405020304" pitchFamily="18" charset="0"/>
                <a:cs typeface="Times" panose="02020603050405020304" pitchFamily="18" charset="0"/>
              </a:rPr>
              <a:t>or O(1) if only 1 element</a:t>
            </a:r>
          </a:p>
          <a:p>
            <a:pPr lvl="1"/>
            <a:r>
              <a:rPr lang="en-US" altLang="en-US" sz="2200" dirty="0" smtClean="0">
                <a:latin typeface="Times" panose="02020603050405020304" pitchFamily="18" charset="0"/>
                <a:cs typeface="Times" panose="02020603050405020304" pitchFamily="18" charset="0"/>
              </a:rPr>
              <a:t>Worst </a:t>
            </a:r>
            <a:r>
              <a:rPr lang="en-US" altLang="en-US" sz="2200" dirty="0">
                <a:latin typeface="Times" panose="02020603050405020304" pitchFamily="18" charset="0"/>
                <a:cs typeface="Times" panose="02020603050405020304" pitchFamily="18" charset="0"/>
              </a:rPr>
              <a:t>Case: </a:t>
            </a:r>
            <a:r>
              <a:rPr lang="en-US" altLang="en-US" sz="2200" dirty="0" smtClean="0">
                <a:latin typeface="Times" panose="02020603050405020304" pitchFamily="18" charset="0"/>
                <a:cs typeface="Times" panose="02020603050405020304" pitchFamily="18" charset="0"/>
              </a:rPr>
              <a:t>O(</a:t>
            </a:r>
            <a:r>
              <a:rPr lang="en-US" altLang="en-US" sz="2200" i="1" dirty="0" smtClean="0">
                <a:latin typeface="Times" panose="02020603050405020304" pitchFamily="18" charset="0"/>
                <a:cs typeface="Times" panose="02020603050405020304" pitchFamily="18" charset="0"/>
              </a:rPr>
              <a:t>n</a:t>
            </a:r>
            <a:r>
              <a:rPr lang="en-US" altLang="en-US" sz="2200" baseline="30000" dirty="0" smtClean="0">
                <a:latin typeface="Times" panose="02020603050405020304" pitchFamily="18" charset="0"/>
                <a:cs typeface="Times" panose="02020603050405020304" pitchFamily="18" charset="0"/>
              </a:rPr>
              <a:t>2</a:t>
            </a:r>
            <a:r>
              <a:rPr lang="en-US" altLang="en-US" sz="2200" dirty="0" smtClean="0">
                <a:latin typeface="Times" panose="02020603050405020304" pitchFamily="18" charset="0"/>
                <a:cs typeface="Times" panose="02020603050405020304" pitchFamily="18" charset="0"/>
              </a:rPr>
              <a:t>), when the input array is in </a:t>
            </a:r>
            <a:r>
              <a:rPr lang="en-US" altLang="en-US" sz="2200" dirty="0">
                <a:latin typeface="Times" panose="02020603050405020304" pitchFamily="18" charset="0"/>
                <a:cs typeface="Times" panose="02020603050405020304" pitchFamily="18" charset="0"/>
              </a:rPr>
              <a:t>reverse </a:t>
            </a:r>
            <a:r>
              <a:rPr lang="en-US" altLang="en-US" sz="2200" dirty="0" smtClean="0">
                <a:latin typeface="Times" panose="02020603050405020304" pitchFamily="18" charset="0"/>
                <a:cs typeface="Times" panose="02020603050405020304" pitchFamily="18" charset="0"/>
              </a:rPr>
              <a:t>order</a:t>
            </a:r>
            <a:r>
              <a:rPr lang="en-US" altLang="en-US" sz="2200" dirty="0">
                <a:latin typeface="Times" panose="02020603050405020304" pitchFamily="18" charset="0"/>
                <a:cs typeface="Times" panose="02020603050405020304" pitchFamily="18" charset="0"/>
              </a:rPr>
              <a:t>.</a:t>
            </a:r>
          </a:p>
          <a:p>
            <a:pPr lvl="1"/>
            <a:r>
              <a:rPr lang="en-US" altLang="en-US" sz="2200" dirty="0" smtClean="0">
                <a:latin typeface="Times" panose="02020603050405020304" pitchFamily="18" charset="0"/>
                <a:cs typeface="Times" panose="02020603050405020304" pitchFamily="18" charset="0"/>
              </a:rPr>
              <a:t>Average </a:t>
            </a:r>
            <a:r>
              <a:rPr lang="en-US" altLang="en-US" sz="2200" dirty="0">
                <a:latin typeface="Times" panose="02020603050405020304" pitchFamily="18" charset="0"/>
                <a:cs typeface="Times" panose="02020603050405020304" pitchFamily="18" charset="0"/>
              </a:rPr>
              <a:t>Case: </a:t>
            </a:r>
            <a:r>
              <a:rPr lang="en-US" altLang="en-US" sz="2200" dirty="0" smtClean="0">
                <a:latin typeface="Times" panose="02020603050405020304" pitchFamily="18" charset="0"/>
                <a:cs typeface="Times" panose="02020603050405020304" pitchFamily="18" charset="0"/>
              </a:rPr>
              <a:t>O(</a:t>
            </a:r>
            <a:r>
              <a:rPr lang="en-US" altLang="en-US" sz="2200" i="1" dirty="0" smtClean="0">
                <a:latin typeface="Times" panose="02020603050405020304" pitchFamily="18" charset="0"/>
                <a:cs typeface="Times" panose="02020603050405020304" pitchFamily="18" charset="0"/>
              </a:rPr>
              <a:t>n</a:t>
            </a:r>
            <a:r>
              <a:rPr lang="en-US" altLang="en-US" sz="2200" baseline="30000" dirty="0" smtClean="0">
                <a:latin typeface="Times" panose="02020603050405020304" pitchFamily="18" charset="0"/>
                <a:cs typeface="Times" panose="02020603050405020304" pitchFamily="18" charset="0"/>
              </a:rPr>
              <a:t>2</a:t>
            </a:r>
            <a:r>
              <a:rPr lang="en-US" altLang="en-US" sz="2200" dirty="0" smtClean="0">
                <a:latin typeface="Times" panose="02020603050405020304" pitchFamily="18" charset="0"/>
                <a:cs typeface="Times" panose="02020603050405020304" pitchFamily="18" charset="0"/>
              </a:rPr>
              <a:t>)</a:t>
            </a:r>
          </a:p>
          <a:p>
            <a:r>
              <a:rPr lang="en-US" altLang="en-US" sz="2200" dirty="0" smtClean="0">
                <a:latin typeface="Times" panose="02020603050405020304" pitchFamily="18" charset="0"/>
                <a:cs typeface="Times" panose="02020603050405020304" pitchFamily="18" charset="0"/>
              </a:rPr>
              <a:t>When we should use insertion sort:</a:t>
            </a:r>
          </a:p>
          <a:p>
            <a:pPr lvl="1"/>
            <a:r>
              <a:rPr lang="en-US" altLang="en-US" sz="2200" dirty="0" smtClean="0">
                <a:latin typeface="Times" panose="02020603050405020304" pitchFamily="18" charset="0"/>
                <a:cs typeface="Times" panose="02020603050405020304" pitchFamily="18" charset="0"/>
              </a:rPr>
              <a:t>When </a:t>
            </a:r>
            <a:r>
              <a:rPr lang="en-US" altLang="en-US" sz="2200" dirty="0">
                <a:latin typeface="Times" panose="02020603050405020304" pitchFamily="18" charset="0"/>
                <a:cs typeface="Times" panose="02020603050405020304" pitchFamily="18" charset="0"/>
              </a:rPr>
              <a:t>the data sets are relatively small.</a:t>
            </a:r>
          </a:p>
          <a:p>
            <a:pPr lvl="2"/>
            <a:r>
              <a:rPr lang="en-US" altLang="en-US" dirty="0">
                <a:latin typeface="Times" panose="02020603050405020304" pitchFamily="18" charset="0"/>
                <a:cs typeface="Times" panose="02020603050405020304" pitchFamily="18" charset="0"/>
              </a:rPr>
              <a:t>Moderately efficient.</a:t>
            </a:r>
          </a:p>
          <a:p>
            <a:pPr lvl="1"/>
            <a:r>
              <a:rPr lang="en-US" altLang="en-US" sz="2200" dirty="0">
                <a:latin typeface="Times" panose="02020603050405020304" pitchFamily="18" charset="0"/>
                <a:cs typeface="Times" panose="02020603050405020304" pitchFamily="18" charset="0"/>
              </a:rPr>
              <a:t>When you want a quick easy implementation.</a:t>
            </a:r>
          </a:p>
          <a:p>
            <a:pPr lvl="2"/>
            <a:r>
              <a:rPr lang="en-US" altLang="en-US" dirty="0">
                <a:latin typeface="Times" panose="02020603050405020304" pitchFamily="18" charset="0"/>
                <a:cs typeface="Times" panose="02020603050405020304" pitchFamily="18" charset="0"/>
              </a:rPr>
              <a:t>Not hard to code Insertion sort.</a:t>
            </a:r>
          </a:p>
          <a:p>
            <a:pPr lvl="1"/>
            <a:r>
              <a:rPr lang="en-US" altLang="en-US" sz="2200" dirty="0">
                <a:latin typeface="Times" panose="02020603050405020304" pitchFamily="18" charset="0"/>
                <a:cs typeface="Times" panose="02020603050405020304" pitchFamily="18" charset="0"/>
              </a:rPr>
              <a:t>When data sets are mostly sorted </a:t>
            </a:r>
            <a:r>
              <a:rPr lang="en-US" altLang="en-US" sz="2200" dirty="0" smtClean="0">
                <a:latin typeface="Times" panose="02020603050405020304" pitchFamily="18" charset="0"/>
                <a:cs typeface="Times" panose="02020603050405020304" pitchFamily="18" charset="0"/>
              </a:rPr>
              <a:t>already (each element is almost put very near its correct place in ordered array)</a:t>
            </a:r>
          </a:p>
          <a:p>
            <a:pPr lvl="2"/>
            <a:r>
              <a:rPr lang="en-US" altLang="en-US" dirty="0" smtClean="0">
                <a:latin typeface="Times" panose="02020603050405020304" pitchFamily="18" charset="0"/>
                <a:cs typeface="Times" panose="02020603050405020304" pitchFamily="18" charset="0"/>
              </a:rPr>
              <a:t>Example: (1, 2, 4, 6, 3, 2)</a:t>
            </a:r>
            <a:endParaRPr lang="en-US" altLang="en-US"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45</a:t>
            </a:fld>
            <a:endParaRPr lang="en-US"/>
          </a:p>
        </p:txBody>
      </p:sp>
    </p:spTree>
    <p:extLst>
      <p:ext uri="{BB962C8B-B14F-4D97-AF65-F5344CB8AC3E}">
        <p14:creationId xmlns:p14="http://schemas.microsoft.com/office/powerpoint/2010/main" val="28075730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4.1</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Insertion Sort</a:t>
            </a:r>
            <a:endParaRPr lang="en-US" sz="3600" dirty="0">
              <a:solidFill>
                <a:schemeClr val="bg1">
                  <a:lumMod val="50000"/>
                </a:schemeClr>
              </a:solidFill>
              <a:latin typeface="Times" panose="02020603050405020304" pitchFamily="18" charset="0"/>
              <a:cs typeface="Times" panose="02020603050405020304" pitchFamily="18" charset="0"/>
            </a:endParaRPr>
          </a:p>
          <a:p>
            <a:pPr marL="0" indent="0" eaLnBrk="1" hangingPunct="1">
              <a:buNone/>
            </a:pPr>
            <a:r>
              <a:rPr lang="en-US" sz="3600" b="1" dirty="0" smtClean="0">
                <a:solidFill>
                  <a:srgbClr val="FF0000"/>
                </a:solidFill>
                <a:latin typeface="Times" panose="02020603050405020304" pitchFamily="18" charset="0"/>
                <a:cs typeface="Times" panose="02020603050405020304" pitchFamily="18" charset="0"/>
              </a:rPr>
              <a:t>4.2</a:t>
            </a:r>
            <a:r>
              <a:rPr lang="en-US" sz="3600" b="1" dirty="0">
                <a:solidFill>
                  <a:srgbClr val="FF0000"/>
                </a:solidFill>
                <a:latin typeface="Times" panose="02020603050405020304" pitchFamily="18" charset="0"/>
                <a:cs typeface="Times" panose="02020603050405020304" pitchFamily="18" charset="0"/>
              </a:rPr>
              <a:t>. </a:t>
            </a:r>
            <a:r>
              <a:rPr lang="en-US" sz="3600" b="1" dirty="0" smtClean="0">
                <a:solidFill>
                  <a:srgbClr val="FF0000"/>
                </a:solidFill>
                <a:latin typeface="Times" panose="02020603050405020304" pitchFamily="18" charset="0"/>
                <a:cs typeface="Times" panose="02020603050405020304" pitchFamily="18" charset="0"/>
              </a:rPr>
              <a:t>Selection Sort</a:t>
            </a:r>
            <a:endParaRPr lang="en-US" sz="3600" b="1" dirty="0">
              <a:solidFill>
                <a:srgbClr val="FF0000"/>
              </a:solidFill>
              <a:latin typeface="Times" panose="02020603050405020304" pitchFamily="18" charset="0"/>
              <a:cs typeface="Times" panose="02020603050405020304" pitchFamily="18" charset="0"/>
            </a:endParaRPr>
          </a:p>
          <a:p>
            <a:pPr marL="0" indent="0" eaLnBrk="1" hangingPunct="1">
              <a:buNone/>
            </a:pPr>
            <a:r>
              <a:rPr lang="en-US" sz="3600" dirty="0" smtClean="0">
                <a:latin typeface="Times" panose="02020603050405020304" pitchFamily="18" charset="0"/>
                <a:cs typeface="Times" panose="02020603050405020304" pitchFamily="18" charset="0"/>
              </a:rPr>
              <a:t>4.3</a:t>
            </a:r>
            <a:r>
              <a:rPr lang="en-US" sz="3600" dirty="0">
                <a:latin typeface="Times" panose="02020603050405020304" pitchFamily="18" charset="0"/>
                <a:cs typeface="Times" panose="02020603050405020304" pitchFamily="18" charset="0"/>
              </a:rPr>
              <a:t>. </a:t>
            </a:r>
            <a:r>
              <a:rPr lang="en-US" sz="3600" dirty="0" smtClean="0">
                <a:latin typeface="Times" panose="02020603050405020304" pitchFamily="18" charset="0"/>
                <a:cs typeface="Times" panose="02020603050405020304" pitchFamily="18" charset="0"/>
              </a:rPr>
              <a:t>Bubble Sort</a:t>
            </a:r>
          </a:p>
          <a:p>
            <a:pPr marL="0" indent="0" eaLnBrk="1" hangingPunct="1">
              <a:buNone/>
            </a:pPr>
            <a:r>
              <a:rPr lang="en-US" sz="3600" dirty="0" smtClean="0">
                <a:latin typeface="Times" panose="02020603050405020304" pitchFamily="18" charset="0"/>
                <a:cs typeface="Times" panose="02020603050405020304" pitchFamily="18" charset="0"/>
              </a:rPr>
              <a:t>4.4. Merge Sort</a:t>
            </a:r>
          </a:p>
          <a:p>
            <a:pPr marL="0" indent="0" eaLnBrk="1" hangingPunct="1">
              <a:buNone/>
            </a:pPr>
            <a:r>
              <a:rPr lang="en-US" sz="3600" dirty="0" smtClean="0">
                <a:latin typeface="Times" panose="02020603050405020304" pitchFamily="18" charset="0"/>
                <a:cs typeface="Times" panose="02020603050405020304" pitchFamily="18" charset="0"/>
              </a:rPr>
              <a:t>4.5. Quick Sort</a:t>
            </a:r>
            <a:endParaRPr lang="en-US" sz="3600" dirty="0">
              <a:latin typeface="Times" panose="02020603050405020304" pitchFamily="18" charset="0"/>
              <a:cs typeface="Times" panose="02020603050405020304" pitchFamily="18" charset="0"/>
            </a:endParaRPr>
          </a:p>
          <a:p>
            <a:pPr eaLnBrk="1" hangingPunct="1">
              <a:lnSpc>
                <a:spcPct val="120000"/>
              </a:lnSpc>
              <a:buFontTx/>
              <a:buNone/>
            </a:pPr>
            <a:r>
              <a:rPr lang="en-US" sz="3600" dirty="0" smtClean="0">
                <a:latin typeface="Times" panose="02020603050405020304" pitchFamily="18" charset="0"/>
                <a:cs typeface="Times" panose="02020603050405020304" pitchFamily="18" charset="0"/>
              </a:rPr>
              <a:t>4.6. Heap </a:t>
            </a:r>
            <a:r>
              <a:rPr lang="en-US" sz="3600" dirty="0">
                <a:latin typeface="Times" panose="02020603050405020304" pitchFamily="18" charset="0"/>
                <a:cs typeface="Times" panose="02020603050405020304" pitchFamily="18" charset="0"/>
              </a:rPr>
              <a:t>Sort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46</a:t>
            </a:fld>
            <a:endParaRPr lang="en-US"/>
          </a:p>
        </p:txBody>
      </p:sp>
    </p:spTree>
    <p:extLst>
      <p:ext uri="{BB962C8B-B14F-4D97-AF65-F5344CB8AC3E}">
        <p14:creationId xmlns:p14="http://schemas.microsoft.com/office/powerpoint/2010/main" val="29292822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4.2. Selection sort</a:t>
            </a:r>
            <a:endParaRPr lang="en-US" dirty="0"/>
          </a:p>
        </p:txBody>
      </p:sp>
      <p:sp>
        <p:nvSpPr>
          <p:cNvPr id="3" name="Content Placeholder 2"/>
          <p:cNvSpPr>
            <a:spLocks noGrp="1"/>
          </p:cNvSpPr>
          <p:nvPr>
            <p:ph idx="1"/>
          </p:nvPr>
        </p:nvSpPr>
        <p:spPr>
          <a:xfrm>
            <a:off x="0" y="838200"/>
            <a:ext cx="9144000" cy="6019800"/>
          </a:xfrm>
        </p:spPr>
        <p:txBody>
          <a:bodyPr/>
          <a:lstStyle/>
          <a:p>
            <a:pPr algn="just" eaLnBrk="1" hangingPunct="1">
              <a:lnSpc>
                <a:spcPct val="90000"/>
              </a:lnSpc>
            </a:pPr>
            <a:r>
              <a:rPr lang="en-US" altLang="en-US" sz="2000" dirty="0" smtClean="0">
                <a:latin typeface="Times" panose="02020603050405020304" pitchFamily="18" charset="0"/>
                <a:cs typeface="Times" panose="02020603050405020304" pitchFamily="18" charset="0"/>
              </a:rPr>
              <a:t>The array </a:t>
            </a:r>
            <a:r>
              <a:rPr lang="en-US" altLang="en-US" sz="2000" dirty="0">
                <a:latin typeface="Times" panose="02020603050405020304" pitchFamily="18" charset="0"/>
                <a:cs typeface="Times" panose="02020603050405020304" pitchFamily="18" charset="0"/>
              </a:rPr>
              <a:t>is divided into two </a:t>
            </a:r>
            <a:r>
              <a:rPr lang="en-US" altLang="en-US" sz="2000" dirty="0" smtClean="0">
                <a:latin typeface="Times" panose="02020603050405020304" pitchFamily="18" charset="0"/>
                <a:cs typeface="Times" panose="02020603050405020304" pitchFamily="18" charset="0"/>
              </a:rPr>
              <a:t>subarrays</a:t>
            </a:r>
            <a:r>
              <a:rPr lang="en-US" altLang="en-US" sz="2000" dirty="0">
                <a:latin typeface="Times" panose="02020603050405020304" pitchFamily="18" charset="0"/>
                <a:cs typeface="Times" panose="02020603050405020304" pitchFamily="18" charset="0"/>
              </a:rPr>
              <a:t>, </a:t>
            </a:r>
            <a:r>
              <a:rPr lang="en-US" altLang="en-US" sz="2000" i="1" dirty="0">
                <a:latin typeface="Times" panose="02020603050405020304" pitchFamily="18" charset="0"/>
                <a:cs typeface="Times" panose="02020603050405020304" pitchFamily="18" charset="0"/>
              </a:rPr>
              <a:t>sorted</a:t>
            </a:r>
            <a:r>
              <a:rPr lang="en-US" altLang="en-US" sz="2000" dirty="0">
                <a:latin typeface="Times" panose="02020603050405020304" pitchFamily="18" charset="0"/>
                <a:cs typeface="Times" panose="02020603050405020304" pitchFamily="18" charset="0"/>
              </a:rPr>
              <a:t> and </a:t>
            </a:r>
            <a:r>
              <a:rPr lang="en-US" altLang="en-US" sz="2000" i="1" dirty="0" smtClean="0">
                <a:latin typeface="Times" panose="02020603050405020304" pitchFamily="18" charset="0"/>
                <a:cs typeface="Times" panose="02020603050405020304" pitchFamily="18" charset="0"/>
              </a:rPr>
              <a:t>unsorted</a:t>
            </a:r>
            <a:r>
              <a:rPr lang="en-US" altLang="en-US" sz="2000" dirty="0" smtClean="0">
                <a:latin typeface="Times" panose="02020603050405020304" pitchFamily="18" charset="0"/>
                <a:cs typeface="Times" panose="02020603050405020304" pitchFamily="18" charset="0"/>
              </a:rPr>
              <a:t>, which are divided by an imaginary wall. </a:t>
            </a:r>
            <a:endParaRPr lang="en-US" altLang="en-US" sz="2000" dirty="0">
              <a:latin typeface="Times" panose="02020603050405020304" pitchFamily="18" charset="0"/>
              <a:cs typeface="Times" panose="02020603050405020304" pitchFamily="18" charset="0"/>
            </a:endParaRPr>
          </a:p>
          <a:p>
            <a:pPr algn="just" eaLnBrk="1" hangingPunct="1">
              <a:lnSpc>
                <a:spcPct val="90000"/>
              </a:lnSpc>
            </a:pPr>
            <a:r>
              <a:rPr lang="en-US" altLang="en-US" sz="2000" dirty="0" smtClean="0">
                <a:latin typeface="Times" panose="02020603050405020304" pitchFamily="18" charset="0"/>
                <a:cs typeface="Times" panose="02020603050405020304" pitchFamily="18" charset="0"/>
              </a:rPr>
              <a:t>Each iteration: We </a:t>
            </a:r>
            <a:r>
              <a:rPr lang="en-US" altLang="en-US" sz="2000" dirty="0">
                <a:latin typeface="Times" panose="02020603050405020304" pitchFamily="18" charset="0"/>
                <a:cs typeface="Times" panose="02020603050405020304" pitchFamily="18" charset="0"/>
              </a:rPr>
              <a:t>find the smallest element from the unsorted </a:t>
            </a:r>
            <a:r>
              <a:rPr lang="en-US" altLang="en-US" sz="2000" dirty="0" smtClean="0">
                <a:latin typeface="Times" panose="02020603050405020304" pitchFamily="18" charset="0"/>
                <a:cs typeface="Times" panose="02020603050405020304" pitchFamily="18" charset="0"/>
              </a:rPr>
              <a:t>subarray </a:t>
            </a:r>
            <a:r>
              <a:rPr lang="en-US" altLang="en-US" sz="2000" dirty="0">
                <a:latin typeface="Times" panose="02020603050405020304" pitchFamily="18" charset="0"/>
                <a:cs typeface="Times" panose="02020603050405020304" pitchFamily="18" charset="0"/>
              </a:rPr>
              <a:t>and swap it with the element at the beginning of the unsorted </a:t>
            </a:r>
            <a:r>
              <a:rPr lang="en-US" altLang="en-US" sz="2000" dirty="0" smtClean="0">
                <a:latin typeface="Times" panose="02020603050405020304" pitchFamily="18" charset="0"/>
                <a:cs typeface="Times" panose="02020603050405020304" pitchFamily="18" charset="0"/>
              </a:rPr>
              <a:t>subarray </a:t>
            </a:r>
            <a:r>
              <a:rPr lang="en-US" altLang="en-US" sz="2000" dirty="0" smtClean="0">
                <a:latin typeface="Times" panose="02020603050405020304" pitchFamily="18" charset="0"/>
                <a:cs typeface="Times" panose="02020603050405020304" pitchFamily="18" charset="0"/>
                <a:sym typeface="Wingdings" panose="05000000000000000000" pitchFamily="2" charset="2"/>
              </a:rPr>
              <a:t> </a:t>
            </a:r>
            <a:r>
              <a:rPr lang="en-US" altLang="en-US" sz="2000" dirty="0" smtClean="0">
                <a:latin typeface="Times" panose="02020603050405020304" pitchFamily="18" charset="0"/>
                <a:cs typeface="Times" panose="02020603050405020304" pitchFamily="18" charset="0"/>
              </a:rPr>
              <a:t>After each iteration (after each </a:t>
            </a:r>
            <a:r>
              <a:rPr lang="en-US" altLang="en-US" sz="2000" dirty="0">
                <a:latin typeface="Times" panose="02020603050405020304" pitchFamily="18" charset="0"/>
                <a:cs typeface="Times" panose="02020603050405020304" pitchFamily="18" charset="0"/>
              </a:rPr>
              <a:t>selection and </a:t>
            </a:r>
            <a:r>
              <a:rPr lang="en-US" altLang="en-US" sz="2000" dirty="0" smtClean="0">
                <a:latin typeface="Times" panose="02020603050405020304" pitchFamily="18" charset="0"/>
                <a:cs typeface="Times" panose="02020603050405020304" pitchFamily="18" charset="0"/>
              </a:rPr>
              <a:t>swapping): </a:t>
            </a:r>
            <a:r>
              <a:rPr lang="en-US" altLang="en-US" sz="2000" dirty="0">
                <a:latin typeface="Times" panose="02020603050405020304" pitchFamily="18" charset="0"/>
                <a:cs typeface="Times" panose="02020603050405020304" pitchFamily="18" charset="0"/>
              </a:rPr>
              <a:t>the imaginary wall between the two </a:t>
            </a:r>
            <a:r>
              <a:rPr lang="en-US" altLang="en-US" sz="2000" dirty="0" smtClean="0">
                <a:latin typeface="Times" panose="02020603050405020304" pitchFamily="18" charset="0"/>
                <a:cs typeface="Times" panose="02020603050405020304" pitchFamily="18" charset="0"/>
              </a:rPr>
              <a:t>subarrays </a:t>
            </a:r>
            <a:r>
              <a:rPr lang="en-US" altLang="en-US" sz="2000" dirty="0">
                <a:latin typeface="Times" panose="02020603050405020304" pitchFamily="18" charset="0"/>
                <a:cs typeface="Times" panose="02020603050405020304" pitchFamily="18" charset="0"/>
              </a:rPr>
              <a:t>move one element ahead, increasing the number of sorted elements and decreasing the number of unsorted ones.</a:t>
            </a:r>
          </a:p>
          <a:p>
            <a:pPr algn="just" eaLnBrk="1" hangingPunct="1">
              <a:lnSpc>
                <a:spcPct val="90000"/>
              </a:lnSpc>
            </a:pPr>
            <a:r>
              <a:rPr lang="en-US" altLang="en-US" sz="2000" dirty="0" smtClean="0">
                <a:latin typeface="Times" panose="02020603050405020304" pitchFamily="18" charset="0"/>
                <a:cs typeface="Times" panose="02020603050405020304" pitchFamily="18" charset="0"/>
              </a:rPr>
              <a:t>An array </a:t>
            </a:r>
            <a:r>
              <a:rPr lang="en-US" altLang="en-US" sz="2000" dirty="0">
                <a:latin typeface="Times" panose="02020603050405020304" pitchFamily="18" charset="0"/>
                <a:cs typeface="Times" panose="02020603050405020304" pitchFamily="18" charset="0"/>
              </a:rPr>
              <a:t>of </a:t>
            </a:r>
            <a:r>
              <a:rPr lang="en-US" altLang="en-US" sz="2000" i="1" dirty="0">
                <a:latin typeface="Times" panose="02020603050405020304" pitchFamily="18" charset="0"/>
                <a:cs typeface="Times" panose="02020603050405020304" pitchFamily="18" charset="0"/>
              </a:rPr>
              <a:t>n</a:t>
            </a:r>
            <a:r>
              <a:rPr lang="en-US" altLang="en-US" sz="2000" dirty="0">
                <a:latin typeface="Times" panose="02020603050405020304" pitchFamily="18" charset="0"/>
                <a:cs typeface="Times" panose="02020603050405020304" pitchFamily="18" charset="0"/>
              </a:rPr>
              <a:t> elements requires </a:t>
            </a:r>
            <a:r>
              <a:rPr lang="en-US" altLang="en-US" sz="2000" i="1" dirty="0">
                <a:latin typeface="Times" panose="02020603050405020304" pitchFamily="18" charset="0"/>
                <a:cs typeface="Times" panose="02020603050405020304" pitchFamily="18" charset="0"/>
              </a:rPr>
              <a:t>n-</a:t>
            </a:r>
            <a:r>
              <a:rPr lang="en-US" altLang="en-US" sz="2000" dirty="0">
                <a:latin typeface="Times" panose="02020603050405020304" pitchFamily="18" charset="0"/>
                <a:cs typeface="Times" panose="02020603050405020304" pitchFamily="18" charset="0"/>
              </a:rPr>
              <a:t>1 </a:t>
            </a:r>
            <a:r>
              <a:rPr lang="en-US" altLang="en-US" sz="2000" dirty="0" smtClean="0">
                <a:latin typeface="Times" panose="02020603050405020304" pitchFamily="18" charset="0"/>
                <a:cs typeface="Times" panose="02020603050405020304" pitchFamily="18" charset="0"/>
              </a:rPr>
              <a:t>iterations </a:t>
            </a:r>
            <a:r>
              <a:rPr lang="en-US" altLang="en-US" sz="2000" dirty="0">
                <a:latin typeface="Times" panose="02020603050405020304" pitchFamily="18" charset="0"/>
                <a:cs typeface="Times" panose="02020603050405020304" pitchFamily="18" charset="0"/>
              </a:rPr>
              <a:t>to completely </a:t>
            </a:r>
            <a:r>
              <a:rPr lang="en-US" altLang="en-US" sz="2000" dirty="0" smtClean="0">
                <a:latin typeface="Times" panose="02020603050405020304" pitchFamily="18" charset="0"/>
                <a:cs typeface="Times" panose="02020603050405020304" pitchFamily="18" charset="0"/>
              </a:rPr>
              <a:t>sort </a:t>
            </a:r>
            <a:r>
              <a:rPr lang="en-US" altLang="en-US" sz="2000" dirty="0">
                <a:latin typeface="Times" panose="02020603050405020304" pitchFamily="18" charset="0"/>
                <a:cs typeface="Times" panose="02020603050405020304" pitchFamily="18" charset="0"/>
              </a:rPr>
              <a:t>the </a:t>
            </a:r>
            <a:r>
              <a:rPr lang="en-US" altLang="en-US" sz="2000" dirty="0" smtClean="0">
                <a:latin typeface="Times" panose="02020603050405020304" pitchFamily="18" charset="0"/>
                <a:cs typeface="Times" panose="02020603050405020304" pitchFamily="18" charset="0"/>
              </a:rPr>
              <a:t>array.</a:t>
            </a:r>
            <a:endParaRPr lang="en-US" altLang="en-US" sz="2000"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47</a:t>
            </a:fld>
            <a:endParaRPr lang="en-US"/>
          </a:p>
        </p:txBody>
      </p:sp>
      <p:pic>
        <p:nvPicPr>
          <p:cNvPr id="5" name="Picture 4"/>
          <p:cNvPicPr>
            <a:picLocks noChangeAspect="1"/>
          </p:cNvPicPr>
          <p:nvPr/>
        </p:nvPicPr>
        <p:blipFill>
          <a:blip r:embed="rId3"/>
          <a:stretch>
            <a:fillRect/>
          </a:stretch>
        </p:blipFill>
        <p:spPr>
          <a:xfrm>
            <a:off x="304800" y="3230526"/>
            <a:ext cx="5022004" cy="3613275"/>
          </a:xfrm>
          <a:prstGeom prst="rect">
            <a:avLst/>
          </a:prstGeom>
        </p:spPr>
      </p:pic>
      <p:sp>
        <p:nvSpPr>
          <p:cNvPr id="10" name="Rectangle 9"/>
          <p:cNvSpPr/>
          <p:nvPr/>
        </p:nvSpPr>
        <p:spPr>
          <a:xfrm>
            <a:off x="5715000" y="4114800"/>
            <a:ext cx="3352800" cy="1323439"/>
          </a:xfrm>
          <a:prstGeom prst="rect">
            <a:avLst/>
          </a:prstGeom>
        </p:spPr>
        <p:txBody>
          <a:bodyPr wrap="square">
            <a:spAutoFit/>
          </a:bodyPr>
          <a:lstStyle/>
          <a:p>
            <a:r>
              <a:rPr lang="en-US" sz="2000" dirty="0">
                <a:solidFill>
                  <a:srgbClr val="FF0000"/>
                </a:solidFill>
              </a:rPr>
              <a:t>At </a:t>
            </a:r>
            <a:r>
              <a:rPr lang="en-US" sz="2000" dirty="0" smtClean="0">
                <a:solidFill>
                  <a:srgbClr val="FF0000"/>
                </a:solidFill>
              </a:rPr>
              <a:t>iteration </a:t>
            </a:r>
            <a:r>
              <a:rPr lang="en-US" sz="2000" i="1" dirty="0" smtClean="0">
                <a:solidFill>
                  <a:srgbClr val="FF0000"/>
                </a:solidFill>
              </a:rPr>
              <a:t>i</a:t>
            </a:r>
            <a:r>
              <a:rPr lang="en-US" sz="2000" dirty="0" smtClean="0">
                <a:solidFill>
                  <a:srgbClr val="FF0000"/>
                </a:solidFill>
              </a:rPr>
              <a:t>: </a:t>
            </a:r>
            <a:r>
              <a:rPr lang="en-US" sz="2000" dirty="0">
                <a:solidFill>
                  <a:srgbClr val="FF0000"/>
                </a:solidFill>
              </a:rPr>
              <a:t>find the smallest </a:t>
            </a:r>
            <a:r>
              <a:rPr lang="en-US" sz="2000" dirty="0" smtClean="0">
                <a:solidFill>
                  <a:srgbClr val="FF0000"/>
                </a:solidFill>
              </a:rPr>
              <a:t>element among the unsorted elements a[</a:t>
            </a:r>
            <a:r>
              <a:rPr lang="en-US" sz="2000" i="1" dirty="0" smtClean="0">
                <a:solidFill>
                  <a:srgbClr val="FF0000"/>
                </a:solidFill>
              </a:rPr>
              <a:t>i</a:t>
            </a:r>
            <a:r>
              <a:rPr lang="en-US" sz="2000" dirty="0" smtClean="0">
                <a:solidFill>
                  <a:srgbClr val="FF0000"/>
                </a:solidFill>
              </a:rPr>
              <a:t>+1]…a[</a:t>
            </a:r>
            <a:r>
              <a:rPr lang="en-US" sz="2000" i="1" dirty="0" smtClean="0">
                <a:solidFill>
                  <a:srgbClr val="FF0000"/>
                </a:solidFill>
              </a:rPr>
              <a:t>n</a:t>
            </a:r>
            <a:r>
              <a:rPr lang="en-US" sz="2000" dirty="0" smtClean="0">
                <a:solidFill>
                  <a:srgbClr val="FF0000"/>
                </a:solidFill>
              </a:rPr>
              <a:t>-1] </a:t>
            </a:r>
            <a:r>
              <a:rPr lang="en-US" sz="2000" dirty="0">
                <a:solidFill>
                  <a:srgbClr val="FF0000"/>
                </a:solidFill>
              </a:rPr>
              <a:t>and put it at position </a:t>
            </a:r>
            <a:r>
              <a:rPr lang="en-US" sz="2000" i="1" dirty="0" err="1" smtClean="0">
                <a:solidFill>
                  <a:srgbClr val="FF0000"/>
                </a:solidFill>
              </a:rPr>
              <a:t>i</a:t>
            </a:r>
            <a:r>
              <a:rPr lang="en-US" sz="2000" baseline="30000" dirty="0" err="1" smtClean="0">
                <a:solidFill>
                  <a:srgbClr val="FF0000"/>
                </a:solidFill>
              </a:rPr>
              <a:t>th</a:t>
            </a:r>
            <a:endParaRPr lang="en-US" sz="2000" baseline="30000" dirty="0">
              <a:solidFill>
                <a:srgbClr val="FF0000"/>
              </a:solidFill>
            </a:endParaRPr>
          </a:p>
        </p:txBody>
      </p:sp>
    </p:spTree>
    <p:extLst>
      <p:ext uri="{BB962C8B-B14F-4D97-AF65-F5344CB8AC3E}">
        <p14:creationId xmlns:p14="http://schemas.microsoft.com/office/powerpoint/2010/main" val="34215828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4.2. Selection sort</a:t>
            </a:r>
            <a:endParaRPr lang="en-US" dirty="0"/>
          </a:p>
        </p:txBody>
      </p:sp>
      <p:sp>
        <p:nvSpPr>
          <p:cNvPr id="3" name="Content Placeholder 2"/>
          <p:cNvSpPr>
            <a:spLocks noGrp="1"/>
          </p:cNvSpPr>
          <p:nvPr>
            <p:ph idx="1"/>
          </p:nvPr>
        </p:nvSpPr>
        <p:spPr>
          <a:xfrm>
            <a:off x="0" y="838200"/>
            <a:ext cx="9144000" cy="6019800"/>
          </a:xfrm>
        </p:spPr>
        <p:txBody>
          <a:bodyPr/>
          <a:lstStyle/>
          <a:p>
            <a:pPr marL="0" indent="0" eaLnBrk="1" hangingPunct="1">
              <a:buNone/>
            </a:pPr>
            <a:r>
              <a:rPr lang="en-US" sz="2000" dirty="0" smtClean="0">
                <a:latin typeface="Times" panose="02020603050405020304" pitchFamily="18" charset="0"/>
                <a:cs typeface="Times" panose="02020603050405020304" pitchFamily="18" charset="0"/>
              </a:rPr>
              <a:t>Algorithm:</a:t>
            </a:r>
          </a:p>
          <a:p>
            <a:pPr algn="just" eaLnBrk="1" hangingPunct="1">
              <a:lnSpc>
                <a:spcPct val="90000"/>
              </a:lnSpc>
            </a:pPr>
            <a:r>
              <a:rPr lang="en-US" altLang="en-US" sz="2000" dirty="0">
                <a:latin typeface="Times" panose="02020603050405020304" pitchFamily="18" charset="0"/>
                <a:cs typeface="Times" panose="02020603050405020304" pitchFamily="18" charset="0"/>
              </a:rPr>
              <a:t>The </a:t>
            </a:r>
            <a:r>
              <a:rPr lang="en-US" altLang="en-US" sz="2000" dirty="0" smtClean="0">
                <a:latin typeface="Times" panose="02020603050405020304" pitchFamily="18" charset="0"/>
                <a:cs typeface="Times" panose="02020603050405020304" pitchFamily="18" charset="0"/>
              </a:rPr>
              <a:t>array </a:t>
            </a:r>
            <a:r>
              <a:rPr lang="en-US" altLang="en-US" sz="2000" dirty="0">
                <a:latin typeface="Times" panose="02020603050405020304" pitchFamily="18" charset="0"/>
                <a:cs typeface="Times" panose="02020603050405020304" pitchFamily="18" charset="0"/>
              </a:rPr>
              <a:t>is divided into two </a:t>
            </a:r>
            <a:r>
              <a:rPr lang="en-US" altLang="en-US" sz="2000" dirty="0" smtClean="0">
                <a:latin typeface="Times" panose="02020603050405020304" pitchFamily="18" charset="0"/>
                <a:cs typeface="Times" panose="02020603050405020304" pitchFamily="18" charset="0"/>
              </a:rPr>
              <a:t>subarrays</a:t>
            </a:r>
            <a:r>
              <a:rPr lang="en-US" altLang="en-US" sz="2000" dirty="0">
                <a:latin typeface="Times" panose="02020603050405020304" pitchFamily="18" charset="0"/>
                <a:cs typeface="Times" panose="02020603050405020304" pitchFamily="18" charset="0"/>
              </a:rPr>
              <a:t>, </a:t>
            </a:r>
            <a:r>
              <a:rPr lang="en-US" altLang="en-US" sz="2000" i="1" dirty="0">
                <a:latin typeface="Times" panose="02020603050405020304" pitchFamily="18" charset="0"/>
                <a:cs typeface="Times" panose="02020603050405020304" pitchFamily="18" charset="0"/>
              </a:rPr>
              <a:t>sorted</a:t>
            </a:r>
            <a:r>
              <a:rPr lang="en-US" altLang="en-US" sz="2000" dirty="0">
                <a:latin typeface="Times" panose="02020603050405020304" pitchFamily="18" charset="0"/>
                <a:cs typeface="Times" panose="02020603050405020304" pitchFamily="18" charset="0"/>
              </a:rPr>
              <a:t> and </a:t>
            </a:r>
            <a:r>
              <a:rPr lang="en-US" altLang="en-US" sz="2000" i="1" dirty="0">
                <a:latin typeface="Times" panose="02020603050405020304" pitchFamily="18" charset="0"/>
                <a:cs typeface="Times" panose="02020603050405020304" pitchFamily="18" charset="0"/>
              </a:rPr>
              <a:t>unsorted</a:t>
            </a:r>
            <a:r>
              <a:rPr lang="en-US" altLang="en-US" sz="2000" dirty="0">
                <a:latin typeface="Times" panose="02020603050405020304" pitchFamily="18" charset="0"/>
                <a:cs typeface="Times" panose="02020603050405020304" pitchFamily="18" charset="0"/>
              </a:rPr>
              <a:t>, which are divided by an imaginary wall. </a:t>
            </a:r>
          </a:p>
          <a:p>
            <a:pPr algn="just" eaLnBrk="1" hangingPunct="1">
              <a:lnSpc>
                <a:spcPct val="90000"/>
              </a:lnSpc>
            </a:pPr>
            <a:r>
              <a:rPr lang="en-US" altLang="en-US" sz="2000" dirty="0" smtClean="0">
                <a:latin typeface="Times" panose="02020603050405020304" pitchFamily="18" charset="0"/>
                <a:cs typeface="Times" panose="02020603050405020304" pitchFamily="18" charset="0"/>
              </a:rPr>
              <a:t>Each iteration: We </a:t>
            </a:r>
            <a:r>
              <a:rPr lang="en-US" altLang="en-US" sz="2000" dirty="0">
                <a:latin typeface="Times" panose="02020603050405020304" pitchFamily="18" charset="0"/>
                <a:cs typeface="Times" panose="02020603050405020304" pitchFamily="18" charset="0"/>
              </a:rPr>
              <a:t>find the smallest element from the unsorted </a:t>
            </a:r>
            <a:r>
              <a:rPr lang="en-US" altLang="en-US" sz="2000" dirty="0" smtClean="0">
                <a:latin typeface="Times" panose="02020603050405020304" pitchFamily="18" charset="0"/>
                <a:cs typeface="Times" panose="02020603050405020304" pitchFamily="18" charset="0"/>
              </a:rPr>
              <a:t>subarray </a:t>
            </a:r>
            <a:r>
              <a:rPr lang="en-US" altLang="en-US" sz="2000" dirty="0">
                <a:latin typeface="Times" panose="02020603050405020304" pitchFamily="18" charset="0"/>
                <a:cs typeface="Times" panose="02020603050405020304" pitchFamily="18" charset="0"/>
              </a:rPr>
              <a:t>and swap it with the element at the beginning of the unsorted </a:t>
            </a:r>
            <a:r>
              <a:rPr lang="en-US" altLang="en-US" sz="2000" dirty="0" smtClean="0">
                <a:latin typeface="Times" panose="02020603050405020304" pitchFamily="18" charset="0"/>
                <a:cs typeface="Times" panose="02020603050405020304" pitchFamily="18" charset="0"/>
              </a:rPr>
              <a:t>subarray </a:t>
            </a:r>
            <a:r>
              <a:rPr lang="en-US" altLang="en-US" sz="2000" dirty="0" smtClean="0">
                <a:latin typeface="Times" panose="02020603050405020304" pitchFamily="18" charset="0"/>
                <a:cs typeface="Times" panose="02020603050405020304" pitchFamily="18" charset="0"/>
                <a:sym typeface="Wingdings" panose="05000000000000000000" pitchFamily="2" charset="2"/>
              </a:rPr>
              <a:t> After each iteration (a</a:t>
            </a:r>
            <a:r>
              <a:rPr lang="en-US" altLang="en-US" sz="2000" dirty="0" smtClean="0">
                <a:latin typeface="Times" panose="02020603050405020304" pitchFamily="18" charset="0"/>
                <a:cs typeface="Times" panose="02020603050405020304" pitchFamily="18" charset="0"/>
              </a:rPr>
              <a:t>fter </a:t>
            </a:r>
            <a:r>
              <a:rPr lang="en-US" altLang="en-US" sz="2000" dirty="0">
                <a:latin typeface="Times" panose="02020603050405020304" pitchFamily="18" charset="0"/>
                <a:cs typeface="Times" panose="02020603050405020304" pitchFamily="18" charset="0"/>
              </a:rPr>
              <a:t>each selection and </a:t>
            </a:r>
            <a:r>
              <a:rPr lang="en-US" altLang="en-US" sz="2000" dirty="0" smtClean="0">
                <a:latin typeface="Times" panose="02020603050405020304" pitchFamily="18" charset="0"/>
                <a:cs typeface="Times" panose="02020603050405020304" pitchFamily="18" charset="0"/>
              </a:rPr>
              <a:t>swapping), </a:t>
            </a:r>
            <a:r>
              <a:rPr lang="en-US" altLang="en-US" sz="2000" dirty="0">
                <a:latin typeface="Times" panose="02020603050405020304" pitchFamily="18" charset="0"/>
                <a:cs typeface="Times" panose="02020603050405020304" pitchFamily="18" charset="0"/>
              </a:rPr>
              <a:t>the imaginary wall between the two </a:t>
            </a:r>
            <a:r>
              <a:rPr lang="en-US" altLang="en-US" sz="2000" dirty="0" smtClean="0">
                <a:latin typeface="Times" panose="02020603050405020304" pitchFamily="18" charset="0"/>
                <a:cs typeface="Times" panose="02020603050405020304" pitchFamily="18" charset="0"/>
              </a:rPr>
              <a:t>subarrays </a:t>
            </a:r>
            <a:r>
              <a:rPr lang="en-US" altLang="en-US" sz="2000" dirty="0">
                <a:latin typeface="Times" panose="02020603050405020304" pitchFamily="18" charset="0"/>
                <a:cs typeface="Times" panose="02020603050405020304" pitchFamily="18" charset="0"/>
              </a:rPr>
              <a:t>move one element ahead, increasing the number of sorted elements and decreasing the number of unsorted ones.</a:t>
            </a:r>
          </a:p>
          <a:p>
            <a:pPr algn="just" eaLnBrk="1" hangingPunct="1">
              <a:lnSpc>
                <a:spcPct val="90000"/>
              </a:lnSpc>
            </a:pPr>
            <a:r>
              <a:rPr lang="en-US" altLang="en-US" sz="2000" dirty="0" smtClean="0">
                <a:latin typeface="Times" panose="02020603050405020304" pitchFamily="18" charset="0"/>
                <a:cs typeface="Times" panose="02020603050405020304" pitchFamily="18" charset="0"/>
              </a:rPr>
              <a:t>An array </a:t>
            </a:r>
            <a:r>
              <a:rPr lang="en-US" altLang="en-US" sz="2000" dirty="0">
                <a:latin typeface="Times" panose="02020603050405020304" pitchFamily="18" charset="0"/>
                <a:cs typeface="Times" panose="02020603050405020304" pitchFamily="18" charset="0"/>
              </a:rPr>
              <a:t>of </a:t>
            </a:r>
            <a:r>
              <a:rPr lang="en-US" altLang="en-US" sz="2000" i="1" dirty="0">
                <a:latin typeface="Times" panose="02020603050405020304" pitchFamily="18" charset="0"/>
                <a:cs typeface="Times" panose="02020603050405020304" pitchFamily="18" charset="0"/>
              </a:rPr>
              <a:t>n</a:t>
            </a:r>
            <a:r>
              <a:rPr lang="en-US" altLang="en-US" sz="2000" dirty="0">
                <a:latin typeface="Times" panose="02020603050405020304" pitchFamily="18" charset="0"/>
                <a:cs typeface="Times" panose="02020603050405020304" pitchFamily="18" charset="0"/>
              </a:rPr>
              <a:t> elements requires </a:t>
            </a:r>
            <a:r>
              <a:rPr lang="en-US" altLang="en-US" sz="2000" i="1" dirty="0">
                <a:latin typeface="Times" panose="02020603050405020304" pitchFamily="18" charset="0"/>
                <a:cs typeface="Times" panose="02020603050405020304" pitchFamily="18" charset="0"/>
              </a:rPr>
              <a:t>n-</a:t>
            </a:r>
            <a:r>
              <a:rPr lang="en-US" altLang="en-US" sz="2000" dirty="0">
                <a:latin typeface="Times" panose="02020603050405020304" pitchFamily="18" charset="0"/>
                <a:cs typeface="Times" panose="02020603050405020304" pitchFamily="18" charset="0"/>
              </a:rPr>
              <a:t>1 </a:t>
            </a:r>
            <a:r>
              <a:rPr lang="en-US" altLang="en-US" sz="2000" dirty="0" smtClean="0">
                <a:latin typeface="Times" panose="02020603050405020304" pitchFamily="18" charset="0"/>
                <a:cs typeface="Times" panose="02020603050405020304" pitchFamily="18" charset="0"/>
              </a:rPr>
              <a:t>iterations </a:t>
            </a:r>
            <a:r>
              <a:rPr lang="en-US" altLang="en-US" sz="2000" dirty="0">
                <a:latin typeface="Times" panose="02020603050405020304" pitchFamily="18" charset="0"/>
                <a:cs typeface="Times" panose="02020603050405020304" pitchFamily="18" charset="0"/>
              </a:rPr>
              <a:t>to completely </a:t>
            </a:r>
            <a:r>
              <a:rPr lang="en-US" altLang="en-US" sz="2000" dirty="0" smtClean="0">
                <a:latin typeface="Times" panose="02020603050405020304" pitchFamily="18" charset="0"/>
                <a:cs typeface="Times" panose="02020603050405020304" pitchFamily="18" charset="0"/>
              </a:rPr>
              <a:t>sort </a:t>
            </a:r>
            <a:r>
              <a:rPr lang="en-US" altLang="en-US" sz="2000" dirty="0">
                <a:latin typeface="Times" panose="02020603050405020304" pitchFamily="18" charset="0"/>
                <a:cs typeface="Times" panose="02020603050405020304" pitchFamily="18" charset="0"/>
              </a:rPr>
              <a:t>the </a:t>
            </a:r>
            <a:r>
              <a:rPr lang="en-US" altLang="en-US" sz="2000" dirty="0" smtClean="0">
                <a:latin typeface="Times" panose="02020603050405020304" pitchFamily="18" charset="0"/>
                <a:cs typeface="Times" panose="02020603050405020304" pitchFamily="18" charset="0"/>
              </a:rPr>
              <a:t>array.</a:t>
            </a:r>
            <a:endParaRPr lang="en-US" altLang="en-US" sz="2000" dirty="0">
              <a:latin typeface="Times" panose="02020603050405020304" pitchFamily="18" charset="0"/>
              <a:cs typeface="Times" panose="02020603050405020304" pitchFamily="18" charset="0"/>
            </a:endParaRPr>
          </a:p>
          <a:p>
            <a:pPr eaLnBrk="1" hangingPunct="1">
              <a:lnSpc>
                <a:spcPct val="90000"/>
              </a:lnSpc>
              <a:buFontTx/>
              <a:buNone/>
            </a:pPr>
            <a:endParaRPr lang="en-US" altLang="en-US" sz="2000" dirty="0">
              <a:latin typeface="Times" panose="02020603050405020304" pitchFamily="18" charset="0"/>
              <a:cs typeface="Times" panose="02020603050405020304" pitchFamily="18" charset="0"/>
            </a:endParaRPr>
          </a:p>
          <a:p>
            <a:pPr eaLnBrk="1" hangingPunct="1"/>
            <a:endParaRPr lang="en-US" sz="2000" dirty="0" smtClean="0">
              <a:latin typeface="Times" panose="02020603050405020304" pitchFamily="18" charset="0"/>
              <a:cs typeface="Times" panose="02020603050405020304" pitchFamily="18" charset="0"/>
            </a:endParaRPr>
          </a:p>
          <a:p>
            <a:pPr eaLnBrk="1" hangingPunct="1"/>
            <a:endParaRPr lang="en-US" sz="2000" dirty="0">
              <a:latin typeface="Times" panose="02020603050405020304" pitchFamily="18" charset="0"/>
              <a:cs typeface="Times" panose="02020603050405020304" pitchFamily="18" charset="0"/>
            </a:endParaRPr>
          </a:p>
          <a:p>
            <a:pPr lvl="1" eaLnBrk="1" hangingPunct="1"/>
            <a:r>
              <a:rPr lang="en-US" sz="2000" dirty="0" smtClean="0">
                <a:latin typeface="Times" panose="02020603050405020304" pitchFamily="18" charset="0"/>
                <a:cs typeface="Times" panose="02020603050405020304" pitchFamily="18" charset="0"/>
              </a:rPr>
              <a:t>Find the smallest element and put it to 1st place of the array</a:t>
            </a:r>
            <a:endParaRPr lang="en-US" sz="2000" baseline="30000" dirty="0">
              <a:latin typeface="Times" panose="02020603050405020304" pitchFamily="18" charset="0"/>
              <a:cs typeface="Times" panose="02020603050405020304" pitchFamily="18" charset="0"/>
            </a:endParaRPr>
          </a:p>
          <a:p>
            <a:pPr lvl="1" eaLnBrk="1" hangingPunct="1"/>
            <a:r>
              <a:rPr lang="en-US" sz="2000" dirty="0" smtClean="0">
                <a:latin typeface="Times" panose="02020603050405020304" pitchFamily="18" charset="0"/>
                <a:cs typeface="Times" panose="02020603050405020304" pitchFamily="18" charset="0"/>
              </a:rPr>
              <a:t>Find the next smallest element, put it 2nd</a:t>
            </a:r>
            <a:endParaRPr lang="en-US" sz="2000" dirty="0">
              <a:latin typeface="Times" panose="02020603050405020304" pitchFamily="18" charset="0"/>
              <a:cs typeface="Times" panose="02020603050405020304" pitchFamily="18" charset="0"/>
            </a:endParaRPr>
          </a:p>
          <a:p>
            <a:pPr lvl="1" eaLnBrk="1" hangingPunct="1"/>
            <a:r>
              <a:rPr lang="en-US" sz="2000" dirty="0">
                <a:latin typeface="Times" panose="02020603050405020304" pitchFamily="18" charset="0"/>
                <a:cs typeface="Times" panose="02020603050405020304" pitchFamily="18" charset="0"/>
              </a:rPr>
              <a:t>Find the next smallest element, put it </a:t>
            </a:r>
            <a:r>
              <a:rPr lang="en-US" sz="2000" dirty="0" smtClean="0">
                <a:latin typeface="Times" panose="02020603050405020304" pitchFamily="18" charset="0"/>
                <a:cs typeface="Times" panose="02020603050405020304" pitchFamily="18" charset="0"/>
              </a:rPr>
              <a:t>3rd</a:t>
            </a:r>
            <a:endParaRPr lang="en-US" sz="2000" dirty="0">
              <a:latin typeface="Times" panose="02020603050405020304" pitchFamily="18" charset="0"/>
              <a:cs typeface="Times" panose="02020603050405020304" pitchFamily="18" charset="0"/>
            </a:endParaRPr>
          </a:p>
          <a:p>
            <a:pPr lvl="1" eaLnBrk="1" hangingPunct="1"/>
            <a:r>
              <a:rPr lang="en-US" sz="2000" dirty="0" smtClean="0">
                <a:latin typeface="Times" panose="02020603050405020304" pitchFamily="18" charset="0"/>
                <a:cs typeface="Times" panose="02020603050405020304" pitchFamily="18" charset="0"/>
              </a:rPr>
              <a:t> …</a:t>
            </a:r>
            <a:endParaRPr lang="en-US" sz="2000"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48</a:t>
            </a:fld>
            <a:endParaRPr lang="en-US"/>
          </a:p>
        </p:txBody>
      </p:sp>
      <p:sp>
        <p:nvSpPr>
          <p:cNvPr id="7" name="Down Arrow 6"/>
          <p:cNvSpPr/>
          <p:nvPr/>
        </p:nvSpPr>
        <p:spPr>
          <a:xfrm>
            <a:off x="3810000" y="3848100"/>
            <a:ext cx="609600" cy="60960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Rounded Rectangle 7"/>
          <p:cNvSpPr/>
          <p:nvPr/>
        </p:nvSpPr>
        <p:spPr>
          <a:xfrm>
            <a:off x="304800" y="4572000"/>
            <a:ext cx="70104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p:cNvSpPr/>
          <p:nvPr/>
        </p:nvSpPr>
        <p:spPr>
          <a:xfrm>
            <a:off x="-14672" y="1219200"/>
            <a:ext cx="9158672" cy="25146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087725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4.2. Selection sort</a:t>
            </a:r>
            <a:endParaRPr lang="en-US" dirty="0"/>
          </a:p>
        </p:txBody>
      </p:sp>
      <p:sp>
        <p:nvSpPr>
          <p:cNvPr id="3" name="Content Placeholder 2"/>
          <p:cNvSpPr>
            <a:spLocks noGrp="1"/>
          </p:cNvSpPr>
          <p:nvPr>
            <p:ph idx="1"/>
          </p:nvPr>
        </p:nvSpPr>
        <p:spPr>
          <a:xfrm>
            <a:off x="0" y="838200"/>
            <a:ext cx="9144000" cy="6019800"/>
          </a:xfrm>
        </p:spPr>
        <p:txBody>
          <a:bodyPr/>
          <a:lstStyle/>
          <a:p>
            <a:pPr eaLnBrk="1" hangingPunct="1">
              <a:buFontTx/>
              <a:buNone/>
            </a:pPr>
            <a:r>
              <a:rPr lang="en-US" sz="1700" b="1" dirty="0" smtClean="0">
                <a:solidFill>
                  <a:srgbClr val="C00000"/>
                </a:solidFill>
                <a:latin typeface="Courier New" pitchFamily="49" charset="0"/>
              </a:rPr>
              <a:t>void </a:t>
            </a:r>
            <a:r>
              <a:rPr lang="en-US" sz="1700" b="1" dirty="0" err="1">
                <a:solidFill>
                  <a:srgbClr val="C00000"/>
                </a:solidFill>
                <a:latin typeface="Courier New" pitchFamily="49" charset="0"/>
              </a:rPr>
              <a:t>selectionSort</a:t>
            </a:r>
            <a:r>
              <a:rPr lang="en-US" sz="1700" b="1" dirty="0">
                <a:solidFill>
                  <a:srgbClr val="C00000"/>
                </a:solidFill>
                <a:latin typeface="Courier New" pitchFamily="49" charset="0"/>
              </a:rPr>
              <a:t>(</a:t>
            </a:r>
            <a:r>
              <a:rPr lang="en-US" sz="1700" b="1" dirty="0" err="1">
                <a:solidFill>
                  <a:srgbClr val="C00000"/>
                </a:solidFill>
                <a:latin typeface="Courier New" pitchFamily="49" charset="0"/>
              </a:rPr>
              <a:t>int</a:t>
            </a:r>
            <a:r>
              <a:rPr lang="en-US" sz="1700" b="1" dirty="0">
                <a:solidFill>
                  <a:srgbClr val="C00000"/>
                </a:solidFill>
                <a:latin typeface="Courier New" pitchFamily="49" charset="0"/>
              </a:rPr>
              <a:t> a[], </a:t>
            </a:r>
            <a:r>
              <a:rPr lang="en-US" sz="1700" b="1" dirty="0" err="1">
                <a:solidFill>
                  <a:srgbClr val="C00000"/>
                </a:solidFill>
                <a:latin typeface="Courier New" pitchFamily="49" charset="0"/>
              </a:rPr>
              <a:t>int</a:t>
            </a:r>
            <a:r>
              <a:rPr lang="en-US" sz="1700" b="1" dirty="0">
                <a:solidFill>
                  <a:srgbClr val="C00000"/>
                </a:solidFill>
                <a:latin typeface="Courier New" pitchFamily="49" charset="0"/>
              </a:rPr>
              <a:t> n){</a:t>
            </a:r>
          </a:p>
          <a:p>
            <a:pPr eaLnBrk="1" hangingPunct="1">
              <a:buFontTx/>
              <a:buNone/>
            </a:pPr>
            <a:r>
              <a:rPr lang="en-US" sz="1700" b="1" dirty="0">
                <a:latin typeface="Courier New" pitchFamily="49" charset="0"/>
              </a:rPr>
              <a:t>  </a:t>
            </a:r>
            <a:r>
              <a:rPr lang="en-US" sz="1700" b="1" dirty="0" err="1">
                <a:latin typeface="Courier New" pitchFamily="49" charset="0"/>
              </a:rPr>
              <a:t>int</a:t>
            </a:r>
            <a:r>
              <a:rPr lang="en-US" sz="1700" b="1" dirty="0">
                <a:latin typeface="Courier New" pitchFamily="49" charset="0"/>
              </a:rPr>
              <a:t> </a:t>
            </a:r>
            <a:r>
              <a:rPr lang="en-US" sz="1700" b="1" dirty="0" err="1">
                <a:latin typeface="Courier New" pitchFamily="49" charset="0"/>
              </a:rPr>
              <a:t>i</a:t>
            </a:r>
            <a:r>
              <a:rPr lang="en-US" sz="1700" b="1" dirty="0">
                <a:latin typeface="Courier New" pitchFamily="49" charset="0"/>
              </a:rPr>
              <a:t>, j, </a:t>
            </a:r>
            <a:r>
              <a:rPr lang="en-US" sz="1700" b="1" dirty="0" err="1" smtClean="0">
                <a:latin typeface="Courier New" pitchFamily="49" charset="0"/>
              </a:rPr>
              <a:t>index_min</a:t>
            </a:r>
            <a:r>
              <a:rPr lang="en-US" sz="1700" b="1" dirty="0" smtClean="0">
                <a:latin typeface="Courier New" pitchFamily="49" charset="0"/>
              </a:rPr>
              <a:t>;</a:t>
            </a:r>
            <a:endParaRPr lang="en-US" sz="1700" b="1" dirty="0">
              <a:latin typeface="Courier New" pitchFamily="49" charset="0"/>
            </a:endParaRPr>
          </a:p>
          <a:p>
            <a:pPr eaLnBrk="1" hangingPunct="1">
              <a:buFontTx/>
              <a:buNone/>
            </a:pPr>
            <a:r>
              <a:rPr lang="en-US" sz="1700" b="1" dirty="0">
                <a:latin typeface="Courier New" pitchFamily="49" charset="0"/>
              </a:rPr>
              <a:t>  for (</a:t>
            </a:r>
            <a:r>
              <a:rPr lang="en-US" sz="1700" b="1" dirty="0" err="1">
                <a:latin typeface="Courier New" pitchFamily="49" charset="0"/>
              </a:rPr>
              <a:t>i</a:t>
            </a:r>
            <a:r>
              <a:rPr lang="en-US" sz="1700" b="1" dirty="0">
                <a:latin typeface="Courier New" pitchFamily="49" charset="0"/>
              </a:rPr>
              <a:t> = 0; </a:t>
            </a:r>
            <a:r>
              <a:rPr lang="en-US" sz="1700" b="1" dirty="0" err="1">
                <a:latin typeface="Courier New" pitchFamily="49" charset="0"/>
              </a:rPr>
              <a:t>i</a:t>
            </a:r>
            <a:r>
              <a:rPr lang="en-US" sz="1700" b="1" dirty="0">
                <a:latin typeface="Courier New" pitchFamily="49" charset="0"/>
              </a:rPr>
              <a:t> &lt; n-1; </a:t>
            </a:r>
            <a:r>
              <a:rPr lang="en-US" sz="1700" b="1" dirty="0" err="1">
                <a:latin typeface="Courier New" pitchFamily="49" charset="0"/>
              </a:rPr>
              <a:t>i</a:t>
            </a:r>
            <a:r>
              <a:rPr lang="en-US" sz="1700" b="1" dirty="0">
                <a:latin typeface="Courier New" pitchFamily="49" charset="0"/>
              </a:rPr>
              <a:t>++) {</a:t>
            </a:r>
          </a:p>
          <a:p>
            <a:pPr eaLnBrk="1" hangingPunct="1">
              <a:buFontTx/>
              <a:buNone/>
            </a:pPr>
            <a:r>
              <a:rPr lang="en-US" sz="1700" b="1" dirty="0">
                <a:latin typeface="Courier New" pitchFamily="49" charset="0"/>
              </a:rPr>
              <a:t>    </a:t>
            </a:r>
            <a:r>
              <a:rPr lang="en-US" sz="1700" b="1" dirty="0" err="1" smtClean="0">
                <a:latin typeface="Courier New" pitchFamily="49" charset="0"/>
              </a:rPr>
              <a:t>index_min</a:t>
            </a:r>
            <a:r>
              <a:rPr lang="en-US" sz="1700" b="1" dirty="0" smtClean="0">
                <a:latin typeface="Courier New" pitchFamily="49" charset="0"/>
              </a:rPr>
              <a:t> </a:t>
            </a:r>
            <a:r>
              <a:rPr lang="en-US" sz="1700" b="1" dirty="0">
                <a:latin typeface="Courier New" pitchFamily="49" charset="0"/>
              </a:rPr>
              <a:t>= </a:t>
            </a:r>
            <a:r>
              <a:rPr lang="en-US" sz="1700" b="1" dirty="0" err="1">
                <a:latin typeface="Courier New" pitchFamily="49" charset="0"/>
              </a:rPr>
              <a:t>i</a:t>
            </a:r>
            <a:r>
              <a:rPr lang="en-US" sz="1700" b="1" dirty="0" smtClean="0">
                <a:latin typeface="Courier New" pitchFamily="49" charset="0"/>
              </a:rPr>
              <a:t>;</a:t>
            </a:r>
          </a:p>
          <a:p>
            <a:pPr eaLnBrk="1" hangingPunct="1">
              <a:buFontTx/>
              <a:buNone/>
            </a:pPr>
            <a:r>
              <a:rPr lang="en-US" sz="1700" b="1" dirty="0">
                <a:latin typeface="Courier New" pitchFamily="49" charset="0"/>
              </a:rPr>
              <a:t> </a:t>
            </a:r>
            <a:r>
              <a:rPr lang="en-US" sz="1700" b="1" dirty="0" smtClean="0">
                <a:latin typeface="Courier New" pitchFamily="49" charset="0"/>
              </a:rPr>
              <a:t>    </a:t>
            </a:r>
            <a:r>
              <a:rPr lang="en-US" sz="1500" b="1" dirty="0" smtClean="0">
                <a:latin typeface="Courier New" pitchFamily="49" charset="0"/>
              </a:rPr>
              <a:t>//Find the smallest element in the unsorted subarray: a[i+1] … a[n-1]</a:t>
            </a:r>
            <a:endParaRPr lang="en-US" sz="1500" b="1" dirty="0">
              <a:latin typeface="Courier New" pitchFamily="49" charset="0"/>
            </a:endParaRPr>
          </a:p>
          <a:p>
            <a:pPr eaLnBrk="1" hangingPunct="1">
              <a:buFontTx/>
              <a:buNone/>
            </a:pPr>
            <a:r>
              <a:rPr lang="en-US" sz="1700" b="1" dirty="0">
                <a:latin typeface="Courier New" pitchFamily="49" charset="0"/>
              </a:rPr>
              <a:t>    for (j = i+1; j &lt; n; </a:t>
            </a:r>
            <a:r>
              <a:rPr lang="en-US" sz="1700" b="1" dirty="0" err="1">
                <a:latin typeface="Courier New" pitchFamily="49" charset="0"/>
              </a:rPr>
              <a:t>j</a:t>
            </a:r>
            <a:r>
              <a:rPr lang="en-US" sz="1700" b="1" dirty="0" err="1" smtClean="0">
                <a:latin typeface="Courier New" pitchFamily="49" charset="0"/>
              </a:rPr>
              <a:t>++</a:t>
            </a:r>
            <a:r>
              <a:rPr lang="en-US" sz="1700" b="1" dirty="0" smtClean="0">
                <a:latin typeface="Courier New" pitchFamily="49" charset="0"/>
              </a:rPr>
              <a:t>)</a:t>
            </a:r>
            <a:endParaRPr lang="en-US" sz="1700" b="1" dirty="0">
              <a:latin typeface="Courier New" pitchFamily="49" charset="0"/>
            </a:endParaRPr>
          </a:p>
          <a:p>
            <a:pPr eaLnBrk="1" hangingPunct="1">
              <a:buFontTx/>
              <a:buNone/>
            </a:pPr>
            <a:r>
              <a:rPr lang="en-US" sz="1700" b="1" dirty="0">
                <a:latin typeface="Courier New" pitchFamily="49" charset="0"/>
              </a:rPr>
              <a:t>       if (a[j] &lt; </a:t>
            </a:r>
            <a:r>
              <a:rPr lang="en-US" sz="1700" b="1" dirty="0" smtClean="0">
                <a:latin typeface="Courier New" pitchFamily="49" charset="0"/>
              </a:rPr>
              <a:t>a[</a:t>
            </a:r>
            <a:r>
              <a:rPr lang="en-US" sz="1700" b="1" dirty="0" err="1" smtClean="0">
                <a:latin typeface="Courier New" pitchFamily="49" charset="0"/>
              </a:rPr>
              <a:t>index_min</a:t>
            </a:r>
            <a:r>
              <a:rPr lang="en-US" sz="1700" b="1" dirty="0">
                <a:latin typeface="Courier New" pitchFamily="49" charset="0"/>
              </a:rPr>
              <a:t>]) </a:t>
            </a:r>
            <a:r>
              <a:rPr lang="en-US" sz="1700" b="1" dirty="0" err="1" smtClean="0">
                <a:latin typeface="Courier New" pitchFamily="49" charset="0"/>
              </a:rPr>
              <a:t>index_min</a:t>
            </a:r>
            <a:r>
              <a:rPr lang="en-US" sz="1700" b="1" dirty="0" smtClean="0">
                <a:latin typeface="Courier New" pitchFamily="49" charset="0"/>
              </a:rPr>
              <a:t> </a:t>
            </a:r>
            <a:r>
              <a:rPr lang="en-US" sz="1700" b="1" dirty="0">
                <a:latin typeface="Courier New" pitchFamily="49" charset="0"/>
              </a:rPr>
              <a:t>= j; </a:t>
            </a:r>
            <a:endParaRPr lang="en-US" sz="1700" b="1" dirty="0" smtClean="0">
              <a:latin typeface="Courier New" pitchFamily="49" charset="0"/>
            </a:endParaRPr>
          </a:p>
          <a:p>
            <a:pPr eaLnBrk="1" hangingPunct="1">
              <a:buFontTx/>
              <a:buNone/>
            </a:pPr>
            <a:r>
              <a:rPr lang="en-US" sz="1700" b="1" dirty="0">
                <a:latin typeface="Courier New" pitchFamily="49" charset="0"/>
              </a:rPr>
              <a:t> </a:t>
            </a:r>
            <a:r>
              <a:rPr lang="en-US" sz="1700" b="1" dirty="0" smtClean="0">
                <a:latin typeface="Courier New" pitchFamily="49" charset="0"/>
              </a:rPr>
              <a:t>   //put a[</a:t>
            </a:r>
            <a:r>
              <a:rPr lang="en-US" sz="1700" b="1" dirty="0" err="1" smtClean="0">
                <a:latin typeface="Courier New" pitchFamily="49" charset="0"/>
              </a:rPr>
              <a:t>index_min</a:t>
            </a:r>
            <a:r>
              <a:rPr lang="en-US" sz="1700" b="1" dirty="0" smtClean="0">
                <a:latin typeface="Courier New" pitchFamily="49" charset="0"/>
              </a:rPr>
              <a:t>] to the </a:t>
            </a:r>
            <a:r>
              <a:rPr lang="en-US" sz="1700" b="1" dirty="0" err="1" smtClean="0">
                <a:latin typeface="Courier New" pitchFamily="49" charset="0"/>
              </a:rPr>
              <a:t>i</a:t>
            </a:r>
            <a:r>
              <a:rPr lang="en-US" sz="1700" b="1" baseline="30000" dirty="0" err="1" smtClean="0">
                <a:latin typeface="Courier New" pitchFamily="49" charset="0"/>
              </a:rPr>
              <a:t>th</a:t>
            </a:r>
            <a:r>
              <a:rPr lang="en-US" sz="1700" b="1" dirty="0">
                <a:latin typeface="Courier New" pitchFamily="49" charset="0"/>
              </a:rPr>
              <a:t> position    </a:t>
            </a:r>
          </a:p>
          <a:p>
            <a:pPr eaLnBrk="1" hangingPunct="1">
              <a:buFontTx/>
              <a:buNone/>
            </a:pPr>
            <a:r>
              <a:rPr lang="en-US" sz="1700" b="1" dirty="0" smtClean="0">
                <a:solidFill>
                  <a:srgbClr val="C00000"/>
                </a:solidFill>
                <a:latin typeface="Courier New" pitchFamily="49" charset="0"/>
              </a:rPr>
              <a:t>    swap(&amp;a[</a:t>
            </a:r>
            <a:r>
              <a:rPr lang="en-US" sz="1700" b="1" dirty="0" err="1" smtClean="0">
                <a:solidFill>
                  <a:srgbClr val="C00000"/>
                </a:solidFill>
                <a:latin typeface="Courier New" pitchFamily="49" charset="0"/>
              </a:rPr>
              <a:t>i</a:t>
            </a:r>
            <a:r>
              <a:rPr lang="en-US" sz="1700" b="1" dirty="0">
                <a:solidFill>
                  <a:srgbClr val="C00000"/>
                </a:solidFill>
                <a:latin typeface="Courier New" pitchFamily="49" charset="0"/>
              </a:rPr>
              <a:t>], </a:t>
            </a:r>
            <a:r>
              <a:rPr lang="en-US" sz="1700" b="1" dirty="0" smtClean="0">
                <a:solidFill>
                  <a:srgbClr val="C00000"/>
                </a:solidFill>
                <a:latin typeface="Courier New" pitchFamily="49" charset="0"/>
              </a:rPr>
              <a:t>&amp;a[</a:t>
            </a:r>
            <a:r>
              <a:rPr lang="en-US" sz="1700" b="1" dirty="0" err="1" smtClean="0">
                <a:solidFill>
                  <a:srgbClr val="C00000"/>
                </a:solidFill>
                <a:latin typeface="Courier New" pitchFamily="49" charset="0"/>
              </a:rPr>
              <a:t>index_min</a:t>
            </a:r>
            <a:r>
              <a:rPr lang="en-US" sz="1700" b="1" dirty="0">
                <a:solidFill>
                  <a:srgbClr val="C00000"/>
                </a:solidFill>
                <a:latin typeface="Courier New" pitchFamily="49" charset="0"/>
              </a:rPr>
              <a:t>]);</a:t>
            </a:r>
          </a:p>
          <a:p>
            <a:pPr eaLnBrk="1" hangingPunct="1">
              <a:buFontTx/>
              <a:buNone/>
            </a:pPr>
            <a:r>
              <a:rPr lang="en-US" sz="1700" b="1" dirty="0">
                <a:latin typeface="Courier New" pitchFamily="49" charset="0"/>
              </a:rPr>
              <a:t>  }</a:t>
            </a:r>
          </a:p>
          <a:p>
            <a:pPr eaLnBrk="1" hangingPunct="1">
              <a:buFontTx/>
              <a:buNone/>
            </a:pPr>
            <a:r>
              <a:rPr lang="en-US" sz="1700" b="1" dirty="0">
                <a:latin typeface="Courier New" pitchFamily="49" charset="0"/>
              </a:rPr>
              <a:t>}</a:t>
            </a: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49</a:t>
            </a:fld>
            <a:endParaRPr lang="en-US"/>
          </a:p>
        </p:txBody>
      </p:sp>
      <p:sp>
        <p:nvSpPr>
          <p:cNvPr id="6" name="TextBox 5"/>
          <p:cNvSpPr txBox="1"/>
          <p:nvPr/>
        </p:nvSpPr>
        <p:spPr>
          <a:xfrm>
            <a:off x="5410200" y="0"/>
            <a:ext cx="3733800" cy="1754326"/>
          </a:xfrm>
          <a:prstGeom prst="rect">
            <a:avLst/>
          </a:prstGeom>
          <a:solidFill>
            <a:srgbClr val="BDDEFF"/>
          </a:solidFill>
          <a:ln>
            <a:solidFill>
              <a:srgbClr val="3802BE"/>
            </a:solidFill>
          </a:ln>
        </p:spPr>
        <p:txBody>
          <a:bodyPr wrap="square">
            <a:spAutoFit/>
          </a:bodyPr>
          <a:lstStyle/>
          <a:p>
            <a:pPr>
              <a:defRPr/>
            </a:pPr>
            <a:r>
              <a:rPr lang="en-US" sz="1800" b="1" dirty="0">
                <a:solidFill>
                  <a:srgbClr val="C00000"/>
                </a:solidFill>
                <a:latin typeface="Courier New" pitchFamily="49" charset="0"/>
                <a:cs typeface="Courier New" pitchFamily="49" charset="0"/>
              </a:rPr>
              <a:t>void swap(</a:t>
            </a:r>
            <a:r>
              <a:rPr lang="en-US" sz="1800" b="1" dirty="0" err="1">
                <a:solidFill>
                  <a:srgbClr val="C00000"/>
                </a:solidFill>
                <a:latin typeface="Courier New" pitchFamily="49" charset="0"/>
                <a:cs typeface="Courier New" pitchFamily="49" charset="0"/>
              </a:rPr>
              <a:t>int</a:t>
            </a:r>
            <a:r>
              <a:rPr lang="en-US" sz="1800" b="1" dirty="0">
                <a:solidFill>
                  <a:srgbClr val="C00000"/>
                </a:solidFill>
                <a:latin typeface="Courier New" pitchFamily="49" charset="0"/>
                <a:cs typeface="Courier New" pitchFamily="49" charset="0"/>
              </a:rPr>
              <a:t> </a:t>
            </a:r>
            <a:r>
              <a:rPr lang="en-US" sz="1800" b="1" dirty="0" smtClean="0">
                <a:solidFill>
                  <a:srgbClr val="C00000"/>
                </a:solidFill>
                <a:latin typeface="Courier New" pitchFamily="49" charset="0"/>
                <a:cs typeface="Courier New" pitchFamily="49" charset="0"/>
              </a:rPr>
              <a:t>*</a:t>
            </a:r>
            <a:r>
              <a:rPr lang="en-US" sz="1800" b="1" dirty="0" err="1" smtClean="0">
                <a:solidFill>
                  <a:srgbClr val="C00000"/>
                </a:solidFill>
                <a:latin typeface="Courier New" pitchFamily="49" charset="0"/>
                <a:cs typeface="Courier New" pitchFamily="49" charset="0"/>
              </a:rPr>
              <a:t>a,int</a:t>
            </a:r>
            <a:r>
              <a:rPr lang="en-US" sz="1800" b="1" dirty="0" smtClean="0">
                <a:solidFill>
                  <a:srgbClr val="C00000"/>
                </a:solidFill>
                <a:latin typeface="Courier New" pitchFamily="49" charset="0"/>
                <a:cs typeface="Courier New" pitchFamily="49" charset="0"/>
              </a:rPr>
              <a:t> *b</a:t>
            </a:r>
            <a:r>
              <a:rPr lang="en-US" sz="1800" b="1" dirty="0">
                <a:solidFill>
                  <a:srgbClr val="C00000"/>
                </a:solidFill>
                <a:latin typeface="Courier New" pitchFamily="49" charset="0"/>
                <a:cs typeface="Courier New" pitchFamily="49" charset="0"/>
              </a:rPr>
              <a:t>)</a:t>
            </a:r>
          </a:p>
          <a:p>
            <a:pPr>
              <a:defRPr/>
            </a:pPr>
            <a:r>
              <a:rPr lang="en-US" sz="1800" b="1" dirty="0">
                <a:solidFill>
                  <a:srgbClr val="C00000"/>
                </a:solidFill>
                <a:latin typeface="Courier New" pitchFamily="49" charset="0"/>
                <a:cs typeface="Courier New" pitchFamily="49" charset="0"/>
              </a:rPr>
              <a:t>{</a:t>
            </a:r>
          </a:p>
          <a:p>
            <a:pPr>
              <a:defRPr/>
            </a:pPr>
            <a:r>
              <a:rPr lang="en-US" sz="1800" b="1" dirty="0">
                <a:solidFill>
                  <a:srgbClr val="C00000"/>
                </a:solidFill>
                <a:latin typeface="Courier New" pitchFamily="49" charset="0"/>
                <a:cs typeface="Courier New" pitchFamily="49" charset="0"/>
              </a:rPr>
              <a:t>   </a:t>
            </a:r>
            <a:r>
              <a:rPr lang="en-US" sz="1800" b="1" dirty="0" err="1">
                <a:solidFill>
                  <a:srgbClr val="C00000"/>
                </a:solidFill>
                <a:latin typeface="Courier New" pitchFamily="49" charset="0"/>
                <a:cs typeface="Courier New" pitchFamily="49" charset="0"/>
              </a:rPr>
              <a:t>int</a:t>
            </a:r>
            <a:r>
              <a:rPr lang="en-US" sz="1800" b="1" dirty="0">
                <a:solidFill>
                  <a:srgbClr val="C00000"/>
                </a:solidFill>
                <a:latin typeface="Courier New" pitchFamily="49" charset="0"/>
                <a:cs typeface="Courier New" pitchFamily="49" charset="0"/>
              </a:rPr>
              <a:t> temp = </a:t>
            </a:r>
            <a:r>
              <a:rPr lang="en-US" sz="1800" b="1" dirty="0" smtClean="0">
                <a:solidFill>
                  <a:srgbClr val="C00000"/>
                </a:solidFill>
                <a:latin typeface="Courier New" pitchFamily="49" charset="0"/>
                <a:cs typeface="Courier New" pitchFamily="49" charset="0"/>
              </a:rPr>
              <a:t>*a</a:t>
            </a:r>
            <a:r>
              <a:rPr lang="en-US" sz="1800" b="1" dirty="0">
                <a:solidFill>
                  <a:srgbClr val="C00000"/>
                </a:solidFill>
                <a:latin typeface="Courier New" pitchFamily="49" charset="0"/>
                <a:cs typeface="Courier New" pitchFamily="49" charset="0"/>
              </a:rPr>
              <a:t>; 	</a:t>
            </a:r>
          </a:p>
          <a:p>
            <a:pPr>
              <a:defRPr/>
            </a:pPr>
            <a:r>
              <a:rPr lang="en-US" sz="1800" b="1" dirty="0">
                <a:solidFill>
                  <a:srgbClr val="C00000"/>
                </a:solidFill>
                <a:latin typeface="Courier New" pitchFamily="49" charset="0"/>
                <a:cs typeface="Courier New" pitchFamily="49" charset="0"/>
              </a:rPr>
              <a:t>   </a:t>
            </a:r>
            <a:r>
              <a:rPr lang="en-US" sz="1800" b="1" dirty="0" smtClean="0">
                <a:solidFill>
                  <a:srgbClr val="C00000"/>
                </a:solidFill>
                <a:latin typeface="Courier New" pitchFamily="49" charset="0"/>
                <a:cs typeface="Courier New" pitchFamily="49" charset="0"/>
              </a:rPr>
              <a:t>*a </a:t>
            </a:r>
            <a:r>
              <a:rPr lang="en-US" sz="1800" b="1" dirty="0">
                <a:solidFill>
                  <a:srgbClr val="C00000"/>
                </a:solidFill>
                <a:latin typeface="Courier New" pitchFamily="49" charset="0"/>
                <a:cs typeface="Courier New" pitchFamily="49" charset="0"/>
              </a:rPr>
              <a:t>= </a:t>
            </a:r>
            <a:r>
              <a:rPr lang="en-US" sz="1800" b="1" dirty="0" smtClean="0">
                <a:solidFill>
                  <a:srgbClr val="C00000"/>
                </a:solidFill>
                <a:latin typeface="Courier New" pitchFamily="49" charset="0"/>
                <a:cs typeface="Courier New" pitchFamily="49" charset="0"/>
              </a:rPr>
              <a:t>*b</a:t>
            </a:r>
            <a:r>
              <a:rPr lang="en-US" sz="1800" b="1" dirty="0">
                <a:solidFill>
                  <a:srgbClr val="C00000"/>
                </a:solidFill>
                <a:latin typeface="Courier New" pitchFamily="49" charset="0"/>
                <a:cs typeface="Courier New" pitchFamily="49" charset="0"/>
              </a:rPr>
              <a:t>;</a:t>
            </a:r>
          </a:p>
          <a:p>
            <a:pPr>
              <a:defRPr/>
            </a:pPr>
            <a:r>
              <a:rPr lang="en-US" sz="1800" b="1" dirty="0">
                <a:solidFill>
                  <a:srgbClr val="C00000"/>
                </a:solidFill>
                <a:latin typeface="Courier New" pitchFamily="49" charset="0"/>
                <a:cs typeface="Courier New" pitchFamily="49" charset="0"/>
              </a:rPr>
              <a:t>   </a:t>
            </a:r>
            <a:r>
              <a:rPr lang="en-US" sz="1800" b="1" dirty="0" smtClean="0">
                <a:solidFill>
                  <a:srgbClr val="C00000"/>
                </a:solidFill>
                <a:latin typeface="Courier New" pitchFamily="49" charset="0"/>
                <a:cs typeface="Courier New" pitchFamily="49" charset="0"/>
              </a:rPr>
              <a:t>*b </a:t>
            </a:r>
            <a:r>
              <a:rPr lang="en-US" sz="1800" b="1" dirty="0">
                <a:solidFill>
                  <a:srgbClr val="C00000"/>
                </a:solidFill>
                <a:latin typeface="Courier New" pitchFamily="49" charset="0"/>
                <a:cs typeface="Courier New" pitchFamily="49" charset="0"/>
              </a:rPr>
              <a:t>= temp;</a:t>
            </a:r>
          </a:p>
          <a:p>
            <a:pPr>
              <a:defRPr/>
            </a:pPr>
            <a:r>
              <a:rPr lang="en-US" sz="1800" b="1" dirty="0">
                <a:solidFill>
                  <a:srgbClr val="C00000"/>
                </a:solidFill>
                <a:latin typeface="Courier New" pitchFamily="49" charset="0"/>
                <a:cs typeface="Courier New" pitchFamily="49" charset="0"/>
              </a:rPr>
              <a:t>}</a:t>
            </a:r>
            <a:endParaRPr lang="en-US" sz="1800" dirty="0"/>
          </a:p>
        </p:txBody>
      </p:sp>
      <p:sp>
        <p:nvSpPr>
          <p:cNvPr id="7" name="Rectangle 6"/>
          <p:cNvSpPr/>
          <p:nvPr/>
        </p:nvSpPr>
        <p:spPr>
          <a:xfrm>
            <a:off x="76200" y="4843671"/>
            <a:ext cx="8991600" cy="707886"/>
          </a:xfrm>
          <a:prstGeom prst="rect">
            <a:avLst/>
          </a:prstGeom>
        </p:spPr>
        <p:txBody>
          <a:bodyPr wrap="square">
            <a:spAutoFit/>
          </a:bodyPr>
          <a:lstStyle/>
          <a:p>
            <a:r>
              <a:rPr lang="en-US" sz="2000" dirty="0"/>
              <a:t>At </a:t>
            </a:r>
            <a:r>
              <a:rPr lang="en-US" sz="2000" dirty="0" smtClean="0"/>
              <a:t>iteration </a:t>
            </a:r>
            <a:r>
              <a:rPr lang="en-US" sz="2000" i="1" dirty="0" smtClean="0"/>
              <a:t>i</a:t>
            </a:r>
            <a:r>
              <a:rPr lang="en-US" sz="2000" dirty="0" smtClean="0"/>
              <a:t>: </a:t>
            </a:r>
            <a:r>
              <a:rPr lang="en-US" sz="2000" dirty="0"/>
              <a:t>find the smallest </a:t>
            </a:r>
            <a:r>
              <a:rPr lang="en-US" sz="2000" dirty="0" smtClean="0"/>
              <a:t>element among the unsorted elements a[</a:t>
            </a:r>
            <a:r>
              <a:rPr lang="en-US" sz="2000" i="1" dirty="0" smtClean="0"/>
              <a:t>i</a:t>
            </a:r>
            <a:r>
              <a:rPr lang="en-US" sz="2000" dirty="0" smtClean="0"/>
              <a:t>+1]…a[</a:t>
            </a:r>
            <a:r>
              <a:rPr lang="en-US" sz="2000" i="1" dirty="0" smtClean="0"/>
              <a:t>n</a:t>
            </a:r>
            <a:r>
              <a:rPr lang="en-US" sz="2000" dirty="0" smtClean="0"/>
              <a:t>-1] </a:t>
            </a:r>
            <a:r>
              <a:rPr lang="en-US" sz="2000" dirty="0"/>
              <a:t>and put it at position </a:t>
            </a:r>
            <a:r>
              <a:rPr lang="en-US" sz="2000" i="1" dirty="0" err="1" smtClean="0"/>
              <a:t>i</a:t>
            </a:r>
            <a:r>
              <a:rPr lang="en-US" sz="2000" baseline="30000" dirty="0" err="1" smtClean="0"/>
              <a:t>th</a:t>
            </a:r>
            <a:endParaRPr lang="en-US" sz="2000" baseline="30000" dirty="0"/>
          </a:p>
        </p:txBody>
      </p:sp>
    </p:spTree>
    <p:extLst>
      <p:ext uri="{BB962C8B-B14F-4D97-AF65-F5344CB8AC3E}">
        <p14:creationId xmlns:p14="http://schemas.microsoft.com/office/powerpoint/2010/main" val="27091965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9A23D67-93A6-4AE4-8008-23535A98141A}" type="slidenum">
              <a:rPr lang="en-US" altLang="en-US" sz="1400">
                <a:latin typeface="Arial" panose="020B0604020202020204" pitchFamily="34" charset="0"/>
              </a:rPr>
              <a:pPr eaLnBrk="1" hangingPunct="1"/>
              <a:t>5</a:t>
            </a:fld>
            <a:endParaRPr lang="en-US" altLang="en-US" sz="1400">
              <a:latin typeface="Arial" panose="020B0604020202020204" pitchFamily="34" charset="0"/>
            </a:endParaRPr>
          </a:p>
        </p:txBody>
      </p:sp>
      <p:sp>
        <p:nvSpPr>
          <p:cNvPr id="5123" name="Rectangle 2"/>
          <p:cNvSpPr>
            <a:spLocks noGrp="1" noChangeArrowheads="1"/>
          </p:cNvSpPr>
          <p:nvPr>
            <p:ph type="title"/>
          </p:nvPr>
        </p:nvSpPr>
        <p:spPr>
          <a:xfrm>
            <a:off x="0" y="0"/>
            <a:ext cx="9144000" cy="838200"/>
          </a:xfrm>
        </p:spPr>
        <p:txBody>
          <a:bodyPr/>
          <a:lstStyle/>
          <a:p>
            <a:pPr eaLnBrk="1" hangingPunct="1"/>
            <a:r>
              <a:rPr lang="en-US" altLang="en-US" dirty="0" smtClean="0"/>
              <a:t>Properties of Sorting problem</a:t>
            </a:r>
          </a:p>
        </p:txBody>
      </p:sp>
      <p:sp>
        <p:nvSpPr>
          <p:cNvPr id="5124" name="Rectangle 3"/>
          <p:cNvSpPr>
            <a:spLocks noGrp="1" noChangeArrowheads="1"/>
          </p:cNvSpPr>
          <p:nvPr>
            <p:ph type="body" idx="1"/>
          </p:nvPr>
        </p:nvSpPr>
        <p:spPr>
          <a:xfrm>
            <a:off x="0" y="838200"/>
            <a:ext cx="9144000" cy="5410200"/>
          </a:xfrm>
        </p:spPr>
        <p:txBody>
          <a:bodyPr/>
          <a:lstStyle/>
          <a:p>
            <a:pPr eaLnBrk="1" hangingPunct="1"/>
            <a:r>
              <a:rPr lang="en-US" altLang="en-US" sz="2400" dirty="0" smtClean="0">
                <a:latin typeface="Times" panose="02020603050405020304" pitchFamily="18" charset="0"/>
                <a:cs typeface="Times" panose="02020603050405020304" pitchFamily="18" charset="0"/>
              </a:rPr>
              <a:t>In place </a:t>
            </a:r>
          </a:p>
          <a:p>
            <a:pPr lvl="1" eaLnBrk="1" hangingPunct="1"/>
            <a:r>
              <a:rPr lang="en-US" altLang="en-US" dirty="0" smtClean="0">
                <a:latin typeface="Times" panose="02020603050405020304" pitchFamily="18" charset="0"/>
                <a:cs typeface="Times" panose="02020603050405020304" pitchFamily="18" charset="0"/>
              </a:rPr>
              <a:t>Sorting of a data structure does not require any external data structure for storing the intermediate steps</a:t>
            </a:r>
          </a:p>
          <a:p>
            <a:pPr eaLnBrk="1" hangingPunct="1"/>
            <a:r>
              <a:rPr lang="en-US" altLang="en-US" sz="2400" dirty="0" smtClean="0">
                <a:latin typeface="Times" panose="02020603050405020304" pitchFamily="18" charset="0"/>
                <a:cs typeface="Times" panose="02020603050405020304" pitchFamily="18" charset="0"/>
              </a:rPr>
              <a:t>Stable </a:t>
            </a:r>
          </a:p>
          <a:p>
            <a:pPr lvl="1" eaLnBrk="1" hangingPunct="1"/>
            <a:r>
              <a:rPr lang="en-US" dirty="0" smtClean="0">
                <a:latin typeface="Times" panose="02020603050405020304" pitchFamily="18" charset="0"/>
                <a:cs typeface="Times" panose="02020603050405020304" pitchFamily="18" charset="0"/>
              </a:rPr>
              <a:t>if </a:t>
            </a:r>
            <a:r>
              <a:rPr lang="en-US" dirty="0">
                <a:latin typeface="Times" panose="02020603050405020304" pitchFamily="18" charset="0"/>
                <a:cs typeface="Times" panose="02020603050405020304" pitchFamily="18" charset="0"/>
              </a:rPr>
              <a:t>two objects with equal keys appear in the same order in sorted output as they appear in the input array to be sorted.”</a:t>
            </a:r>
          </a:p>
          <a:p>
            <a:pPr lvl="1" eaLnBrk="1" hangingPunct="1"/>
            <a:endParaRPr lang="en-US" altLang="en-US" dirty="0" smtClean="0">
              <a:latin typeface="Times" panose="02020603050405020304" pitchFamily="18" charset="0"/>
              <a:cs typeface="Times" panose="02020603050405020304" pitchFamily="18" charset="0"/>
            </a:endParaRPr>
          </a:p>
        </p:txBody>
      </p:sp>
      <p:grpSp>
        <p:nvGrpSpPr>
          <p:cNvPr id="5" name="Group 4"/>
          <p:cNvGrpSpPr/>
          <p:nvPr/>
        </p:nvGrpSpPr>
        <p:grpSpPr>
          <a:xfrm>
            <a:off x="2438400" y="3505200"/>
            <a:ext cx="4838700" cy="622852"/>
            <a:chOff x="914400" y="4191000"/>
            <a:chExt cx="4838700" cy="622852"/>
          </a:xfrm>
        </p:grpSpPr>
        <p:sp>
          <p:nvSpPr>
            <p:cNvPr id="7" name="Oval 6"/>
            <p:cNvSpPr/>
            <p:nvPr/>
          </p:nvSpPr>
          <p:spPr>
            <a:xfrm>
              <a:off x="914400" y="4191000"/>
              <a:ext cx="685800" cy="62285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t>10</a:t>
              </a:r>
              <a:endParaRPr lang="en-US" sz="1600" dirty="0"/>
            </a:p>
          </p:txBody>
        </p:sp>
        <p:sp>
          <p:nvSpPr>
            <p:cNvPr id="8" name="Oval 7"/>
            <p:cNvSpPr/>
            <p:nvPr/>
          </p:nvSpPr>
          <p:spPr>
            <a:xfrm>
              <a:off x="2019300" y="4191000"/>
              <a:ext cx="647700" cy="62285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20</a:t>
              </a:r>
              <a:endParaRPr lang="en-US" sz="1600" dirty="0"/>
            </a:p>
          </p:txBody>
        </p:sp>
        <p:sp>
          <p:nvSpPr>
            <p:cNvPr id="9" name="Oval 8"/>
            <p:cNvSpPr/>
            <p:nvPr/>
          </p:nvSpPr>
          <p:spPr>
            <a:xfrm>
              <a:off x="3048000" y="4191000"/>
              <a:ext cx="685800" cy="62285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2</a:t>
              </a:r>
              <a:r>
                <a:rPr lang="en-US" sz="1600" dirty="0" smtClean="0"/>
                <a:t>0</a:t>
              </a:r>
              <a:endParaRPr lang="en-US" sz="1600" dirty="0"/>
            </a:p>
          </p:txBody>
        </p:sp>
        <p:sp>
          <p:nvSpPr>
            <p:cNvPr id="10" name="Oval 9"/>
            <p:cNvSpPr/>
            <p:nvPr/>
          </p:nvSpPr>
          <p:spPr>
            <a:xfrm>
              <a:off x="4038600" y="4191000"/>
              <a:ext cx="685800" cy="62285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3</a:t>
              </a:r>
              <a:r>
                <a:rPr lang="en-US" sz="1600" dirty="0" smtClean="0"/>
                <a:t>0</a:t>
              </a:r>
              <a:endParaRPr lang="en-US" sz="1600" dirty="0"/>
            </a:p>
          </p:txBody>
        </p:sp>
        <p:sp>
          <p:nvSpPr>
            <p:cNvPr id="11" name="Oval 10"/>
            <p:cNvSpPr/>
            <p:nvPr/>
          </p:nvSpPr>
          <p:spPr>
            <a:xfrm>
              <a:off x="5105400" y="4191000"/>
              <a:ext cx="647700" cy="62285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1</a:t>
              </a:r>
              <a:r>
                <a:rPr lang="en-US" sz="1600" dirty="0" smtClean="0"/>
                <a:t>0</a:t>
              </a:r>
              <a:endParaRPr lang="en-US" sz="1600" dirty="0"/>
            </a:p>
          </p:txBody>
        </p:sp>
      </p:grpSp>
      <p:grpSp>
        <p:nvGrpSpPr>
          <p:cNvPr id="12" name="Group 11"/>
          <p:cNvGrpSpPr/>
          <p:nvPr/>
        </p:nvGrpSpPr>
        <p:grpSpPr>
          <a:xfrm>
            <a:off x="2400300" y="5701748"/>
            <a:ext cx="4876800" cy="622852"/>
            <a:chOff x="914400" y="5410200"/>
            <a:chExt cx="4876800" cy="622852"/>
          </a:xfrm>
        </p:grpSpPr>
        <p:sp>
          <p:nvSpPr>
            <p:cNvPr id="13" name="Oval 12"/>
            <p:cNvSpPr/>
            <p:nvPr/>
          </p:nvSpPr>
          <p:spPr>
            <a:xfrm>
              <a:off x="914400" y="5410200"/>
              <a:ext cx="685800" cy="62285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t>10</a:t>
              </a:r>
              <a:endParaRPr lang="en-US" sz="1600" dirty="0"/>
            </a:p>
          </p:txBody>
        </p:sp>
        <p:sp>
          <p:nvSpPr>
            <p:cNvPr id="14" name="Oval 13"/>
            <p:cNvSpPr/>
            <p:nvPr/>
          </p:nvSpPr>
          <p:spPr>
            <a:xfrm>
              <a:off x="4038600" y="5410200"/>
              <a:ext cx="685800" cy="62285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2</a:t>
              </a:r>
              <a:r>
                <a:rPr lang="en-US" sz="1600" dirty="0" smtClean="0"/>
                <a:t>0</a:t>
              </a:r>
              <a:endParaRPr lang="en-US" sz="1600" dirty="0"/>
            </a:p>
          </p:txBody>
        </p:sp>
        <p:sp>
          <p:nvSpPr>
            <p:cNvPr id="15" name="Oval 14"/>
            <p:cNvSpPr/>
            <p:nvPr/>
          </p:nvSpPr>
          <p:spPr>
            <a:xfrm>
              <a:off x="5105400" y="5410200"/>
              <a:ext cx="685800" cy="62285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3</a:t>
              </a:r>
              <a:r>
                <a:rPr lang="en-US" sz="1600" dirty="0" smtClean="0"/>
                <a:t>0</a:t>
              </a:r>
              <a:endParaRPr lang="en-US" sz="1600" dirty="0"/>
            </a:p>
          </p:txBody>
        </p:sp>
        <p:sp>
          <p:nvSpPr>
            <p:cNvPr id="16" name="Oval 15"/>
            <p:cNvSpPr/>
            <p:nvPr/>
          </p:nvSpPr>
          <p:spPr>
            <a:xfrm>
              <a:off x="3009900" y="5410200"/>
              <a:ext cx="647700" cy="62285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20</a:t>
              </a:r>
              <a:endParaRPr lang="en-US" sz="1600" dirty="0"/>
            </a:p>
          </p:txBody>
        </p:sp>
        <p:sp>
          <p:nvSpPr>
            <p:cNvPr id="17" name="Oval 16"/>
            <p:cNvSpPr/>
            <p:nvPr/>
          </p:nvSpPr>
          <p:spPr>
            <a:xfrm>
              <a:off x="1981200" y="5410200"/>
              <a:ext cx="647700" cy="62285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1</a:t>
              </a:r>
              <a:r>
                <a:rPr lang="en-US" sz="1600" dirty="0" smtClean="0"/>
                <a:t>0</a:t>
              </a:r>
              <a:endParaRPr lang="en-US" sz="1600" dirty="0"/>
            </a:p>
          </p:txBody>
        </p:sp>
      </p:grpSp>
      <p:sp>
        <p:nvSpPr>
          <p:cNvPr id="18" name="TextBox 17"/>
          <p:cNvSpPr txBox="1"/>
          <p:nvPr/>
        </p:nvSpPr>
        <p:spPr>
          <a:xfrm>
            <a:off x="609600" y="3623621"/>
            <a:ext cx="2057400" cy="400110"/>
          </a:xfrm>
          <a:prstGeom prst="rect">
            <a:avLst/>
          </a:prstGeom>
          <a:noFill/>
        </p:spPr>
        <p:txBody>
          <a:bodyPr wrap="square" rtlCol="0">
            <a:spAutoFit/>
          </a:bodyPr>
          <a:lstStyle/>
          <a:p>
            <a:r>
              <a:rPr lang="en-US" sz="2000" dirty="0" smtClean="0"/>
              <a:t>Before sorting</a:t>
            </a:r>
            <a:endParaRPr lang="en-US" sz="2000" dirty="0"/>
          </a:p>
        </p:txBody>
      </p:sp>
      <p:sp>
        <p:nvSpPr>
          <p:cNvPr id="19" name="TextBox 18"/>
          <p:cNvSpPr txBox="1"/>
          <p:nvPr/>
        </p:nvSpPr>
        <p:spPr>
          <a:xfrm>
            <a:off x="533400" y="5821786"/>
            <a:ext cx="2057400" cy="400110"/>
          </a:xfrm>
          <a:prstGeom prst="rect">
            <a:avLst/>
          </a:prstGeom>
          <a:noFill/>
        </p:spPr>
        <p:txBody>
          <a:bodyPr wrap="square" rtlCol="0">
            <a:spAutoFit/>
          </a:bodyPr>
          <a:lstStyle/>
          <a:p>
            <a:r>
              <a:rPr lang="en-US" sz="2000" dirty="0" smtClean="0"/>
              <a:t>After sorting</a:t>
            </a:r>
            <a:endParaRPr lang="en-US" sz="2000" dirty="0"/>
          </a:p>
        </p:txBody>
      </p:sp>
      <p:sp>
        <p:nvSpPr>
          <p:cNvPr id="20" name="TextBox 19"/>
          <p:cNvSpPr txBox="1"/>
          <p:nvPr/>
        </p:nvSpPr>
        <p:spPr>
          <a:xfrm>
            <a:off x="3484419" y="4267200"/>
            <a:ext cx="5392882" cy="1015663"/>
          </a:xfrm>
          <a:prstGeom prst="rect">
            <a:avLst/>
          </a:prstGeom>
          <a:noFill/>
        </p:spPr>
        <p:txBody>
          <a:bodyPr wrap="square" rtlCol="0">
            <a:spAutoFit/>
          </a:bodyPr>
          <a:lstStyle/>
          <a:p>
            <a:r>
              <a:rPr lang="en-US" sz="1500" dirty="0" smtClean="0"/>
              <a:t>This sorting algorithm is stable because the order of the balls with equal key is not changed after sorting:</a:t>
            </a:r>
          </a:p>
          <a:p>
            <a:pPr marL="285750" indent="-285750">
              <a:buFont typeface="Arial" panose="020B0604020202020204" pitchFamily="34" charset="0"/>
              <a:buChar char="•"/>
            </a:pPr>
            <a:r>
              <a:rPr lang="en-US" sz="1500" dirty="0" smtClean="0"/>
              <a:t> Blue ball of value 10 stands before the orange ball of value 10. </a:t>
            </a:r>
          </a:p>
          <a:p>
            <a:pPr marL="285750" indent="-285750">
              <a:buFont typeface="Arial" panose="020B0604020202020204" pitchFamily="34" charset="0"/>
              <a:buChar char="•"/>
            </a:pPr>
            <a:r>
              <a:rPr lang="en-US" sz="1500" dirty="0" smtClean="0"/>
              <a:t>Same as blue and orange balls of value 20</a:t>
            </a:r>
            <a:endParaRPr lang="en-US" sz="1500" dirty="0"/>
          </a:p>
        </p:txBody>
      </p:sp>
      <p:sp>
        <p:nvSpPr>
          <p:cNvPr id="21" name="Down Arrow 20"/>
          <p:cNvSpPr/>
          <p:nvPr/>
        </p:nvSpPr>
        <p:spPr>
          <a:xfrm>
            <a:off x="3179618" y="4229100"/>
            <a:ext cx="304800" cy="1447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 y="4700348"/>
            <a:ext cx="3276601" cy="323165"/>
          </a:xfrm>
          <a:prstGeom prst="rect">
            <a:avLst/>
          </a:prstGeom>
          <a:noFill/>
        </p:spPr>
        <p:txBody>
          <a:bodyPr wrap="square" rtlCol="0">
            <a:spAutoFit/>
          </a:bodyPr>
          <a:lstStyle/>
          <a:p>
            <a:r>
              <a:rPr lang="en-US" sz="1500" dirty="0" smtClean="0">
                <a:solidFill>
                  <a:srgbClr val="FF0000"/>
                </a:solidFill>
              </a:rPr>
              <a:t>This sorting algorithm is stable or not ?</a:t>
            </a:r>
            <a:endParaRPr lang="en-US" sz="1500" dirty="0">
              <a:solidFill>
                <a:srgbClr val="FF0000"/>
              </a:solidFill>
            </a:endParaRPr>
          </a:p>
        </p:txBody>
      </p:sp>
    </p:spTree>
    <p:extLst>
      <p:ext uri="{BB962C8B-B14F-4D97-AF65-F5344CB8AC3E}">
        <p14:creationId xmlns:p14="http://schemas.microsoft.com/office/powerpoint/2010/main" val="342708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Running time analysis</a:t>
            </a:r>
            <a:endParaRPr lang="en-US" dirty="0"/>
          </a:p>
        </p:txBody>
      </p:sp>
      <p:sp>
        <p:nvSpPr>
          <p:cNvPr id="3" name="Content Placeholder 2"/>
          <p:cNvSpPr>
            <a:spLocks noGrp="1"/>
          </p:cNvSpPr>
          <p:nvPr>
            <p:ph idx="1"/>
          </p:nvPr>
        </p:nvSpPr>
        <p:spPr>
          <a:xfrm>
            <a:off x="0" y="838200"/>
            <a:ext cx="9144000" cy="6019800"/>
          </a:xfrm>
        </p:spPr>
        <p:txBody>
          <a:bodyPr/>
          <a:lstStyle/>
          <a:p>
            <a:pPr eaLnBrk="1" hangingPunct="1">
              <a:buFontTx/>
              <a:buNone/>
            </a:pPr>
            <a:r>
              <a:rPr lang="en-US" sz="1700" b="1" dirty="0" smtClean="0">
                <a:solidFill>
                  <a:srgbClr val="C00000"/>
                </a:solidFill>
                <a:latin typeface="Courier New" pitchFamily="49" charset="0"/>
              </a:rPr>
              <a:t>void </a:t>
            </a:r>
            <a:r>
              <a:rPr lang="en-US" sz="1700" b="1" dirty="0" err="1">
                <a:solidFill>
                  <a:srgbClr val="C00000"/>
                </a:solidFill>
                <a:latin typeface="Courier New" pitchFamily="49" charset="0"/>
              </a:rPr>
              <a:t>selectionSort</a:t>
            </a:r>
            <a:r>
              <a:rPr lang="en-US" sz="1700" b="1" dirty="0">
                <a:solidFill>
                  <a:srgbClr val="C00000"/>
                </a:solidFill>
                <a:latin typeface="Courier New" pitchFamily="49" charset="0"/>
              </a:rPr>
              <a:t>(</a:t>
            </a:r>
            <a:r>
              <a:rPr lang="en-US" sz="1700" b="1" dirty="0" err="1">
                <a:solidFill>
                  <a:srgbClr val="C00000"/>
                </a:solidFill>
                <a:latin typeface="Courier New" pitchFamily="49" charset="0"/>
              </a:rPr>
              <a:t>int</a:t>
            </a:r>
            <a:r>
              <a:rPr lang="en-US" sz="1700" b="1" dirty="0">
                <a:solidFill>
                  <a:srgbClr val="C00000"/>
                </a:solidFill>
                <a:latin typeface="Courier New" pitchFamily="49" charset="0"/>
              </a:rPr>
              <a:t> a[], </a:t>
            </a:r>
            <a:r>
              <a:rPr lang="en-US" sz="1700" b="1" dirty="0" err="1">
                <a:solidFill>
                  <a:srgbClr val="C00000"/>
                </a:solidFill>
                <a:latin typeface="Courier New" pitchFamily="49" charset="0"/>
              </a:rPr>
              <a:t>int</a:t>
            </a:r>
            <a:r>
              <a:rPr lang="en-US" sz="1700" b="1" dirty="0">
                <a:solidFill>
                  <a:srgbClr val="C00000"/>
                </a:solidFill>
                <a:latin typeface="Courier New" pitchFamily="49" charset="0"/>
              </a:rPr>
              <a:t> n){</a:t>
            </a:r>
          </a:p>
          <a:p>
            <a:pPr eaLnBrk="1" hangingPunct="1">
              <a:buFontTx/>
              <a:buNone/>
            </a:pPr>
            <a:r>
              <a:rPr lang="en-US" sz="1700" b="1" dirty="0">
                <a:latin typeface="Courier New" pitchFamily="49" charset="0"/>
              </a:rPr>
              <a:t>  </a:t>
            </a:r>
            <a:r>
              <a:rPr lang="en-US" sz="1700" b="1" dirty="0" err="1">
                <a:latin typeface="Courier New" pitchFamily="49" charset="0"/>
              </a:rPr>
              <a:t>int</a:t>
            </a:r>
            <a:r>
              <a:rPr lang="en-US" sz="1700" b="1" dirty="0">
                <a:latin typeface="Courier New" pitchFamily="49" charset="0"/>
              </a:rPr>
              <a:t> </a:t>
            </a:r>
            <a:r>
              <a:rPr lang="en-US" sz="1700" b="1" dirty="0" err="1">
                <a:latin typeface="Courier New" pitchFamily="49" charset="0"/>
              </a:rPr>
              <a:t>i</a:t>
            </a:r>
            <a:r>
              <a:rPr lang="en-US" sz="1700" b="1" dirty="0">
                <a:latin typeface="Courier New" pitchFamily="49" charset="0"/>
              </a:rPr>
              <a:t>, j, </a:t>
            </a:r>
            <a:r>
              <a:rPr lang="en-US" sz="1700" b="1" dirty="0" err="1" smtClean="0">
                <a:latin typeface="Courier New" pitchFamily="49" charset="0"/>
              </a:rPr>
              <a:t>index_min</a:t>
            </a:r>
            <a:r>
              <a:rPr lang="en-US" sz="1700" b="1" dirty="0" smtClean="0">
                <a:latin typeface="Courier New" pitchFamily="49" charset="0"/>
              </a:rPr>
              <a:t>;</a:t>
            </a:r>
            <a:endParaRPr lang="en-US" sz="1700" b="1" dirty="0">
              <a:latin typeface="Courier New" pitchFamily="49" charset="0"/>
            </a:endParaRPr>
          </a:p>
          <a:p>
            <a:pPr eaLnBrk="1" hangingPunct="1">
              <a:buFontTx/>
              <a:buNone/>
            </a:pPr>
            <a:r>
              <a:rPr lang="en-US" sz="1700" b="1" dirty="0">
                <a:latin typeface="Courier New" pitchFamily="49" charset="0"/>
              </a:rPr>
              <a:t>  for (</a:t>
            </a:r>
            <a:r>
              <a:rPr lang="en-US" sz="1700" b="1" dirty="0" err="1">
                <a:latin typeface="Courier New" pitchFamily="49" charset="0"/>
              </a:rPr>
              <a:t>i</a:t>
            </a:r>
            <a:r>
              <a:rPr lang="en-US" sz="1700" b="1" dirty="0">
                <a:latin typeface="Courier New" pitchFamily="49" charset="0"/>
              </a:rPr>
              <a:t> = 0; </a:t>
            </a:r>
            <a:r>
              <a:rPr lang="en-US" sz="1700" b="1" dirty="0" err="1">
                <a:latin typeface="Courier New" pitchFamily="49" charset="0"/>
              </a:rPr>
              <a:t>i</a:t>
            </a:r>
            <a:r>
              <a:rPr lang="en-US" sz="1700" b="1" dirty="0">
                <a:latin typeface="Courier New" pitchFamily="49" charset="0"/>
              </a:rPr>
              <a:t> &lt; n-1; </a:t>
            </a:r>
            <a:r>
              <a:rPr lang="en-US" sz="1700" b="1" dirty="0" err="1">
                <a:latin typeface="Courier New" pitchFamily="49" charset="0"/>
              </a:rPr>
              <a:t>i</a:t>
            </a:r>
            <a:r>
              <a:rPr lang="en-US" sz="1700" b="1" dirty="0">
                <a:latin typeface="Courier New" pitchFamily="49" charset="0"/>
              </a:rPr>
              <a:t>++) {</a:t>
            </a:r>
          </a:p>
          <a:p>
            <a:pPr eaLnBrk="1" hangingPunct="1">
              <a:buFontTx/>
              <a:buNone/>
            </a:pPr>
            <a:r>
              <a:rPr lang="en-US" sz="1700" b="1" dirty="0">
                <a:latin typeface="Courier New" pitchFamily="49" charset="0"/>
              </a:rPr>
              <a:t>    </a:t>
            </a:r>
            <a:r>
              <a:rPr lang="en-US" sz="1700" b="1" dirty="0" err="1" smtClean="0">
                <a:latin typeface="Courier New" pitchFamily="49" charset="0"/>
              </a:rPr>
              <a:t>index_min</a:t>
            </a:r>
            <a:r>
              <a:rPr lang="en-US" sz="1700" b="1" dirty="0" smtClean="0">
                <a:latin typeface="Courier New" pitchFamily="49" charset="0"/>
              </a:rPr>
              <a:t> </a:t>
            </a:r>
            <a:r>
              <a:rPr lang="en-US" sz="1700" b="1" dirty="0">
                <a:latin typeface="Courier New" pitchFamily="49" charset="0"/>
              </a:rPr>
              <a:t>= </a:t>
            </a:r>
            <a:r>
              <a:rPr lang="en-US" sz="1700" b="1" dirty="0" err="1">
                <a:latin typeface="Courier New" pitchFamily="49" charset="0"/>
              </a:rPr>
              <a:t>i</a:t>
            </a:r>
            <a:r>
              <a:rPr lang="en-US" sz="1700" b="1" dirty="0" smtClean="0">
                <a:latin typeface="Courier New" pitchFamily="49" charset="0"/>
              </a:rPr>
              <a:t>;</a:t>
            </a:r>
          </a:p>
          <a:p>
            <a:pPr eaLnBrk="1" hangingPunct="1">
              <a:buFontTx/>
              <a:buNone/>
            </a:pPr>
            <a:r>
              <a:rPr lang="en-US" sz="1700" b="1" dirty="0">
                <a:latin typeface="Courier New" pitchFamily="49" charset="0"/>
              </a:rPr>
              <a:t> </a:t>
            </a:r>
            <a:r>
              <a:rPr lang="en-US" sz="1700" b="1" dirty="0" smtClean="0">
                <a:latin typeface="Courier New" pitchFamily="49" charset="0"/>
              </a:rPr>
              <a:t>    </a:t>
            </a:r>
            <a:r>
              <a:rPr lang="en-US" sz="1500" b="1" dirty="0" smtClean="0">
                <a:latin typeface="Courier New" pitchFamily="49" charset="0"/>
              </a:rPr>
              <a:t>//Find the smallest element in the unsorted subarray: a[i+1] … a[n-1]</a:t>
            </a:r>
            <a:endParaRPr lang="en-US" sz="1500" b="1" dirty="0">
              <a:latin typeface="Courier New" pitchFamily="49" charset="0"/>
            </a:endParaRPr>
          </a:p>
          <a:p>
            <a:pPr eaLnBrk="1" hangingPunct="1">
              <a:buFontTx/>
              <a:buNone/>
            </a:pPr>
            <a:r>
              <a:rPr lang="en-US" sz="1700" b="1" dirty="0">
                <a:latin typeface="Courier New" pitchFamily="49" charset="0"/>
              </a:rPr>
              <a:t>    for (j = i+1; j &lt; n; </a:t>
            </a:r>
            <a:r>
              <a:rPr lang="en-US" sz="1700" b="1" dirty="0" err="1">
                <a:latin typeface="Courier New" pitchFamily="49" charset="0"/>
              </a:rPr>
              <a:t>j</a:t>
            </a:r>
            <a:r>
              <a:rPr lang="en-US" sz="1700" b="1" dirty="0" err="1" smtClean="0">
                <a:latin typeface="Courier New" pitchFamily="49" charset="0"/>
              </a:rPr>
              <a:t>++</a:t>
            </a:r>
            <a:r>
              <a:rPr lang="en-US" sz="1700" b="1" dirty="0" smtClean="0">
                <a:latin typeface="Courier New" pitchFamily="49" charset="0"/>
              </a:rPr>
              <a:t>)</a:t>
            </a:r>
            <a:endParaRPr lang="en-US" sz="1700" b="1" dirty="0">
              <a:latin typeface="Courier New" pitchFamily="49" charset="0"/>
            </a:endParaRPr>
          </a:p>
          <a:p>
            <a:pPr eaLnBrk="1" hangingPunct="1">
              <a:buFontTx/>
              <a:buNone/>
            </a:pPr>
            <a:r>
              <a:rPr lang="en-US" sz="1700" b="1" dirty="0">
                <a:latin typeface="Courier New" pitchFamily="49" charset="0"/>
              </a:rPr>
              <a:t>       if (a[j] &lt; </a:t>
            </a:r>
            <a:r>
              <a:rPr lang="en-US" sz="1700" b="1" dirty="0" smtClean="0">
                <a:latin typeface="Courier New" pitchFamily="49" charset="0"/>
              </a:rPr>
              <a:t>a[</a:t>
            </a:r>
            <a:r>
              <a:rPr lang="en-US" sz="1700" b="1" dirty="0" err="1" smtClean="0">
                <a:latin typeface="Courier New" pitchFamily="49" charset="0"/>
              </a:rPr>
              <a:t>index_min</a:t>
            </a:r>
            <a:r>
              <a:rPr lang="en-US" sz="1700" b="1" dirty="0">
                <a:latin typeface="Courier New" pitchFamily="49" charset="0"/>
              </a:rPr>
              <a:t>]) </a:t>
            </a:r>
            <a:r>
              <a:rPr lang="en-US" sz="1700" b="1" dirty="0" err="1" smtClean="0">
                <a:latin typeface="Courier New" pitchFamily="49" charset="0"/>
              </a:rPr>
              <a:t>index_min</a:t>
            </a:r>
            <a:r>
              <a:rPr lang="en-US" sz="1700" b="1" dirty="0" smtClean="0">
                <a:latin typeface="Courier New" pitchFamily="49" charset="0"/>
              </a:rPr>
              <a:t> </a:t>
            </a:r>
            <a:r>
              <a:rPr lang="en-US" sz="1700" b="1" dirty="0">
                <a:latin typeface="Courier New" pitchFamily="49" charset="0"/>
              </a:rPr>
              <a:t>= j; </a:t>
            </a:r>
            <a:endParaRPr lang="en-US" sz="1700" b="1" dirty="0" smtClean="0">
              <a:latin typeface="Courier New" pitchFamily="49" charset="0"/>
            </a:endParaRPr>
          </a:p>
          <a:p>
            <a:pPr eaLnBrk="1" hangingPunct="1">
              <a:buFontTx/>
              <a:buNone/>
            </a:pPr>
            <a:r>
              <a:rPr lang="en-US" sz="1700" b="1" dirty="0">
                <a:latin typeface="Courier New" pitchFamily="49" charset="0"/>
              </a:rPr>
              <a:t> </a:t>
            </a:r>
            <a:r>
              <a:rPr lang="en-US" sz="1700" b="1" dirty="0" smtClean="0">
                <a:latin typeface="Courier New" pitchFamily="49" charset="0"/>
              </a:rPr>
              <a:t>   //put a[</a:t>
            </a:r>
            <a:r>
              <a:rPr lang="en-US" sz="1700" b="1" dirty="0" err="1" smtClean="0">
                <a:latin typeface="Courier New" pitchFamily="49" charset="0"/>
              </a:rPr>
              <a:t>index_min</a:t>
            </a:r>
            <a:r>
              <a:rPr lang="en-US" sz="1700" b="1" dirty="0" smtClean="0">
                <a:latin typeface="Courier New" pitchFamily="49" charset="0"/>
              </a:rPr>
              <a:t>] to the </a:t>
            </a:r>
            <a:r>
              <a:rPr lang="en-US" sz="1700" b="1" dirty="0" err="1" smtClean="0">
                <a:latin typeface="Courier New" pitchFamily="49" charset="0"/>
              </a:rPr>
              <a:t>i</a:t>
            </a:r>
            <a:r>
              <a:rPr lang="en-US" sz="1700" b="1" baseline="30000" dirty="0" err="1" smtClean="0">
                <a:latin typeface="Courier New" pitchFamily="49" charset="0"/>
              </a:rPr>
              <a:t>th</a:t>
            </a:r>
            <a:r>
              <a:rPr lang="en-US" sz="1700" b="1" dirty="0">
                <a:latin typeface="Courier New" pitchFamily="49" charset="0"/>
              </a:rPr>
              <a:t> position    </a:t>
            </a:r>
          </a:p>
          <a:p>
            <a:pPr eaLnBrk="1" hangingPunct="1">
              <a:buFontTx/>
              <a:buNone/>
            </a:pPr>
            <a:r>
              <a:rPr lang="en-US" sz="1700" b="1" dirty="0" smtClean="0">
                <a:solidFill>
                  <a:srgbClr val="C00000"/>
                </a:solidFill>
                <a:latin typeface="Courier New" pitchFamily="49" charset="0"/>
              </a:rPr>
              <a:t>    swap(&amp;a[</a:t>
            </a:r>
            <a:r>
              <a:rPr lang="en-US" sz="1700" b="1" dirty="0" err="1" smtClean="0">
                <a:solidFill>
                  <a:srgbClr val="C00000"/>
                </a:solidFill>
                <a:latin typeface="Courier New" pitchFamily="49" charset="0"/>
              </a:rPr>
              <a:t>i</a:t>
            </a:r>
            <a:r>
              <a:rPr lang="en-US" sz="1700" b="1" dirty="0">
                <a:solidFill>
                  <a:srgbClr val="C00000"/>
                </a:solidFill>
                <a:latin typeface="Courier New" pitchFamily="49" charset="0"/>
              </a:rPr>
              <a:t>], </a:t>
            </a:r>
            <a:r>
              <a:rPr lang="en-US" sz="1700" b="1" dirty="0" smtClean="0">
                <a:solidFill>
                  <a:srgbClr val="C00000"/>
                </a:solidFill>
                <a:latin typeface="Courier New" pitchFamily="49" charset="0"/>
              </a:rPr>
              <a:t>&amp;a[</a:t>
            </a:r>
            <a:r>
              <a:rPr lang="en-US" sz="1700" b="1" dirty="0" err="1" smtClean="0">
                <a:solidFill>
                  <a:srgbClr val="C00000"/>
                </a:solidFill>
                <a:latin typeface="Courier New" pitchFamily="49" charset="0"/>
              </a:rPr>
              <a:t>index_min</a:t>
            </a:r>
            <a:r>
              <a:rPr lang="en-US" sz="1700" b="1" dirty="0">
                <a:solidFill>
                  <a:srgbClr val="C00000"/>
                </a:solidFill>
                <a:latin typeface="Courier New" pitchFamily="49" charset="0"/>
              </a:rPr>
              <a:t>]);</a:t>
            </a:r>
          </a:p>
          <a:p>
            <a:pPr eaLnBrk="1" hangingPunct="1">
              <a:buFontTx/>
              <a:buNone/>
            </a:pPr>
            <a:r>
              <a:rPr lang="en-US" sz="1700" b="1" dirty="0">
                <a:latin typeface="Courier New" pitchFamily="49" charset="0"/>
              </a:rPr>
              <a:t>  }</a:t>
            </a:r>
          </a:p>
          <a:p>
            <a:pPr eaLnBrk="1" hangingPunct="1">
              <a:buFontTx/>
              <a:buNone/>
            </a:pPr>
            <a:r>
              <a:rPr lang="en-US" sz="1700" b="1" dirty="0">
                <a:latin typeface="Courier New" pitchFamily="49" charset="0"/>
              </a:rPr>
              <a:t>}</a:t>
            </a: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50</a:t>
            </a:fld>
            <a:endParaRPr lang="en-US"/>
          </a:p>
        </p:txBody>
      </p:sp>
      <p:sp>
        <p:nvSpPr>
          <p:cNvPr id="6" name="TextBox 5"/>
          <p:cNvSpPr txBox="1"/>
          <p:nvPr/>
        </p:nvSpPr>
        <p:spPr>
          <a:xfrm>
            <a:off x="5410200" y="0"/>
            <a:ext cx="3733800" cy="1754326"/>
          </a:xfrm>
          <a:prstGeom prst="rect">
            <a:avLst/>
          </a:prstGeom>
          <a:solidFill>
            <a:srgbClr val="BDDEFF"/>
          </a:solidFill>
          <a:ln>
            <a:solidFill>
              <a:srgbClr val="3802BE"/>
            </a:solidFill>
          </a:ln>
        </p:spPr>
        <p:txBody>
          <a:bodyPr wrap="square">
            <a:spAutoFit/>
          </a:bodyPr>
          <a:lstStyle/>
          <a:p>
            <a:pPr>
              <a:defRPr/>
            </a:pPr>
            <a:r>
              <a:rPr lang="en-US" sz="1800" b="1" dirty="0">
                <a:solidFill>
                  <a:srgbClr val="C00000"/>
                </a:solidFill>
                <a:latin typeface="Courier New" pitchFamily="49" charset="0"/>
                <a:cs typeface="Courier New" pitchFamily="49" charset="0"/>
              </a:rPr>
              <a:t>void swap(</a:t>
            </a:r>
            <a:r>
              <a:rPr lang="en-US" sz="1800" b="1" dirty="0" err="1">
                <a:solidFill>
                  <a:srgbClr val="C00000"/>
                </a:solidFill>
                <a:latin typeface="Courier New" pitchFamily="49" charset="0"/>
                <a:cs typeface="Courier New" pitchFamily="49" charset="0"/>
              </a:rPr>
              <a:t>int</a:t>
            </a:r>
            <a:r>
              <a:rPr lang="en-US" sz="1800" b="1" dirty="0">
                <a:solidFill>
                  <a:srgbClr val="C00000"/>
                </a:solidFill>
                <a:latin typeface="Courier New" pitchFamily="49" charset="0"/>
                <a:cs typeface="Courier New" pitchFamily="49" charset="0"/>
              </a:rPr>
              <a:t> </a:t>
            </a:r>
            <a:r>
              <a:rPr lang="en-US" sz="1800" b="1" dirty="0" smtClean="0">
                <a:solidFill>
                  <a:srgbClr val="C00000"/>
                </a:solidFill>
                <a:latin typeface="Courier New" pitchFamily="49" charset="0"/>
                <a:cs typeface="Courier New" pitchFamily="49" charset="0"/>
              </a:rPr>
              <a:t>*</a:t>
            </a:r>
            <a:r>
              <a:rPr lang="en-US" sz="1800" b="1" dirty="0" err="1" smtClean="0">
                <a:solidFill>
                  <a:srgbClr val="C00000"/>
                </a:solidFill>
                <a:latin typeface="Courier New" pitchFamily="49" charset="0"/>
                <a:cs typeface="Courier New" pitchFamily="49" charset="0"/>
              </a:rPr>
              <a:t>a,int</a:t>
            </a:r>
            <a:r>
              <a:rPr lang="en-US" sz="1800" b="1" dirty="0" smtClean="0">
                <a:solidFill>
                  <a:srgbClr val="C00000"/>
                </a:solidFill>
                <a:latin typeface="Courier New" pitchFamily="49" charset="0"/>
                <a:cs typeface="Courier New" pitchFamily="49" charset="0"/>
              </a:rPr>
              <a:t> *b</a:t>
            </a:r>
            <a:r>
              <a:rPr lang="en-US" sz="1800" b="1" dirty="0">
                <a:solidFill>
                  <a:srgbClr val="C00000"/>
                </a:solidFill>
                <a:latin typeface="Courier New" pitchFamily="49" charset="0"/>
                <a:cs typeface="Courier New" pitchFamily="49" charset="0"/>
              </a:rPr>
              <a:t>)</a:t>
            </a:r>
          </a:p>
          <a:p>
            <a:pPr>
              <a:defRPr/>
            </a:pPr>
            <a:r>
              <a:rPr lang="en-US" sz="1800" b="1" dirty="0">
                <a:solidFill>
                  <a:srgbClr val="C00000"/>
                </a:solidFill>
                <a:latin typeface="Courier New" pitchFamily="49" charset="0"/>
                <a:cs typeface="Courier New" pitchFamily="49" charset="0"/>
              </a:rPr>
              <a:t>{</a:t>
            </a:r>
          </a:p>
          <a:p>
            <a:pPr>
              <a:defRPr/>
            </a:pPr>
            <a:r>
              <a:rPr lang="en-US" sz="1800" b="1" dirty="0">
                <a:solidFill>
                  <a:srgbClr val="C00000"/>
                </a:solidFill>
                <a:latin typeface="Courier New" pitchFamily="49" charset="0"/>
                <a:cs typeface="Courier New" pitchFamily="49" charset="0"/>
              </a:rPr>
              <a:t>   </a:t>
            </a:r>
            <a:r>
              <a:rPr lang="en-US" sz="1800" b="1" dirty="0" err="1">
                <a:solidFill>
                  <a:srgbClr val="C00000"/>
                </a:solidFill>
                <a:latin typeface="Courier New" pitchFamily="49" charset="0"/>
                <a:cs typeface="Courier New" pitchFamily="49" charset="0"/>
              </a:rPr>
              <a:t>int</a:t>
            </a:r>
            <a:r>
              <a:rPr lang="en-US" sz="1800" b="1" dirty="0">
                <a:solidFill>
                  <a:srgbClr val="C00000"/>
                </a:solidFill>
                <a:latin typeface="Courier New" pitchFamily="49" charset="0"/>
                <a:cs typeface="Courier New" pitchFamily="49" charset="0"/>
              </a:rPr>
              <a:t> temp = </a:t>
            </a:r>
            <a:r>
              <a:rPr lang="en-US" sz="1800" b="1" dirty="0" smtClean="0">
                <a:solidFill>
                  <a:srgbClr val="C00000"/>
                </a:solidFill>
                <a:latin typeface="Courier New" pitchFamily="49" charset="0"/>
                <a:cs typeface="Courier New" pitchFamily="49" charset="0"/>
              </a:rPr>
              <a:t>*a</a:t>
            </a:r>
            <a:r>
              <a:rPr lang="en-US" sz="1800" b="1" dirty="0">
                <a:solidFill>
                  <a:srgbClr val="C00000"/>
                </a:solidFill>
                <a:latin typeface="Courier New" pitchFamily="49" charset="0"/>
                <a:cs typeface="Courier New" pitchFamily="49" charset="0"/>
              </a:rPr>
              <a:t>; 	</a:t>
            </a:r>
          </a:p>
          <a:p>
            <a:pPr>
              <a:defRPr/>
            </a:pPr>
            <a:r>
              <a:rPr lang="en-US" sz="1800" b="1" dirty="0">
                <a:solidFill>
                  <a:srgbClr val="C00000"/>
                </a:solidFill>
                <a:latin typeface="Courier New" pitchFamily="49" charset="0"/>
                <a:cs typeface="Courier New" pitchFamily="49" charset="0"/>
              </a:rPr>
              <a:t>   </a:t>
            </a:r>
            <a:r>
              <a:rPr lang="en-US" sz="1800" b="1" dirty="0" smtClean="0">
                <a:solidFill>
                  <a:srgbClr val="C00000"/>
                </a:solidFill>
                <a:latin typeface="Courier New" pitchFamily="49" charset="0"/>
                <a:cs typeface="Courier New" pitchFamily="49" charset="0"/>
              </a:rPr>
              <a:t>*a </a:t>
            </a:r>
            <a:r>
              <a:rPr lang="en-US" sz="1800" b="1" dirty="0">
                <a:solidFill>
                  <a:srgbClr val="C00000"/>
                </a:solidFill>
                <a:latin typeface="Courier New" pitchFamily="49" charset="0"/>
                <a:cs typeface="Courier New" pitchFamily="49" charset="0"/>
              </a:rPr>
              <a:t>= </a:t>
            </a:r>
            <a:r>
              <a:rPr lang="en-US" sz="1800" b="1" dirty="0" smtClean="0">
                <a:solidFill>
                  <a:srgbClr val="C00000"/>
                </a:solidFill>
                <a:latin typeface="Courier New" pitchFamily="49" charset="0"/>
                <a:cs typeface="Courier New" pitchFamily="49" charset="0"/>
              </a:rPr>
              <a:t>*b</a:t>
            </a:r>
            <a:r>
              <a:rPr lang="en-US" sz="1800" b="1" dirty="0">
                <a:solidFill>
                  <a:srgbClr val="C00000"/>
                </a:solidFill>
                <a:latin typeface="Courier New" pitchFamily="49" charset="0"/>
                <a:cs typeface="Courier New" pitchFamily="49" charset="0"/>
              </a:rPr>
              <a:t>;</a:t>
            </a:r>
          </a:p>
          <a:p>
            <a:pPr>
              <a:defRPr/>
            </a:pPr>
            <a:r>
              <a:rPr lang="en-US" sz="1800" b="1" dirty="0">
                <a:solidFill>
                  <a:srgbClr val="C00000"/>
                </a:solidFill>
                <a:latin typeface="Courier New" pitchFamily="49" charset="0"/>
                <a:cs typeface="Courier New" pitchFamily="49" charset="0"/>
              </a:rPr>
              <a:t>   </a:t>
            </a:r>
            <a:r>
              <a:rPr lang="en-US" sz="1800" b="1" dirty="0" smtClean="0">
                <a:solidFill>
                  <a:srgbClr val="C00000"/>
                </a:solidFill>
                <a:latin typeface="Courier New" pitchFamily="49" charset="0"/>
                <a:cs typeface="Courier New" pitchFamily="49" charset="0"/>
              </a:rPr>
              <a:t>*b </a:t>
            </a:r>
            <a:r>
              <a:rPr lang="en-US" sz="1800" b="1" dirty="0">
                <a:solidFill>
                  <a:srgbClr val="C00000"/>
                </a:solidFill>
                <a:latin typeface="Courier New" pitchFamily="49" charset="0"/>
                <a:cs typeface="Courier New" pitchFamily="49" charset="0"/>
              </a:rPr>
              <a:t>= temp;</a:t>
            </a:r>
          </a:p>
          <a:p>
            <a:pPr>
              <a:defRPr/>
            </a:pPr>
            <a:r>
              <a:rPr lang="en-US" sz="1800" b="1" dirty="0">
                <a:solidFill>
                  <a:srgbClr val="C00000"/>
                </a:solidFill>
                <a:latin typeface="Courier New" pitchFamily="49" charset="0"/>
                <a:cs typeface="Courier New" pitchFamily="49" charset="0"/>
              </a:rPr>
              <a:t>}</a:t>
            </a:r>
            <a:endParaRPr lang="en-US" sz="1800" dirty="0"/>
          </a:p>
        </p:txBody>
      </p:sp>
      <p:sp>
        <p:nvSpPr>
          <p:cNvPr id="7" name="Rectangle 6"/>
          <p:cNvSpPr/>
          <p:nvPr/>
        </p:nvSpPr>
        <p:spPr>
          <a:xfrm>
            <a:off x="0" y="4343400"/>
            <a:ext cx="9067800" cy="2862322"/>
          </a:xfrm>
          <a:prstGeom prst="rect">
            <a:avLst/>
          </a:prstGeom>
        </p:spPr>
        <p:txBody>
          <a:bodyPr wrap="square">
            <a:spAutoFit/>
          </a:bodyPr>
          <a:lstStyle/>
          <a:p>
            <a:pPr eaLnBrk="1" hangingPunct="1"/>
            <a:r>
              <a:rPr lang="en-US" altLang="en-US" sz="2000" dirty="0">
                <a:sym typeface="Wingdings" panose="05000000000000000000" pitchFamily="2" charset="2"/>
              </a:rPr>
              <a:t>In </a:t>
            </a:r>
            <a:r>
              <a:rPr lang="en-US" altLang="en-US" sz="2000" dirty="0" err="1">
                <a:sym typeface="Wingdings" panose="05000000000000000000" pitchFamily="2" charset="2"/>
              </a:rPr>
              <a:t>selectionSort</a:t>
            </a:r>
            <a:r>
              <a:rPr lang="en-US" altLang="en-US" sz="2000" dirty="0">
                <a:sym typeface="Wingdings" panose="05000000000000000000" pitchFamily="2" charset="2"/>
              </a:rPr>
              <a:t> </a:t>
            </a:r>
            <a:r>
              <a:rPr lang="en-US" altLang="en-US" sz="2000" dirty="0" smtClean="0">
                <a:sym typeface="Wingdings" panose="05000000000000000000" pitchFamily="2" charset="2"/>
              </a:rPr>
              <a:t>function: </a:t>
            </a:r>
            <a:r>
              <a:rPr lang="en-US" altLang="en-US" sz="2000" dirty="0">
                <a:sym typeface="Wingdings" panose="05000000000000000000" pitchFamily="2" charset="2"/>
              </a:rPr>
              <a:t>the outer for loop executes </a:t>
            </a:r>
            <a:r>
              <a:rPr lang="en-US" altLang="en-US" sz="2000" i="1" dirty="0">
                <a:sym typeface="Wingdings" panose="05000000000000000000" pitchFamily="2" charset="2"/>
              </a:rPr>
              <a:t>n</a:t>
            </a:r>
            <a:r>
              <a:rPr lang="en-US" altLang="en-US" sz="2000" dirty="0">
                <a:sym typeface="Wingdings" panose="05000000000000000000" pitchFamily="2" charset="2"/>
              </a:rPr>
              <a:t>-1 times.</a:t>
            </a:r>
          </a:p>
          <a:p>
            <a:pPr eaLnBrk="1" hangingPunct="1"/>
            <a:r>
              <a:rPr lang="en-US" altLang="en-US" sz="2000" dirty="0">
                <a:sym typeface="Wingdings" panose="05000000000000000000" pitchFamily="2" charset="2"/>
              </a:rPr>
              <a:t>We invoke swap function once at each iteration. </a:t>
            </a:r>
          </a:p>
          <a:p>
            <a:pPr eaLnBrk="1" hangingPunct="1">
              <a:buFontTx/>
              <a:buNone/>
            </a:pPr>
            <a:r>
              <a:rPr lang="en-US" altLang="en-US" sz="2000" dirty="0">
                <a:sym typeface="Wingdings" panose="05000000000000000000" pitchFamily="2" charset="2"/>
              </a:rPr>
              <a:t>	  Total Swaps: </a:t>
            </a:r>
            <a:r>
              <a:rPr lang="en-US" altLang="en-US" sz="2000" i="1" dirty="0">
                <a:sym typeface="Wingdings" panose="05000000000000000000" pitchFamily="2" charset="2"/>
              </a:rPr>
              <a:t>n</a:t>
            </a:r>
            <a:r>
              <a:rPr lang="en-US" altLang="en-US" sz="2000" dirty="0">
                <a:sym typeface="Wingdings" panose="05000000000000000000" pitchFamily="2" charset="2"/>
              </a:rPr>
              <a:t>-1  </a:t>
            </a:r>
          </a:p>
          <a:p>
            <a:pPr eaLnBrk="1" hangingPunct="1">
              <a:buFontTx/>
              <a:buNone/>
            </a:pPr>
            <a:r>
              <a:rPr lang="en-US" altLang="en-US" sz="2000" dirty="0">
                <a:sym typeface="Wingdings" panose="05000000000000000000" pitchFamily="2" charset="2"/>
              </a:rPr>
              <a:t>	  Total Moves: 3*(</a:t>
            </a:r>
            <a:r>
              <a:rPr lang="en-US" altLang="en-US" sz="2000" i="1" dirty="0">
                <a:sym typeface="Wingdings" panose="05000000000000000000" pitchFamily="2" charset="2"/>
              </a:rPr>
              <a:t>n</a:t>
            </a:r>
            <a:r>
              <a:rPr lang="en-US" altLang="en-US" sz="2000" dirty="0">
                <a:sym typeface="Wingdings" panose="05000000000000000000" pitchFamily="2" charset="2"/>
              </a:rPr>
              <a:t>-1</a:t>
            </a:r>
            <a:r>
              <a:rPr lang="en-US" altLang="en-US" sz="2000" dirty="0" smtClean="0">
                <a:sym typeface="Wingdings" panose="05000000000000000000" pitchFamily="2" charset="2"/>
              </a:rPr>
              <a:t>) since each swap, there are 3 moves</a:t>
            </a:r>
            <a:endParaRPr lang="en-US" altLang="en-US" sz="2000" dirty="0">
              <a:sym typeface="Wingdings" panose="05000000000000000000" pitchFamily="2" charset="2"/>
            </a:endParaRPr>
          </a:p>
          <a:p>
            <a:pPr eaLnBrk="1" hangingPunct="1"/>
            <a:r>
              <a:rPr lang="en-US" altLang="en-US" sz="2000" dirty="0">
                <a:sym typeface="Wingdings" panose="05000000000000000000" pitchFamily="2" charset="2"/>
              </a:rPr>
              <a:t>The inner for loop executes the size of the unsorted part minus 1 (from </a:t>
            </a:r>
            <a:r>
              <a:rPr lang="en-US" altLang="en-US" sz="2000" i="1" dirty="0" smtClean="0">
                <a:sym typeface="Wingdings" panose="05000000000000000000" pitchFamily="2" charset="2"/>
              </a:rPr>
              <a:t>n</a:t>
            </a:r>
            <a:r>
              <a:rPr lang="en-US" altLang="en-US" sz="2000" dirty="0" smtClean="0">
                <a:sym typeface="Wingdings" panose="05000000000000000000" pitchFamily="2" charset="2"/>
              </a:rPr>
              <a:t>-1 </a:t>
            </a:r>
            <a:r>
              <a:rPr lang="en-US" altLang="en-US" sz="2000" dirty="0" err="1" smtClean="0">
                <a:sym typeface="Wingdings" panose="05000000000000000000" pitchFamily="2" charset="2"/>
              </a:rPr>
              <a:t>downto</a:t>
            </a:r>
            <a:r>
              <a:rPr lang="en-US" altLang="en-US" sz="2000" dirty="0" smtClean="0">
                <a:sym typeface="Wingdings" panose="05000000000000000000" pitchFamily="2" charset="2"/>
              </a:rPr>
              <a:t> 1), </a:t>
            </a:r>
            <a:r>
              <a:rPr lang="en-US" altLang="en-US" sz="2000" dirty="0">
                <a:sym typeface="Wingdings" panose="05000000000000000000" pitchFamily="2" charset="2"/>
              </a:rPr>
              <a:t>and in each iteration we make one key </a:t>
            </a:r>
            <a:r>
              <a:rPr lang="en-US" altLang="en-US" sz="2000" dirty="0" smtClean="0">
                <a:sym typeface="Wingdings" panose="05000000000000000000" pitchFamily="2" charset="2"/>
              </a:rPr>
              <a:t>comparison; therefore in total:</a:t>
            </a:r>
            <a:endParaRPr lang="en-US" altLang="en-US" sz="2000" dirty="0">
              <a:sym typeface="Wingdings" panose="05000000000000000000" pitchFamily="2" charset="2"/>
            </a:endParaRPr>
          </a:p>
          <a:p>
            <a:pPr eaLnBrk="1" hangingPunct="1">
              <a:buFontTx/>
              <a:buNone/>
            </a:pPr>
            <a:r>
              <a:rPr lang="en-US" altLang="en-US" sz="2000" dirty="0">
                <a:sym typeface="Wingdings" panose="05000000000000000000" pitchFamily="2" charset="2"/>
              </a:rPr>
              <a:t>	 # of key comparisons = </a:t>
            </a:r>
            <a:r>
              <a:rPr lang="en-US" altLang="en-US" sz="2000" dirty="0" smtClean="0">
                <a:sym typeface="Wingdings" panose="05000000000000000000" pitchFamily="2" charset="2"/>
              </a:rPr>
              <a:t>(</a:t>
            </a:r>
            <a:r>
              <a:rPr lang="en-US" altLang="en-US" sz="2000" i="1" dirty="0" smtClean="0">
                <a:sym typeface="Wingdings" panose="05000000000000000000" pitchFamily="2" charset="2"/>
              </a:rPr>
              <a:t>n</a:t>
            </a:r>
            <a:r>
              <a:rPr lang="en-US" altLang="en-US" sz="2000" dirty="0" smtClean="0">
                <a:sym typeface="Wingdings" panose="05000000000000000000" pitchFamily="2" charset="2"/>
              </a:rPr>
              <a:t>-1) + (</a:t>
            </a:r>
            <a:r>
              <a:rPr lang="en-US" altLang="en-US" sz="2000" i="1" dirty="0" smtClean="0">
                <a:sym typeface="Wingdings" panose="05000000000000000000" pitchFamily="2" charset="2"/>
              </a:rPr>
              <a:t>n</a:t>
            </a:r>
            <a:r>
              <a:rPr lang="en-US" altLang="en-US" sz="2000" dirty="0" smtClean="0">
                <a:sym typeface="Wingdings" panose="05000000000000000000" pitchFamily="2" charset="2"/>
              </a:rPr>
              <a:t>-2) + …. + 2 + 1 </a:t>
            </a:r>
            <a:r>
              <a:rPr lang="en-US" altLang="en-US" sz="2000" dirty="0">
                <a:sym typeface="Wingdings" panose="05000000000000000000" pitchFamily="2" charset="2"/>
              </a:rPr>
              <a:t>= </a:t>
            </a:r>
            <a:r>
              <a:rPr lang="en-US" altLang="en-US" sz="2000" i="1" dirty="0">
                <a:sym typeface="Wingdings" panose="05000000000000000000" pitchFamily="2" charset="2"/>
              </a:rPr>
              <a:t>n</a:t>
            </a:r>
            <a:r>
              <a:rPr lang="en-US" altLang="en-US" sz="2000" dirty="0">
                <a:sym typeface="Wingdings" panose="05000000000000000000" pitchFamily="2" charset="2"/>
              </a:rPr>
              <a:t>*(</a:t>
            </a:r>
            <a:r>
              <a:rPr lang="en-US" altLang="en-US" sz="2000" i="1" dirty="0">
                <a:sym typeface="Wingdings" panose="05000000000000000000" pitchFamily="2" charset="2"/>
              </a:rPr>
              <a:t>n</a:t>
            </a:r>
            <a:r>
              <a:rPr lang="en-US" altLang="en-US" sz="2000" dirty="0">
                <a:sym typeface="Wingdings" panose="05000000000000000000" pitchFamily="2" charset="2"/>
              </a:rPr>
              <a:t>-1)/2</a:t>
            </a:r>
          </a:p>
          <a:p>
            <a:pPr eaLnBrk="1" hangingPunct="1">
              <a:buFontTx/>
              <a:buNone/>
            </a:pPr>
            <a:r>
              <a:rPr lang="en-US" altLang="en-US" sz="2000" dirty="0">
                <a:sym typeface="Wingdings" panose="05000000000000000000" pitchFamily="2" charset="2"/>
              </a:rPr>
              <a:t>	 </a:t>
            </a:r>
            <a:r>
              <a:rPr lang="en-US" altLang="en-US" sz="2000" b="1" dirty="0">
                <a:sym typeface="Wingdings" panose="05000000000000000000" pitchFamily="2" charset="2"/>
              </a:rPr>
              <a:t>So, Selection sort is O(</a:t>
            </a:r>
            <a:r>
              <a:rPr lang="en-US" altLang="en-US" sz="2000" b="1" i="1" dirty="0">
                <a:sym typeface="Wingdings" panose="05000000000000000000" pitchFamily="2" charset="2"/>
              </a:rPr>
              <a:t>n</a:t>
            </a:r>
            <a:r>
              <a:rPr lang="en-US" altLang="en-US" sz="2000" b="1" baseline="30000" dirty="0">
                <a:sym typeface="Wingdings" panose="05000000000000000000" pitchFamily="2" charset="2"/>
              </a:rPr>
              <a:t>2</a:t>
            </a:r>
            <a:r>
              <a:rPr lang="en-US" altLang="en-US" sz="2000" b="1" dirty="0">
                <a:sym typeface="Wingdings" panose="05000000000000000000" pitchFamily="2" charset="2"/>
              </a:rPr>
              <a:t>)</a:t>
            </a:r>
          </a:p>
          <a:p>
            <a:pPr eaLnBrk="1" hangingPunct="1">
              <a:buFontTx/>
              <a:buNone/>
            </a:pPr>
            <a:endParaRPr lang="en-US" sz="2000" dirty="0"/>
          </a:p>
        </p:txBody>
      </p:sp>
    </p:spTree>
    <p:extLst>
      <p:ext uri="{BB962C8B-B14F-4D97-AF65-F5344CB8AC3E}">
        <p14:creationId xmlns:p14="http://schemas.microsoft.com/office/powerpoint/2010/main" val="37372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additive="base">
                                        <p:cTn id="1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additive="base">
                                        <p:cTn id="22"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 calcmode="lin" valueType="num">
                                      <p:cBhvr additive="base">
                                        <p:cTn id="32"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sz="2600" dirty="0" smtClean="0"/>
              <a:t>Running time of Selection sort: O(</a:t>
            </a:r>
            <a:r>
              <a:rPr lang="en-US" sz="2600" i="1" dirty="0" smtClean="0"/>
              <a:t>n</a:t>
            </a:r>
            <a:r>
              <a:rPr lang="en-US" sz="2600" baseline="30000" dirty="0" smtClean="0"/>
              <a:t>2</a:t>
            </a:r>
            <a:r>
              <a:rPr lang="en-US" sz="2600" dirty="0" smtClean="0"/>
              <a:t>)</a:t>
            </a:r>
            <a:endParaRPr lang="en-US" sz="2600" dirty="0"/>
          </a:p>
        </p:txBody>
      </p:sp>
      <p:sp>
        <p:nvSpPr>
          <p:cNvPr id="3" name="Content Placeholder 2"/>
          <p:cNvSpPr>
            <a:spLocks noGrp="1"/>
          </p:cNvSpPr>
          <p:nvPr>
            <p:ph idx="1"/>
          </p:nvPr>
        </p:nvSpPr>
        <p:spPr>
          <a:xfrm>
            <a:off x="0" y="838200"/>
            <a:ext cx="9144000" cy="5257800"/>
          </a:xfrm>
        </p:spPr>
        <p:txBody>
          <a:bodyPr/>
          <a:lstStyle/>
          <a:p>
            <a:pPr>
              <a:spcBef>
                <a:spcPts val="600"/>
              </a:spcBef>
            </a:pPr>
            <a:r>
              <a:rPr lang="en-US" sz="2200" dirty="0" smtClean="0">
                <a:latin typeface="Times" panose="02020603050405020304" pitchFamily="18" charset="0"/>
                <a:cs typeface="Times" panose="02020603050405020304" pitchFamily="18" charset="0"/>
              </a:rPr>
              <a:t>Properties: In </a:t>
            </a:r>
            <a:r>
              <a:rPr lang="en-US" sz="2200" dirty="0">
                <a:latin typeface="Times" panose="02020603050405020304" pitchFamily="18" charset="0"/>
                <a:cs typeface="Times" panose="02020603050405020304" pitchFamily="18" charset="0"/>
              </a:rPr>
              <a:t>place and </a:t>
            </a:r>
            <a:r>
              <a:rPr lang="en-US" sz="2200" dirty="0" smtClean="0">
                <a:latin typeface="Times" panose="02020603050405020304" pitchFamily="18" charset="0"/>
                <a:cs typeface="Times" panose="02020603050405020304" pitchFamily="18" charset="0"/>
              </a:rPr>
              <a:t>Stable</a:t>
            </a:r>
          </a:p>
          <a:p>
            <a:pPr marL="342900" lvl="1" indent="-342900">
              <a:spcBef>
                <a:spcPts val="600"/>
              </a:spcBef>
              <a:buFont typeface="Arial" panose="020B0604020202020204" pitchFamily="34" charset="0"/>
              <a:buChar char="•"/>
            </a:pPr>
            <a:r>
              <a:rPr lang="en-US" sz="2200" dirty="0" smtClean="0">
                <a:latin typeface="Times" panose="02020603050405020304" pitchFamily="18" charset="0"/>
                <a:cs typeface="Times" panose="02020603050405020304" pitchFamily="18" charset="0"/>
              </a:rPr>
              <a:t>Running time: </a:t>
            </a:r>
            <a:r>
              <a:rPr lang="en-US" altLang="en-US" sz="2200" dirty="0">
                <a:latin typeface="Times" panose="02020603050405020304" pitchFamily="18" charset="0"/>
                <a:cs typeface="Times" panose="02020603050405020304" pitchFamily="18" charset="0"/>
              </a:rPr>
              <a:t>O(</a:t>
            </a:r>
            <a:r>
              <a:rPr lang="en-US" altLang="en-US" sz="2200" i="1" dirty="0">
                <a:latin typeface="Times" panose="02020603050405020304" pitchFamily="18" charset="0"/>
                <a:cs typeface="Times" panose="02020603050405020304" pitchFamily="18" charset="0"/>
              </a:rPr>
              <a:t>n</a:t>
            </a:r>
            <a:r>
              <a:rPr lang="en-US" altLang="en-US" sz="2200" baseline="30000" dirty="0">
                <a:latin typeface="Times" panose="02020603050405020304" pitchFamily="18" charset="0"/>
                <a:cs typeface="Times" panose="02020603050405020304" pitchFamily="18" charset="0"/>
              </a:rPr>
              <a:t>2</a:t>
            </a:r>
            <a:r>
              <a:rPr lang="en-US" altLang="en-US" sz="2200" dirty="0" smtClean="0">
                <a:latin typeface="Times" panose="02020603050405020304" pitchFamily="18" charset="0"/>
                <a:cs typeface="Times" panose="02020603050405020304" pitchFamily="18" charset="0"/>
              </a:rPr>
              <a:t>) for best/worse/average case. </a:t>
            </a:r>
            <a:r>
              <a:rPr lang="en-US" altLang="en-US" sz="2200" dirty="0">
                <a:latin typeface="Times" panose="02020603050405020304" pitchFamily="18" charset="0"/>
                <a:cs typeface="Times" panose="02020603050405020304" pitchFamily="18" charset="0"/>
                <a:sym typeface="Wingdings" panose="05000000000000000000" pitchFamily="2" charset="2"/>
              </a:rPr>
              <a:t>This means that the behavior of the selection sort algorithm does not depend on the initial organization of data</a:t>
            </a:r>
            <a:r>
              <a:rPr lang="en-US" altLang="en-US" sz="2200" dirty="0" smtClean="0">
                <a:latin typeface="Times" panose="02020603050405020304" pitchFamily="18" charset="0"/>
                <a:cs typeface="Times" panose="02020603050405020304" pitchFamily="18" charset="0"/>
                <a:sym typeface="Wingdings" panose="05000000000000000000" pitchFamily="2" charset="2"/>
              </a:rPr>
              <a:t>.</a:t>
            </a:r>
          </a:p>
          <a:p>
            <a:pPr eaLnBrk="1" hangingPunct="1"/>
            <a:r>
              <a:rPr lang="en-US" altLang="en-US" sz="2200" dirty="0">
                <a:latin typeface="Times" panose="02020603050405020304" pitchFamily="18" charset="0"/>
                <a:cs typeface="Times" panose="02020603050405020304" pitchFamily="18" charset="0"/>
                <a:sym typeface="Wingdings" panose="05000000000000000000" pitchFamily="2" charset="2"/>
              </a:rPr>
              <a:t>Although the selection sort algorithm requires O(</a:t>
            </a:r>
            <a:r>
              <a:rPr lang="en-US" altLang="en-US" sz="2200" i="1" dirty="0">
                <a:latin typeface="Times" panose="02020603050405020304" pitchFamily="18" charset="0"/>
                <a:cs typeface="Times" panose="02020603050405020304" pitchFamily="18" charset="0"/>
                <a:sym typeface="Wingdings" panose="05000000000000000000" pitchFamily="2" charset="2"/>
              </a:rPr>
              <a:t>n</a:t>
            </a:r>
            <a:r>
              <a:rPr lang="en-US" altLang="en-US" sz="2200" baseline="30000" dirty="0">
                <a:latin typeface="Times" panose="02020603050405020304" pitchFamily="18" charset="0"/>
                <a:cs typeface="Times" panose="02020603050405020304" pitchFamily="18" charset="0"/>
                <a:sym typeface="Wingdings" panose="05000000000000000000" pitchFamily="2" charset="2"/>
              </a:rPr>
              <a:t>2</a:t>
            </a:r>
            <a:r>
              <a:rPr lang="en-US" altLang="en-US" sz="2200" dirty="0">
                <a:latin typeface="Times" panose="02020603050405020304" pitchFamily="18" charset="0"/>
                <a:cs typeface="Times" panose="02020603050405020304" pitchFamily="18" charset="0"/>
                <a:sym typeface="Wingdings" panose="05000000000000000000" pitchFamily="2" charset="2"/>
              </a:rPr>
              <a:t>) key comparisons, it only requires  O(</a:t>
            </a:r>
            <a:r>
              <a:rPr lang="en-US" altLang="en-US" sz="2200" i="1" dirty="0">
                <a:latin typeface="Times" panose="02020603050405020304" pitchFamily="18" charset="0"/>
                <a:cs typeface="Times" panose="02020603050405020304" pitchFamily="18" charset="0"/>
                <a:sym typeface="Wingdings" panose="05000000000000000000" pitchFamily="2" charset="2"/>
              </a:rPr>
              <a:t>n</a:t>
            </a:r>
            <a:r>
              <a:rPr lang="en-US" altLang="en-US" sz="2200" dirty="0">
                <a:latin typeface="Times" panose="02020603050405020304" pitchFamily="18" charset="0"/>
                <a:cs typeface="Times" panose="02020603050405020304" pitchFamily="18" charset="0"/>
                <a:sym typeface="Wingdings" panose="05000000000000000000" pitchFamily="2" charset="2"/>
              </a:rPr>
              <a:t>) moves.</a:t>
            </a:r>
          </a:p>
          <a:p>
            <a:pPr lvl="1" eaLnBrk="1" hangingPunct="1"/>
            <a:r>
              <a:rPr lang="en-US" altLang="en-US" sz="2200" dirty="0">
                <a:latin typeface="Times" panose="02020603050405020304" pitchFamily="18" charset="0"/>
                <a:cs typeface="Times" panose="02020603050405020304" pitchFamily="18" charset="0"/>
                <a:sym typeface="Wingdings" panose="05000000000000000000" pitchFamily="2" charset="2"/>
              </a:rPr>
              <a:t>A selection sort could be a good choice if data moves are costly but key comparisons are not costly (short keys, long records).</a:t>
            </a:r>
            <a:endParaRPr lang="en-US" altLang="en-US" sz="2200" b="1" dirty="0">
              <a:latin typeface="Times" panose="02020603050405020304" pitchFamily="18" charset="0"/>
              <a:cs typeface="Times" panose="02020603050405020304" pitchFamily="18" charset="0"/>
            </a:endParaRPr>
          </a:p>
          <a:p>
            <a:pPr marL="342900" lvl="1" indent="-342900">
              <a:spcBef>
                <a:spcPts val="600"/>
              </a:spcBef>
              <a:buFont typeface="Arial" panose="020B0604020202020204" pitchFamily="34" charset="0"/>
              <a:buChar char="•"/>
            </a:pPr>
            <a:endParaRPr lang="en-US" altLang="en-US" sz="2200" dirty="0">
              <a:latin typeface="Times" panose="02020603050405020304" pitchFamily="18" charset="0"/>
              <a:cs typeface="Times" panose="02020603050405020304" pitchFamily="18"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51</a:t>
            </a:fld>
            <a:endParaRPr lang="en-US"/>
          </a:p>
        </p:txBody>
      </p:sp>
    </p:spTree>
    <p:extLst>
      <p:ext uri="{BB962C8B-B14F-4D97-AF65-F5344CB8AC3E}">
        <p14:creationId xmlns:p14="http://schemas.microsoft.com/office/powerpoint/2010/main" val="23330431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4.1</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Insertion Sort</a:t>
            </a:r>
            <a:endParaRPr lang="en-US" sz="3600" dirty="0">
              <a:solidFill>
                <a:schemeClr val="bg1">
                  <a:lumMod val="50000"/>
                </a:schemeClr>
              </a:solidFill>
              <a:latin typeface="Times" panose="02020603050405020304" pitchFamily="18" charset="0"/>
              <a:cs typeface="Times" panose="02020603050405020304" pitchFamily="18" charset="0"/>
            </a:endParaRPr>
          </a:p>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4.2</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Selection Sort</a:t>
            </a:r>
            <a:endParaRPr lang="en-US" sz="3600" dirty="0">
              <a:solidFill>
                <a:schemeClr val="bg1">
                  <a:lumMod val="50000"/>
                </a:schemeClr>
              </a:solidFill>
              <a:latin typeface="Times" panose="02020603050405020304" pitchFamily="18" charset="0"/>
              <a:cs typeface="Times" panose="02020603050405020304" pitchFamily="18" charset="0"/>
            </a:endParaRPr>
          </a:p>
          <a:p>
            <a:pPr marL="0" indent="0" eaLnBrk="1" hangingPunct="1">
              <a:buNone/>
            </a:pPr>
            <a:r>
              <a:rPr lang="en-US" sz="3600" b="1" dirty="0" smtClean="0">
                <a:solidFill>
                  <a:srgbClr val="FF0000"/>
                </a:solidFill>
                <a:latin typeface="Times" panose="02020603050405020304" pitchFamily="18" charset="0"/>
                <a:cs typeface="Times" panose="02020603050405020304" pitchFamily="18" charset="0"/>
              </a:rPr>
              <a:t>4.3</a:t>
            </a:r>
            <a:r>
              <a:rPr lang="en-US" sz="3600" b="1" dirty="0">
                <a:solidFill>
                  <a:srgbClr val="FF0000"/>
                </a:solidFill>
                <a:latin typeface="Times" panose="02020603050405020304" pitchFamily="18" charset="0"/>
                <a:cs typeface="Times" panose="02020603050405020304" pitchFamily="18" charset="0"/>
              </a:rPr>
              <a:t>. </a:t>
            </a:r>
            <a:r>
              <a:rPr lang="en-US" sz="3600" b="1" dirty="0" smtClean="0">
                <a:solidFill>
                  <a:srgbClr val="FF0000"/>
                </a:solidFill>
                <a:latin typeface="Times" panose="02020603050405020304" pitchFamily="18" charset="0"/>
                <a:cs typeface="Times" panose="02020603050405020304" pitchFamily="18" charset="0"/>
              </a:rPr>
              <a:t>Bubble Sort</a:t>
            </a:r>
          </a:p>
          <a:p>
            <a:pPr marL="0" indent="0" eaLnBrk="1" hangingPunct="1">
              <a:buNone/>
            </a:pPr>
            <a:r>
              <a:rPr lang="en-US" sz="3600" dirty="0" smtClean="0">
                <a:latin typeface="Times" panose="02020603050405020304" pitchFamily="18" charset="0"/>
                <a:cs typeface="Times" panose="02020603050405020304" pitchFamily="18" charset="0"/>
              </a:rPr>
              <a:t>4.4. Merge Sort</a:t>
            </a:r>
          </a:p>
          <a:p>
            <a:pPr marL="0" indent="0" eaLnBrk="1" hangingPunct="1">
              <a:buNone/>
            </a:pPr>
            <a:r>
              <a:rPr lang="en-US" sz="3600" dirty="0" smtClean="0">
                <a:latin typeface="Times" panose="02020603050405020304" pitchFamily="18" charset="0"/>
                <a:cs typeface="Times" panose="02020603050405020304" pitchFamily="18" charset="0"/>
              </a:rPr>
              <a:t>4.5. Quick Sort</a:t>
            </a:r>
            <a:endParaRPr lang="en-US" sz="3600" dirty="0">
              <a:latin typeface="Times" panose="02020603050405020304" pitchFamily="18" charset="0"/>
              <a:cs typeface="Times" panose="02020603050405020304" pitchFamily="18" charset="0"/>
            </a:endParaRPr>
          </a:p>
          <a:p>
            <a:pPr eaLnBrk="1" hangingPunct="1">
              <a:lnSpc>
                <a:spcPct val="120000"/>
              </a:lnSpc>
              <a:buFontTx/>
              <a:buNone/>
            </a:pPr>
            <a:r>
              <a:rPr lang="en-US" sz="3600" dirty="0" smtClean="0">
                <a:latin typeface="Times" panose="02020603050405020304" pitchFamily="18" charset="0"/>
                <a:cs typeface="Times" panose="02020603050405020304" pitchFamily="18" charset="0"/>
              </a:rPr>
              <a:t>4.6. Heap </a:t>
            </a:r>
            <a:r>
              <a:rPr lang="en-US" sz="3600" dirty="0">
                <a:latin typeface="Times" panose="02020603050405020304" pitchFamily="18" charset="0"/>
                <a:cs typeface="Times" panose="02020603050405020304" pitchFamily="18" charset="0"/>
              </a:rPr>
              <a:t>Sort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52</a:t>
            </a:fld>
            <a:endParaRPr lang="en-US"/>
          </a:p>
        </p:txBody>
      </p:sp>
    </p:spTree>
    <p:extLst>
      <p:ext uri="{BB962C8B-B14F-4D97-AF65-F5344CB8AC3E}">
        <p14:creationId xmlns:p14="http://schemas.microsoft.com/office/powerpoint/2010/main" val="35482157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0" y="0"/>
            <a:ext cx="9144000" cy="838200"/>
          </a:xfrm>
        </p:spPr>
        <p:txBody>
          <a:bodyPr/>
          <a:lstStyle/>
          <a:p>
            <a:r>
              <a:rPr lang="en-US" altLang="en-US" dirty="0"/>
              <a:t>"Bubbling Up" the Largest Element</a:t>
            </a:r>
          </a:p>
        </p:txBody>
      </p:sp>
      <p:sp>
        <p:nvSpPr>
          <p:cNvPr id="210947" name="Rectangle 3"/>
          <p:cNvSpPr>
            <a:spLocks noGrp="1" noChangeArrowheads="1"/>
          </p:cNvSpPr>
          <p:nvPr>
            <p:ph type="body" idx="1"/>
          </p:nvPr>
        </p:nvSpPr>
        <p:spPr>
          <a:xfrm>
            <a:off x="0" y="838200"/>
            <a:ext cx="9144000" cy="5410200"/>
          </a:xfrm>
        </p:spPr>
        <p:txBody>
          <a:bodyPr/>
          <a:lstStyle/>
          <a:p>
            <a:r>
              <a:rPr lang="en-US" altLang="en-US" sz="2400" dirty="0">
                <a:latin typeface="Times" panose="02020603050405020304" pitchFamily="18" charset="0"/>
                <a:cs typeface="Times" panose="02020603050405020304" pitchFamily="18" charset="0"/>
              </a:rPr>
              <a:t>Traverse </a:t>
            </a:r>
            <a:r>
              <a:rPr lang="en-US" altLang="en-US" sz="2400" dirty="0" smtClean="0">
                <a:latin typeface="Times" panose="02020603050405020304" pitchFamily="18" charset="0"/>
                <a:cs typeface="Times" panose="02020603050405020304" pitchFamily="18" charset="0"/>
              </a:rPr>
              <a:t>elements of array:</a:t>
            </a:r>
            <a:endParaRPr lang="en-US" altLang="en-US" sz="2400" dirty="0">
              <a:latin typeface="Times" panose="02020603050405020304" pitchFamily="18" charset="0"/>
              <a:cs typeface="Times" panose="02020603050405020304" pitchFamily="18" charset="0"/>
            </a:endParaRPr>
          </a:p>
          <a:p>
            <a:pPr lvl="1"/>
            <a:r>
              <a:rPr lang="en-US" altLang="en-US" dirty="0">
                <a:latin typeface="Times" panose="02020603050405020304" pitchFamily="18" charset="0"/>
                <a:cs typeface="Times" panose="02020603050405020304" pitchFamily="18" charset="0"/>
              </a:rPr>
              <a:t>Move from the front to the end</a:t>
            </a:r>
          </a:p>
          <a:p>
            <a:pPr lvl="1"/>
            <a:r>
              <a:rPr lang="en-US" altLang="en-US" dirty="0">
                <a:latin typeface="Times" panose="02020603050405020304" pitchFamily="18" charset="0"/>
                <a:cs typeface="Times" panose="02020603050405020304" pitchFamily="18" charset="0"/>
              </a:rPr>
              <a:t>“Bubble” the </a:t>
            </a:r>
            <a:r>
              <a:rPr lang="en-US" altLang="en-US" dirty="0">
                <a:solidFill>
                  <a:srgbClr val="3333FF"/>
                </a:solidFill>
                <a:latin typeface="Times" panose="02020603050405020304" pitchFamily="18" charset="0"/>
                <a:cs typeface="Times" panose="02020603050405020304" pitchFamily="18" charset="0"/>
              </a:rPr>
              <a:t>largest value</a:t>
            </a:r>
            <a:r>
              <a:rPr lang="en-US" altLang="en-US" dirty="0">
                <a:latin typeface="Times" panose="02020603050405020304" pitchFamily="18" charset="0"/>
                <a:cs typeface="Times" panose="02020603050405020304" pitchFamily="18" charset="0"/>
              </a:rPr>
              <a:t> to the end using </a:t>
            </a:r>
            <a:r>
              <a:rPr lang="en-US" altLang="en-US" dirty="0">
                <a:solidFill>
                  <a:srgbClr val="3333FF"/>
                </a:solidFill>
                <a:latin typeface="Times" panose="02020603050405020304" pitchFamily="18" charset="0"/>
                <a:cs typeface="Times" panose="02020603050405020304" pitchFamily="18" charset="0"/>
              </a:rPr>
              <a:t>pair-wise comparisons and swapping</a:t>
            </a:r>
          </a:p>
        </p:txBody>
      </p:sp>
      <p:sp>
        <p:nvSpPr>
          <p:cNvPr id="210948"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0949"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0950"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0951"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0952"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0953"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0954" name="Rectangle 10"/>
          <p:cNvSpPr>
            <a:spLocks noChangeArrowheads="1"/>
          </p:cNvSpPr>
          <p:nvPr/>
        </p:nvSpPr>
        <p:spPr bwMode="auto">
          <a:xfrm>
            <a:off x="6958013" y="4767263"/>
            <a:ext cx="381515"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5</a:t>
            </a:r>
          </a:p>
        </p:txBody>
      </p:sp>
      <p:sp>
        <p:nvSpPr>
          <p:cNvPr id="210955" name="Rectangle 11"/>
          <p:cNvSpPr>
            <a:spLocks noChangeArrowheads="1"/>
          </p:cNvSpPr>
          <p:nvPr/>
        </p:nvSpPr>
        <p:spPr bwMode="auto">
          <a:xfrm>
            <a:off x="4516438" y="47545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12</a:t>
            </a:r>
            <a:endParaRPr lang="en-US" altLang="en-US" sz="3000" b="0"/>
          </a:p>
        </p:txBody>
      </p:sp>
      <p:sp>
        <p:nvSpPr>
          <p:cNvPr id="210956" name="Rectangle 12"/>
          <p:cNvSpPr>
            <a:spLocks noChangeArrowheads="1"/>
          </p:cNvSpPr>
          <p:nvPr/>
        </p:nvSpPr>
        <p:spPr bwMode="auto">
          <a:xfrm>
            <a:off x="343058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35</a:t>
            </a:r>
            <a:endParaRPr lang="en-US" altLang="en-US" sz="3000" b="0"/>
          </a:p>
        </p:txBody>
      </p:sp>
      <p:sp>
        <p:nvSpPr>
          <p:cNvPr id="210957" name="Rectangle 13"/>
          <p:cNvSpPr>
            <a:spLocks noChangeArrowheads="1"/>
          </p:cNvSpPr>
          <p:nvPr/>
        </p:nvSpPr>
        <p:spPr bwMode="auto">
          <a:xfrm>
            <a:off x="234473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42</a:t>
            </a:r>
            <a:endParaRPr lang="en-US" altLang="en-US" sz="3000" b="0"/>
          </a:p>
        </p:txBody>
      </p:sp>
      <p:sp>
        <p:nvSpPr>
          <p:cNvPr id="210958" name="Rectangle 14"/>
          <p:cNvSpPr>
            <a:spLocks noChangeArrowheads="1"/>
          </p:cNvSpPr>
          <p:nvPr/>
        </p:nvSpPr>
        <p:spPr bwMode="auto">
          <a:xfrm>
            <a:off x="1376363" y="4781550"/>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77</a:t>
            </a:r>
            <a:endParaRPr lang="en-US" altLang="en-US" sz="3000" b="0"/>
          </a:p>
        </p:txBody>
      </p:sp>
      <p:sp>
        <p:nvSpPr>
          <p:cNvPr id="210959" name="Rectangle 15"/>
          <p:cNvSpPr>
            <a:spLocks noChangeArrowheads="1"/>
          </p:cNvSpPr>
          <p:nvPr/>
        </p:nvSpPr>
        <p:spPr bwMode="auto">
          <a:xfrm>
            <a:off x="5559425" y="4752975"/>
            <a:ext cx="77264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101</a:t>
            </a:r>
          </a:p>
        </p:txBody>
      </p:sp>
      <p:sp>
        <p:nvSpPr>
          <p:cNvPr id="210960" name="Rectangle 16"/>
          <p:cNvSpPr>
            <a:spLocks noChangeArrowheads="1"/>
          </p:cNvSpPr>
          <p:nvPr/>
        </p:nvSpPr>
        <p:spPr bwMode="auto">
          <a:xfrm>
            <a:off x="1211263" y="4038600"/>
            <a:ext cx="656113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sz="3000" dirty="0" smtClean="0"/>
              <a:t>a[0]       a[1]    a[2]     a[3]      a[4]     a[5]</a:t>
            </a:r>
            <a:endParaRPr lang="en-US" altLang="en-US" sz="3000" b="0" dirty="0"/>
          </a:p>
        </p:txBody>
      </p:sp>
    </p:spTree>
    <p:extLst>
      <p:ext uri="{BB962C8B-B14F-4D97-AF65-F5344CB8AC3E}">
        <p14:creationId xmlns:p14="http://schemas.microsoft.com/office/powerpoint/2010/main" val="19406118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050"/>
          <p:cNvSpPr>
            <a:spLocks noGrp="1" noChangeArrowheads="1"/>
          </p:cNvSpPr>
          <p:nvPr>
            <p:ph type="title"/>
          </p:nvPr>
        </p:nvSpPr>
        <p:spPr>
          <a:xfrm>
            <a:off x="0" y="0"/>
            <a:ext cx="9144000" cy="838200"/>
          </a:xfrm>
        </p:spPr>
        <p:txBody>
          <a:bodyPr/>
          <a:lstStyle/>
          <a:p>
            <a:r>
              <a:rPr lang="en-US" altLang="en-US"/>
              <a:t>"Bubbling Up" the Largest Element</a:t>
            </a:r>
          </a:p>
        </p:txBody>
      </p:sp>
      <p:sp>
        <p:nvSpPr>
          <p:cNvPr id="211972" name="Rectangle 2052"/>
          <p:cNvSpPr>
            <a:spLocks noChangeArrowheads="1"/>
          </p:cNvSpPr>
          <p:nvPr/>
        </p:nvSpPr>
        <p:spPr bwMode="auto">
          <a:xfrm>
            <a:off x="1211263" y="4592638"/>
            <a:ext cx="6518275" cy="71596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1973" name="Line 2053"/>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1974" name="Line 2054"/>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1975" name="Line 2055"/>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1976" name="Line 2056"/>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1977" name="Line 2057"/>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1978" name="Rectangle 2058"/>
          <p:cNvSpPr>
            <a:spLocks noChangeArrowheads="1"/>
          </p:cNvSpPr>
          <p:nvPr/>
        </p:nvSpPr>
        <p:spPr bwMode="auto">
          <a:xfrm>
            <a:off x="6958013" y="4767263"/>
            <a:ext cx="381515"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5</a:t>
            </a:r>
          </a:p>
        </p:txBody>
      </p:sp>
      <p:sp>
        <p:nvSpPr>
          <p:cNvPr id="211979" name="Rectangle 2059"/>
          <p:cNvSpPr>
            <a:spLocks noChangeArrowheads="1"/>
          </p:cNvSpPr>
          <p:nvPr/>
        </p:nvSpPr>
        <p:spPr bwMode="auto">
          <a:xfrm>
            <a:off x="4516438" y="47545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12</a:t>
            </a:r>
            <a:endParaRPr lang="en-US" altLang="en-US" sz="3000" b="0"/>
          </a:p>
        </p:txBody>
      </p:sp>
      <p:sp>
        <p:nvSpPr>
          <p:cNvPr id="211980" name="Rectangle 2060"/>
          <p:cNvSpPr>
            <a:spLocks noChangeArrowheads="1"/>
          </p:cNvSpPr>
          <p:nvPr/>
        </p:nvSpPr>
        <p:spPr bwMode="auto">
          <a:xfrm>
            <a:off x="343058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35</a:t>
            </a:r>
            <a:endParaRPr lang="en-US" altLang="en-US" sz="3000" b="0"/>
          </a:p>
        </p:txBody>
      </p:sp>
      <p:sp>
        <p:nvSpPr>
          <p:cNvPr id="211981" name="Rectangle 2061"/>
          <p:cNvSpPr>
            <a:spLocks noChangeArrowheads="1"/>
          </p:cNvSpPr>
          <p:nvPr/>
        </p:nvSpPr>
        <p:spPr bwMode="auto">
          <a:xfrm>
            <a:off x="234473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solidFill>
                  <a:srgbClr val="FF0033"/>
                </a:solidFill>
              </a:rPr>
              <a:t>42</a:t>
            </a:r>
            <a:endParaRPr lang="en-US" altLang="en-US" sz="3000" b="0">
              <a:solidFill>
                <a:srgbClr val="FF0033"/>
              </a:solidFill>
            </a:endParaRPr>
          </a:p>
        </p:txBody>
      </p:sp>
      <p:sp>
        <p:nvSpPr>
          <p:cNvPr id="211982" name="Rectangle 2062"/>
          <p:cNvSpPr>
            <a:spLocks noChangeArrowheads="1"/>
          </p:cNvSpPr>
          <p:nvPr/>
        </p:nvSpPr>
        <p:spPr bwMode="auto">
          <a:xfrm>
            <a:off x="1376363" y="4781550"/>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solidFill>
                  <a:srgbClr val="FF0033"/>
                </a:solidFill>
              </a:rPr>
              <a:t>77</a:t>
            </a:r>
            <a:endParaRPr lang="en-US" altLang="en-US" sz="3000" b="0">
              <a:solidFill>
                <a:srgbClr val="FF0033"/>
              </a:solidFill>
            </a:endParaRPr>
          </a:p>
        </p:txBody>
      </p:sp>
      <p:sp>
        <p:nvSpPr>
          <p:cNvPr id="211983" name="Rectangle 2063"/>
          <p:cNvSpPr>
            <a:spLocks noChangeArrowheads="1"/>
          </p:cNvSpPr>
          <p:nvPr/>
        </p:nvSpPr>
        <p:spPr bwMode="auto">
          <a:xfrm>
            <a:off x="5559425" y="4752975"/>
            <a:ext cx="77264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101</a:t>
            </a:r>
          </a:p>
        </p:txBody>
      </p:sp>
      <p:sp>
        <p:nvSpPr>
          <p:cNvPr id="211985" name="Rectangle 2065"/>
          <p:cNvSpPr>
            <a:spLocks noChangeArrowheads="1"/>
          </p:cNvSpPr>
          <p:nvPr/>
        </p:nvSpPr>
        <p:spPr bwMode="auto">
          <a:xfrm>
            <a:off x="1211263" y="4600575"/>
            <a:ext cx="1009650" cy="708025"/>
          </a:xfrm>
          <a:prstGeom prst="rect">
            <a:avLst/>
          </a:prstGeom>
          <a:noFill/>
          <a:ln w="76200">
            <a:solidFill>
              <a:srgbClr val="FF0033"/>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1986" name="Rectangle 2066"/>
          <p:cNvSpPr>
            <a:spLocks noChangeArrowheads="1"/>
          </p:cNvSpPr>
          <p:nvPr/>
        </p:nvSpPr>
        <p:spPr bwMode="auto">
          <a:xfrm>
            <a:off x="2220913" y="4600575"/>
            <a:ext cx="1009650" cy="708025"/>
          </a:xfrm>
          <a:prstGeom prst="rect">
            <a:avLst/>
          </a:prstGeom>
          <a:noFill/>
          <a:ln w="76200">
            <a:solidFill>
              <a:srgbClr val="FF0033"/>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1987" name="AutoShape 2067"/>
          <p:cNvSpPr>
            <a:spLocks noChangeArrowheads="1"/>
          </p:cNvSpPr>
          <p:nvPr/>
        </p:nvSpPr>
        <p:spPr bwMode="auto">
          <a:xfrm>
            <a:off x="1011238" y="4132263"/>
            <a:ext cx="2419350" cy="1536700"/>
          </a:xfrm>
          <a:prstGeom prst="irregularSeal1">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Swap</a:t>
            </a:r>
          </a:p>
        </p:txBody>
      </p:sp>
      <p:grpSp>
        <p:nvGrpSpPr>
          <p:cNvPr id="211990" name="Group 2070"/>
          <p:cNvGrpSpPr>
            <a:grpSpLocks/>
          </p:cNvGrpSpPr>
          <p:nvPr/>
        </p:nvGrpSpPr>
        <p:grpSpPr bwMode="auto">
          <a:xfrm>
            <a:off x="1206500" y="4595813"/>
            <a:ext cx="2019300" cy="708025"/>
            <a:chOff x="760" y="2895"/>
            <a:chExt cx="1272" cy="446"/>
          </a:xfrm>
        </p:grpSpPr>
        <p:sp>
          <p:nvSpPr>
            <p:cNvPr id="211988" name="Rectangle 2068"/>
            <p:cNvSpPr>
              <a:spLocks noChangeArrowheads="1"/>
            </p:cNvSpPr>
            <p:nvPr/>
          </p:nvSpPr>
          <p:spPr bwMode="auto">
            <a:xfrm>
              <a:off x="760" y="2895"/>
              <a:ext cx="636" cy="446"/>
            </a:xfrm>
            <a:prstGeom prst="rect">
              <a:avLst/>
            </a:prstGeom>
            <a:solidFill>
              <a:schemeClr val="bg1"/>
            </a:solidFill>
            <a:ln w="76200">
              <a:solidFill>
                <a:srgbClr val="FF00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42</a:t>
              </a:r>
            </a:p>
          </p:txBody>
        </p:sp>
        <p:sp>
          <p:nvSpPr>
            <p:cNvPr id="211989" name="Rectangle 2069"/>
            <p:cNvSpPr>
              <a:spLocks noChangeArrowheads="1"/>
            </p:cNvSpPr>
            <p:nvPr/>
          </p:nvSpPr>
          <p:spPr bwMode="auto">
            <a:xfrm>
              <a:off x="1396" y="2895"/>
              <a:ext cx="636" cy="446"/>
            </a:xfrm>
            <a:prstGeom prst="rect">
              <a:avLst/>
            </a:prstGeom>
            <a:solidFill>
              <a:schemeClr val="bg1"/>
            </a:solidFill>
            <a:ln w="76200">
              <a:solidFill>
                <a:srgbClr val="FF00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77</a:t>
              </a:r>
            </a:p>
          </p:txBody>
        </p:sp>
      </p:grpSp>
      <p:sp>
        <p:nvSpPr>
          <p:cNvPr id="2" name="Content Placeholder 1"/>
          <p:cNvSpPr>
            <a:spLocks noGrp="1"/>
          </p:cNvSpPr>
          <p:nvPr>
            <p:ph idx="1"/>
          </p:nvPr>
        </p:nvSpPr>
        <p:spPr>
          <a:xfrm>
            <a:off x="0" y="838200"/>
            <a:ext cx="9144000" cy="1981200"/>
          </a:xfrm>
        </p:spPr>
        <p:txBody>
          <a:bodyPr/>
          <a:lstStyle/>
          <a:p>
            <a:r>
              <a:rPr lang="en-US" altLang="en-US" sz="2400" dirty="0">
                <a:latin typeface="Times" panose="02020603050405020304" pitchFamily="18" charset="0"/>
                <a:cs typeface="Times" panose="02020603050405020304" pitchFamily="18" charset="0"/>
              </a:rPr>
              <a:t>Traverse elements of array:</a:t>
            </a:r>
          </a:p>
          <a:p>
            <a:pPr lvl="1"/>
            <a:r>
              <a:rPr lang="en-US" altLang="en-US" dirty="0" smtClean="0">
                <a:latin typeface="Times" panose="02020603050405020304" pitchFamily="18" charset="0"/>
                <a:cs typeface="Times" panose="02020603050405020304" pitchFamily="18" charset="0"/>
              </a:rPr>
              <a:t>Move from the front to the end</a:t>
            </a:r>
          </a:p>
          <a:p>
            <a:pPr lvl="1"/>
            <a:r>
              <a:rPr lang="en-US" altLang="en-US" dirty="0" smtClean="0">
                <a:latin typeface="Times" panose="02020603050405020304" pitchFamily="18" charset="0"/>
                <a:cs typeface="Times" panose="02020603050405020304" pitchFamily="18" charset="0"/>
              </a:rPr>
              <a:t>“</a:t>
            </a:r>
            <a:r>
              <a:rPr lang="en-US" altLang="en-US" dirty="0">
                <a:latin typeface="Times" panose="02020603050405020304" pitchFamily="18" charset="0"/>
                <a:cs typeface="Times" panose="02020603050405020304" pitchFamily="18" charset="0"/>
              </a:rPr>
              <a:t>Bubble” the </a:t>
            </a:r>
            <a:r>
              <a:rPr lang="en-US" altLang="en-US" dirty="0">
                <a:solidFill>
                  <a:srgbClr val="3333FF"/>
                </a:solidFill>
                <a:latin typeface="Times" panose="02020603050405020304" pitchFamily="18" charset="0"/>
                <a:cs typeface="Times" panose="02020603050405020304" pitchFamily="18" charset="0"/>
              </a:rPr>
              <a:t>largest value</a:t>
            </a:r>
            <a:r>
              <a:rPr lang="en-US" altLang="en-US" dirty="0">
                <a:latin typeface="Times" panose="02020603050405020304" pitchFamily="18" charset="0"/>
                <a:cs typeface="Times" panose="02020603050405020304" pitchFamily="18" charset="0"/>
              </a:rPr>
              <a:t> to the end using </a:t>
            </a:r>
            <a:r>
              <a:rPr lang="en-US" altLang="en-US" dirty="0">
                <a:solidFill>
                  <a:srgbClr val="3333FF"/>
                </a:solidFill>
                <a:latin typeface="Times" panose="02020603050405020304" pitchFamily="18" charset="0"/>
                <a:cs typeface="Times" panose="02020603050405020304" pitchFamily="18" charset="0"/>
              </a:rPr>
              <a:t>pair-wise comparisons and swapping</a:t>
            </a:r>
          </a:p>
        </p:txBody>
      </p:sp>
      <p:sp>
        <p:nvSpPr>
          <p:cNvPr id="23" name="Rectangle 16"/>
          <p:cNvSpPr>
            <a:spLocks noChangeArrowheads="1"/>
          </p:cNvSpPr>
          <p:nvPr/>
        </p:nvSpPr>
        <p:spPr bwMode="auto">
          <a:xfrm>
            <a:off x="1211263" y="4038600"/>
            <a:ext cx="656113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sz="3000" dirty="0" smtClean="0"/>
              <a:t>a[0]       a[1]    a[2]     a[3]      a[4]     a[5]</a:t>
            </a:r>
            <a:endParaRPr lang="en-US" altLang="en-US" sz="3000" b="0" dirty="0"/>
          </a:p>
        </p:txBody>
      </p:sp>
    </p:spTree>
    <p:extLst>
      <p:ext uri="{BB962C8B-B14F-4D97-AF65-F5344CB8AC3E}">
        <p14:creationId xmlns:p14="http://schemas.microsoft.com/office/powerpoint/2010/main" val="2464674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1987"/>
                                        </p:tgtEl>
                                        <p:attrNameLst>
                                          <p:attrName>style.visibility</p:attrName>
                                        </p:attrNameLst>
                                      </p:cBhvr>
                                      <p:to>
                                        <p:strVal val="visible"/>
                                      </p:to>
                                    </p:set>
                                    <p:anim calcmode="lin" valueType="num">
                                      <p:cBhvr>
                                        <p:cTn id="7" dur="500" fill="hold"/>
                                        <p:tgtEl>
                                          <p:spTgt spid="211987"/>
                                        </p:tgtEl>
                                        <p:attrNameLst>
                                          <p:attrName>ppt_w</p:attrName>
                                        </p:attrNameLst>
                                      </p:cBhvr>
                                      <p:tavLst>
                                        <p:tav tm="0">
                                          <p:val>
                                            <p:fltVal val="0"/>
                                          </p:val>
                                        </p:tav>
                                        <p:tav tm="100000">
                                          <p:val>
                                            <p:strVal val="#ppt_w"/>
                                          </p:val>
                                        </p:tav>
                                      </p:tavLst>
                                    </p:anim>
                                    <p:anim calcmode="lin" valueType="num">
                                      <p:cBhvr>
                                        <p:cTn id="8" dur="500" fill="hold"/>
                                        <p:tgtEl>
                                          <p:spTgt spid="211987"/>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
                                            </p:cond>
                                          </p:stCondLst>
                                        </p:cTn>
                                        <p:tgtEl>
                                          <p:spTgt spid="211987"/>
                                        </p:tgtEl>
                                        <p:attrNameLst>
                                          <p:attrName>style.visibility</p:attrName>
                                        </p:attrNameLst>
                                      </p:cBhvr>
                                      <p:to>
                                        <p:strVal val="hidden"/>
                                      </p:to>
                                    </p:set>
                                  </p:sub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211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87"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0" y="0"/>
            <a:ext cx="9144000" cy="838200"/>
          </a:xfrm>
        </p:spPr>
        <p:txBody>
          <a:bodyPr/>
          <a:lstStyle/>
          <a:p>
            <a:r>
              <a:rPr lang="en-US" altLang="en-US" dirty="0"/>
              <a:t>"Bubbling Up" the Largest Element</a:t>
            </a:r>
          </a:p>
        </p:txBody>
      </p:sp>
      <p:sp>
        <p:nvSpPr>
          <p:cNvPr id="212996"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2997"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2998"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2999"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3000"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3001"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3002" name="Rectangle 10"/>
          <p:cNvSpPr>
            <a:spLocks noChangeArrowheads="1"/>
          </p:cNvSpPr>
          <p:nvPr/>
        </p:nvSpPr>
        <p:spPr bwMode="auto">
          <a:xfrm>
            <a:off x="6958013" y="4767263"/>
            <a:ext cx="381515"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5</a:t>
            </a:r>
          </a:p>
        </p:txBody>
      </p:sp>
      <p:sp>
        <p:nvSpPr>
          <p:cNvPr id="213003" name="Rectangle 11"/>
          <p:cNvSpPr>
            <a:spLocks noChangeArrowheads="1"/>
          </p:cNvSpPr>
          <p:nvPr/>
        </p:nvSpPr>
        <p:spPr bwMode="auto">
          <a:xfrm>
            <a:off x="4516438" y="47545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12</a:t>
            </a:r>
            <a:endParaRPr lang="en-US" altLang="en-US" sz="3000" b="0"/>
          </a:p>
        </p:txBody>
      </p:sp>
      <p:sp>
        <p:nvSpPr>
          <p:cNvPr id="213004" name="Rectangle 12"/>
          <p:cNvSpPr>
            <a:spLocks noChangeArrowheads="1"/>
          </p:cNvSpPr>
          <p:nvPr/>
        </p:nvSpPr>
        <p:spPr bwMode="auto">
          <a:xfrm>
            <a:off x="343058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solidFill>
                  <a:srgbClr val="FF0033"/>
                </a:solidFill>
              </a:rPr>
              <a:t>35</a:t>
            </a:r>
            <a:endParaRPr lang="en-US" altLang="en-US" sz="3000" b="0">
              <a:solidFill>
                <a:srgbClr val="FF0033"/>
              </a:solidFill>
            </a:endParaRPr>
          </a:p>
        </p:txBody>
      </p:sp>
      <p:sp>
        <p:nvSpPr>
          <p:cNvPr id="213005" name="Rectangle 13"/>
          <p:cNvSpPr>
            <a:spLocks noChangeArrowheads="1"/>
          </p:cNvSpPr>
          <p:nvPr/>
        </p:nvSpPr>
        <p:spPr bwMode="auto">
          <a:xfrm>
            <a:off x="234473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solidFill>
                  <a:srgbClr val="FF0033"/>
                </a:solidFill>
              </a:rPr>
              <a:t>77</a:t>
            </a:r>
            <a:endParaRPr lang="en-US" altLang="en-US" sz="3000" b="0">
              <a:solidFill>
                <a:srgbClr val="FF0033"/>
              </a:solidFill>
            </a:endParaRPr>
          </a:p>
        </p:txBody>
      </p:sp>
      <p:sp>
        <p:nvSpPr>
          <p:cNvPr id="213006" name="Rectangle 14"/>
          <p:cNvSpPr>
            <a:spLocks noChangeArrowheads="1"/>
          </p:cNvSpPr>
          <p:nvPr/>
        </p:nvSpPr>
        <p:spPr bwMode="auto">
          <a:xfrm>
            <a:off x="1376363" y="4781550"/>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42</a:t>
            </a:r>
            <a:endParaRPr lang="en-US" altLang="en-US" sz="3000" b="0"/>
          </a:p>
        </p:txBody>
      </p:sp>
      <p:sp>
        <p:nvSpPr>
          <p:cNvPr id="213007" name="Rectangle 15"/>
          <p:cNvSpPr>
            <a:spLocks noChangeArrowheads="1"/>
          </p:cNvSpPr>
          <p:nvPr/>
        </p:nvSpPr>
        <p:spPr bwMode="auto">
          <a:xfrm>
            <a:off x="5559425" y="4752975"/>
            <a:ext cx="77264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101</a:t>
            </a:r>
          </a:p>
        </p:txBody>
      </p:sp>
      <p:sp>
        <p:nvSpPr>
          <p:cNvPr id="213009" name="Rectangle 17"/>
          <p:cNvSpPr>
            <a:spLocks noChangeArrowheads="1"/>
          </p:cNvSpPr>
          <p:nvPr/>
        </p:nvSpPr>
        <p:spPr bwMode="auto">
          <a:xfrm>
            <a:off x="2220913" y="4587875"/>
            <a:ext cx="1009650" cy="708025"/>
          </a:xfrm>
          <a:prstGeom prst="rect">
            <a:avLst/>
          </a:prstGeom>
          <a:noFill/>
          <a:ln w="76200">
            <a:solidFill>
              <a:srgbClr val="FF0033"/>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3010" name="Rectangle 18"/>
          <p:cNvSpPr>
            <a:spLocks noChangeArrowheads="1"/>
          </p:cNvSpPr>
          <p:nvPr/>
        </p:nvSpPr>
        <p:spPr bwMode="auto">
          <a:xfrm>
            <a:off x="3259138" y="4587875"/>
            <a:ext cx="1009650" cy="708025"/>
          </a:xfrm>
          <a:prstGeom prst="rect">
            <a:avLst/>
          </a:prstGeom>
          <a:noFill/>
          <a:ln w="76200">
            <a:solidFill>
              <a:srgbClr val="FF0033"/>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3011" name="AutoShape 19"/>
          <p:cNvSpPr>
            <a:spLocks noChangeArrowheads="1"/>
          </p:cNvSpPr>
          <p:nvPr/>
        </p:nvSpPr>
        <p:spPr bwMode="auto">
          <a:xfrm>
            <a:off x="2062163" y="4141788"/>
            <a:ext cx="2419350" cy="1536700"/>
          </a:xfrm>
          <a:prstGeom prst="irregularSeal1">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Swap</a:t>
            </a:r>
          </a:p>
        </p:txBody>
      </p:sp>
      <p:grpSp>
        <p:nvGrpSpPr>
          <p:cNvPr id="213012" name="Group 20"/>
          <p:cNvGrpSpPr>
            <a:grpSpLocks/>
          </p:cNvGrpSpPr>
          <p:nvPr/>
        </p:nvGrpSpPr>
        <p:grpSpPr bwMode="auto">
          <a:xfrm>
            <a:off x="2257425" y="4605338"/>
            <a:ext cx="2019300" cy="708025"/>
            <a:chOff x="760" y="2895"/>
            <a:chExt cx="1272" cy="446"/>
          </a:xfrm>
        </p:grpSpPr>
        <p:sp>
          <p:nvSpPr>
            <p:cNvPr id="213013" name="Rectangle 21"/>
            <p:cNvSpPr>
              <a:spLocks noChangeArrowheads="1"/>
            </p:cNvSpPr>
            <p:nvPr/>
          </p:nvSpPr>
          <p:spPr bwMode="auto">
            <a:xfrm>
              <a:off x="760" y="2895"/>
              <a:ext cx="636" cy="446"/>
            </a:xfrm>
            <a:prstGeom prst="rect">
              <a:avLst/>
            </a:prstGeom>
            <a:solidFill>
              <a:schemeClr val="bg1"/>
            </a:solidFill>
            <a:ln w="76200">
              <a:solidFill>
                <a:srgbClr val="FF00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35</a:t>
              </a:r>
            </a:p>
          </p:txBody>
        </p:sp>
        <p:sp>
          <p:nvSpPr>
            <p:cNvPr id="213014" name="Rectangle 22"/>
            <p:cNvSpPr>
              <a:spLocks noChangeArrowheads="1"/>
            </p:cNvSpPr>
            <p:nvPr/>
          </p:nvSpPr>
          <p:spPr bwMode="auto">
            <a:xfrm>
              <a:off x="1396" y="2895"/>
              <a:ext cx="636" cy="446"/>
            </a:xfrm>
            <a:prstGeom prst="rect">
              <a:avLst/>
            </a:prstGeom>
            <a:solidFill>
              <a:schemeClr val="bg1"/>
            </a:solidFill>
            <a:ln w="76200">
              <a:solidFill>
                <a:srgbClr val="FF00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77</a:t>
              </a:r>
            </a:p>
          </p:txBody>
        </p:sp>
      </p:grpSp>
      <p:sp>
        <p:nvSpPr>
          <p:cNvPr id="25" name="Content Placeholder 1"/>
          <p:cNvSpPr>
            <a:spLocks noGrp="1"/>
          </p:cNvSpPr>
          <p:nvPr>
            <p:ph idx="1"/>
          </p:nvPr>
        </p:nvSpPr>
        <p:spPr>
          <a:xfrm>
            <a:off x="0" y="838200"/>
            <a:ext cx="9144000" cy="5410200"/>
          </a:xfrm>
        </p:spPr>
        <p:txBody>
          <a:bodyPr/>
          <a:lstStyle/>
          <a:p>
            <a:r>
              <a:rPr lang="en-US" altLang="en-US" sz="2400" dirty="0">
                <a:latin typeface="Times" panose="02020603050405020304" pitchFamily="18" charset="0"/>
                <a:cs typeface="Times" panose="02020603050405020304" pitchFamily="18" charset="0"/>
              </a:rPr>
              <a:t>Traverse elements of array:</a:t>
            </a:r>
          </a:p>
          <a:p>
            <a:pPr lvl="1"/>
            <a:r>
              <a:rPr lang="en-US" altLang="en-US" dirty="0" smtClean="0">
                <a:latin typeface="Times" panose="02020603050405020304" pitchFamily="18" charset="0"/>
                <a:cs typeface="Times" panose="02020603050405020304" pitchFamily="18" charset="0"/>
              </a:rPr>
              <a:t>Move </a:t>
            </a:r>
            <a:r>
              <a:rPr lang="en-US" altLang="en-US" dirty="0">
                <a:latin typeface="Times" panose="02020603050405020304" pitchFamily="18" charset="0"/>
                <a:cs typeface="Times" panose="02020603050405020304" pitchFamily="18" charset="0"/>
              </a:rPr>
              <a:t>from the front to the end</a:t>
            </a:r>
          </a:p>
          <a:p>
            <a:pPr lvl="1"/>
            <a:r>
              <a:rPr lang="en-US" altLang="en-US" dirty="0">
                <a:latin typeface="Times" panose="02020603050405020304" pitchFamily="18" charset="0"/>
                <a:cs typeface="Times" panose="02020603050405020304" pitchFamily="18" charset="0"/>
              </a:rPr>
              <a:t>“Bubble” the </a:t>
            </a:r>
            <a:r>
              <a:rPr lang="en-US" altLang="en-US" dirty="0">
                <a:solidFill>
                  <a:srgbClr val="3333FF"/>
                </a:solidFill>
                <a:latin typeface="Times" panose="02020603050405020304" pitchFamily="18" charset="0"/>
                <a:cs typeface="Times" panose="02020603050405020304" pitchFamily="18" charset="0"/>
              </a:rPr>
              <a:t>largest value</a:t>
            </a:r>
            <a:r>
              <a:rPr lang="en-US" altLang="en-US" dirty="0">
                <a:latin typeface="Times" panose="02020603050405020304" pitchFamily="18" charset="0"/>
                <a:cs typeface="Times" panose="02020603050405020304" pitchFamily="18" charset="0"/>
              </a:rPr>
              <a:t> to the end using </a:t>
            </a:r>
            <a:r>
              <a:rPr lang="en-US" altLang="en-US" dirty="0">
                <a:solidFill>
                  <a:srgbClr val="3333FF"/>
                </a:solidFill>
                <a:latin typeface="Times" panose="02020603050405020304" pitchFamily="18" charset="0"/>
                <a:cs typeface="Times" panose="02020603050405020304" pitchFamily="18" charset="0"/>
              </a:rPr>
              <a:t>pair-wise comparisons and swapping</a:t>
            </a:r>
          </a:p>
        </p:txBody>
      </p:sp>
      <p:sp>
        <p:nvSpPr>
          <p:cNvPr id="23" name="Rectangle 16"/>
          <p:cNvSpPr>
            <a:spLocks noChangeArrowheads="1"/>
          </p:cNvSpPr>
          <p:nvPr/>
        </p:nvSpPr>
        <p:spPr bwMode="auto">
          <a:xfrm>
            <a:off x="1211263" y="4038600"/>
            <a:ext cx="656113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sz="3000" dirty="0" smtClean="0"/>
              <a:t>a[0]       a[1]    a[2]     a[3]      a[4]     a[5]</a:t>
            </a:r>
            <a:endParaRPr lang="en-US" altLang="en-US" sz="3000" b="0" dirty="0"/>
          </a:p>
        </p:txBody>
      </p:sp>
    </p:spTree>
    <p:extLst>
      <p:ext uri="{BB962C8B-B14F-4D97-AF65-F5344CB8AC3E}">
        <p14:creationId xmlns:p14="http://schemas.microsoft.com/office/powerpoint/2010/main" val="1571664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3011"/>
                                        </p:tgtEl>
                                        <p:attrNameLst>
                                          <p:attrName>style.visibility</p:attrName>
                                        </p:attrNameLst>
                                      </p:cBhvr>
                                      <p:to>
                                        <p:strVal val="visible"/>
                                      </p:to>
                                    </p:set>
                                    <p:anim calcmode="lin" valueType="num">
                                      <p:cBhvr>
                                        <p:cTn id="7" dur="500" fill="hold"/>
                                        <p:tgtEl>
                                          <p:spTgt spid="213011"/>
                                        </p:tgtEl>
                                        <p:attrNameLst>
                                          <p:attrName>ppt_w</p:attrName>
                                        </p:attrNameLst>
                                      </p:cBhvr>
                                      <p:tavLst>
                                        <p:tav tm="0">
                                          <p:val>
                                            <p:fltVal val="0"/>
                                          </p:val>
                                        </p:tav>
                                        <p:tav tm="100000">
                                          <p:val>
                                            <p:strVal val="#ppt_w"/>
                                          </p:val>
                                        </p:tav>
                                      </p:tavLst>
                                    </p:anim>
                                    <p:anim calcmode="lin" valueType="num">
                                      <p:cBhvr>
                                        <p:cTn id="8" dur="500" fill="hold"/>
                                        <p:tgtEl>
                                          <p:spTgt spid="213011"/>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
                                            </p:cond>
                                          </p:stCondLst>
                                        </p:cTn>
                                        <p:tgtEl>
                                          <p:spTgt spid="213011"/>
                                        </p:tgtEl>
                                        <p:attrNameLst>
                                          <p:attrName>style.visibility</p:attrName>
                                        </p:attrNameLst>
                                      </p:cBhvr>
                                      <p:to>
                                        <p:strVal val="hidden"/>
                                      </p:to>
                                    </p:set>
                                  </p:sub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213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11"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0" y="0"/>
            <a:ext cx="9144000" cy="838200"/>
          </a:xfrm>
        </p:spPr>
        <p:txBody>
          <a:bodyPr/>
          <a:lstStyle/>
          <a:p>
            <a:r>
              <a:rPr lang="en-US" altLang="en-US" dirty="0"/>
              <a:t>"Bubbling Up" the Largest Element</a:t>
            </a:r>
          </a:p>
        </p:txBody>
      </p:sp>
      <p:sp>
        <p:nvSpPr>
          <p:cNvPr id="214019" name="Rectangle 3"/>
          <p:cNvSpPr>
            <a:spLocks noGrp="1" noChangeArrowheads="1"/>
          </p:cNvSpPr>
          <p:nvPr>
            <p:ph type="body" idx="1"/>
          </p:nvPr>
        </p:nvSpPr>
        <p:spPr>
          <a:xfrm>
            <a:off x="0" y="838200"/>
            <a:ext cx="9144000" cy="2286000"/>
          </a:xfrm>
        </p:spPr>
        <p:txBody>
          <a:bodyPr/>
          <a:lstStyle/>
          <a:p>
            <a:r>
              <a:rPr lang="en-US" altLang="en-US" sz="2400" dirty="0">
                <a:latin typeface="Times" panose="02020603050405020304" pitchFamily="18" charset="0"/>
                <a:cs typeface="Times" panose="02020603050405020304" pitchFamily="18" charset="0"/>
              </a:rPr>
              <a:t>Traverse elements of array</a:t>
            </a:r>
            <a:r>
              <a:rPr lang="en-US" altLang="en-US" sz="2400" dirty="0" smtClean="0">
                <a:latin typeface="Times" panose="02020603050405020304" pitchFamily="18" charset="0"/>
                <a:cs typeface="Times" panose="02020603050405020304" pitchFamily="18" charset="0"/>
              </a:rPr>
              <a:t>:</a:t>
            </a:r>
            <a:endParaRPr lang="en-US" altLang="en-US" sz="2400" dirty="0">
              <a:latin typeface="Times" panose="02020603050405020304" pitchFamily="18" charset="0"/>
              <a:cs typeface="Times" panose="02020603050405020304" pitchFamily="18" charset="0"/>
            </a:endParaRPr>
          </a:p>
          <a:p>
            <a:pPr lvl="1"/>
            <a:r>
              <a:rPr lang="en-US" altLang="en-US" dirty="0">
                <a:latin typeface="Times" panose="02020603050405020304" pitchFamily="18" charset="0"/>
                <a:cs typeface="Times" panose="02020603050405020304" pitchFamily="18" charset="0"/>
              </a:rPr>
              <a:t>Move from the front to the end</a:t>
            </a:r>
          </a:p>
          <a:p>
            <a:pPr lvl="1"/>
            <a:r>
              <a:rPr lang="en-US" altLang="en-US" dirty="0">
                <a:latin typeface="Times" panose="02020603050405020304" pitchFamily="18" charset="0"/>
                <a:cs typeface="Times" panose="02020603050405020304" pitchFamily="18" charset="0"/>
              </a:rPr>
              <a:t>“Bubble” the largest value to the end using pair-wise comparisons and swapping</a:t>
            </a:r>
          </a:p>
        </p:txBody>
      </p:sp>
      <p:sp>
        <p:nvSpPr>
          <p:cNvPr id="214020"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4021"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4022"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4023"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4024"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4025"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4026" name="Rectangle 10"/>
          <p:cNvSpPr>
            <a:spLocks noChangeArrowheads="1"/>
          </p:cNvSpPr>
          <p:nvPr/>
        </p:nvSpPr>
        <p:spPr bwMode="auto">
          <a:xfrm>
            <a:off x="6958013" y="4767263"/>
            <a:ext cx="381515"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5</a:t>
            </a:r>
          </a:p>
        </p:txBody>
      </p:sp>
      <p:sp>
        <p:nvSpPr>
          <p:cNvPr id="214027" name="Rectangle 11"/>
          <p:cNvSpPr>
            <a:spLocks noChangeArrowheads="1"/>
          </p:cNvSpPr>
          <p:nvPr/>
        </p:nvSpPr>
        <p:spPr bwMode="auto">
          <a:xfrm>
            <a:off x="4516438" y="47545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solidFill>
                  <a:srgbClr val="FF0033"/>
                </a:solidFill>
              </a:rPr>
              <a:t>12</a:t>
            </a:r>
            <a:endParaRPr lang="en-US" altLang="en-US" sz="3000" b="0">
              <a:solidFill>
                <a:srgbClr val="FF0033"/>
              </a:solidFill>
            </a:endParaRPr>
          </a:p>
        </p:txBody>
      </p:sp>
      <p:sp>
        <p:nvSpPr>
          <p:cNvPr id="214028" name="Rectangle 12"/>
          <p:cNvSpPr>
            <a:spLocks noChangeArrowheads="1"/>
          </p:cNvSpPr>
          <p:nvPr/>
        </p:nvSpPr>
        <p:spPr bwMode="auto">
          <a:xfrm>
            <a:off x="343058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solidFill>
                  <a:srgbClr val="FF0033"/>
                </a:solidFill>
              </a:rPr>
              <a:t>77</a:t>
            </a:r>
            <a:endParaRPr lang="en-US" altLang="en-US" sz="3000" b="0">
              <a:solidFill>
                <a:srgbClr val="FF0033"/>
              </a:solidFill>
            </a:endParaRPr>
          </a:p>
        </p:txBody>
      </p:sp>
      <p:sp>
        <p:nvSpPr>
          <p:cNvPr id="214029" name="Rectangle 13"/>
          <p:cNvSpPr>
            <a:spLocks noChangeArrowheads="1"/>
          </p:cNvSpPr>
          <p:nvPr/>
        </p:nvSpPr>
        <p:spPr bwMode="auto">
          <a:xfrm>
            <a:off x="234473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35</a:t>
            </a:r>
            <a:endParaRPr lang="en-US" altLang="en-US" sz="3000" b="0"/>
          </a:p>
        </p:txBody>
      </p:sp>
      <p:sp>
        <p:nvSpPr>
          <p:cNvPr id="214030" name="Rectangle 14"/>
          <p:cNvSpPr>
            <a:spLocks noChangeArrowheads="1"/>
          </p:cNvSpPr>
          <p:nvPr/>
        </p:nvSpPr>
        <p:spPr bwMode="auto">
          <a:xfrm>
            <a:off x="1376363" y="4781550"/>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42</a:t>
            </a:r>
            <a:endParaRPr lang="en-US" altLang="en-US" sz="3000" b="0"/>
          </a:p>
        </p:txBody>
      </p:sp>
      <p:sp>
        <p:nvSpPr>
          <p:cNvPr id="214031" name="Rectangle 15"/>
          <p:cNvSpPr>
            <a:spLocks noChangeArrowheads="1"/>
          </p:cNvSpPr>
          <p:nvPr/>
        </p:nvSpPr>
        <p:spPr bwMode="auto">
          <a:xfrm>
            <a:off x="5559425" y="4752975"/>
            <a:ext cx="77264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101</a:t>
            </a:r>
          </a:p>
        </p:txBody>
      </p:sp>
      <p:sp>
        <p:nvSpPr>
          <p:cNvPr id="214033" name="Rectangle 17"/>
          <p:cNvSpPr>
            <a:spLocks noChangeArrowheads="1"/>
          </p:cNvSpPr>
          <p:nvPr/>
        </p:nvSpPr>
        <p:spPr bwMode="auto">
          <a:xfrm>
            <a:off x="3267075" y="4600575"/>
            <a:ext cx="1009650" cy="708025"/>
          </a:xfrm>
          <a:prstGeom prst="rect">
            <a:avLst/>
          </a:prstGeom>
          <a:noFill/>
          <a:ln w="76200">
            <a:solidFill>
              <a:srgbClr val="FF0033"/>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4034" name="Rectangle 18"/>
          <p:cNvSpPr>
            <a:spLocks noChangeArrowheads="1"/>
          </p:cNvSpPr>
          <p:nvPr/>
        </p:nvSpPr>
        <p:spPr bwMode="auto">
          <a:xfrm>
            <a:off x="4276725" y="4600575"/>
            <a:ext cx="1095375" cy="708025"/>
          </a:xfrm>
          <a:prstGeom prst="rect">
            <a:avLst/>
          </a:prstGeom>
          <a:noFill/>
          <a:ln w="76200">
            <a:solidFill>
              <a:srgbClr val="FF0033"/>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4035" name="AutoShape 19"/>
          <p:cNvSpPr>
            <a:spLocks noChangeArrowheads="1"/>
          </p:cNvSpPr>
          <p:nvPr/>
        </p:nvSpPr>
        <p:spPr bwMode="auto">
          <a:xfrm>
            <a:off x="3057525" y="4132263"/>
            <a:ext cx="2501900" cy="1536700"/>
          </a:xfrm>
          <a:prstGeom prst="irregularSeal1">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Swap</a:t>
            </a:r>
          </a:p>
        </p:txBody>
      </p:sp>
      <p:grpSp>
        <p:nvGrpSpPr>
          <p:cNvPr id="214036" name="Group 20"/>
          <p:cNvGrpSpPr>
            <a:grpSpLocks/>
          </p:cNvGrpSpPr>
          <p:nvPr/>
        </p:nvGrpSpPr>
        <p:grpSpPr bwMode="auto">
          <a:xfrm>
            <a:off x="3267075" y="4595813"/>
            <a:ext cx="2087563" cy="708025"/>
            <a:chOff x="760" y="2895"/>
            <a:chExt cx="1272" cy="446"/>
          </a:xfrm>
        </p:grpSpPr>
        <p:sp>
          <p:nvSpPr>
            <p:cNvPr id="214037" name="Rectangle 21"/>
            <p:cNvSpPr>
              <a:spLocks noChangeArrowheads="1"/>
            </p:cNvSpPr>
            <p:nvPr/>
          </p:nvSpPr>
          <p:spPr bwMode="auto">
            <a:xfrm>
              <a:off x="760" y="2895"/>
              <a:ext cx="636" cy="446"/>
            </a:xfrm>
            <a:prstGeom prst="rect">
              <a:avLst/>
            </a:prstGeom>
            <a:solidFill>
              <a:schemeClr val="bg1"/>
            </a:solidFill>
            <a:ln w="76200">
              <a:solidFill>
                <a:srgbClr val="FF00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12</a:t>
              </a:r>
            </a:p>
          </p:txBody>
        </p:sp>
        <p:sp>
          <p:nvSpPr>
            <p:cNvPr id="214038" name="Rectangle 22"/>
            <p:cNvSpPr>
              <a:spLocks noChangeArrowheads="1"/>
            </p:cNvSpPr>
            <p:nvPr/>
          </p:nvSpPr>
          <p:spPr bwMode="auto">
            <a:xfrm>
              <a:off x="1396" y="2895"/>
              <a:ext cx="636" cy="446"/>
            </a:xfrm>
            <a:prstGeom prst="rect">
              <a:avLst/>
            </a:prstGeom>
            <a:solidFill>
              <a:schemeClr val="bg1"/>
            </a:solidFill>
            <a:ln w="76200">
              <a:solidFill>
                <a:srgbClr val="FF00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77</a:t>
              </a:r>
            </a:p>
          </p:txBody>
        </p:sp>
      </p:grpSp>
      <p:sp>
        <p:nvSpPr>
          <p:cNvPr id="23" name="Rectangle 16"/>
          <p:cNvSpPr>
            <a:spLocks noChangeArrowheads="1"/>
          </p:cNvSpPr>
          <p:nvPr/>
        </p:nvSpPr>
        <p:spPr bwMode="auto">
          <a:xfrm>
            <a:off x="1211263" y="4038600"/>
            <a:ext cx="656113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sz="3000" dirty="0" smtClean="0"/>
              <a:t>a[0]       a[1]    a[2]     a[3]      a[4]     a[5]</a:t>
            </a:r>
            <a:endParaRPr lang="en-US" altLang="en-US" sz="3000" b="0" dirty="0"/>
          </a:p>
        </p:txBody>
      </p:sp>
    </p:spTree>
    <p:extLst>
      <p:ext uri="{BB962C8B-B14F-4D97-AF65-F5344CB8AC3E}">
        <p14:creationId xmlns:p14="http://schemas.microsoft.com/office/powerpoint/2010/main" val="2963130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4035"/>
                                        </p:tgtEl>
                                        <p:attrNameLst>
                                          <p:attrName>style.visibility</p:attrName>
                                        </p:attrNameLst>
                                      </p:cBhvr>
                                      <p:to>
                                        <p:strVal val="visible"/>
                                      </p:to>
                                    </p:set>
                                    <p:anim calcmode="lin" valueType="num">
                                      <p:cBhvr>
                                        <p:cTn id="7" dur="500" fill="hold"/>
                                        <p:tgtEl>
                                          <p:spTgt spid="214035"/>
                                        </p:tgtEl>
                                        <p:attrNameLst>
                                          <p:attrName>ppt_w</p:attrName>
                                        </p:attrNameLst>
                                      </p:cBhvr>
                                      <p:tavLst>
                                        <p:tav tm="0">
                                          <p:val>
                                            <p:fltVal val="0"/>
                                          </p:val>
                                        </p:tav>
                                        <p:tav tm="100000">
                                          <p:val>
                                            <p:strVal val="#ppt_w"/>
                                          </p:val>
                                        </p:tav>
                                      </p:tavLst>
                                    </p:anim>
                                    <p:anim calcmode="lin" valueType="num">
                                      <p:cBhvr>
                                        <p:cTn id="8" dur="500" fill="hold"/>
                                        <p:tgtEl>
                                          <p:spTgt spid="214035"/>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
                                            </p:cond>
                                          </p:stCondLst>
                                        </p:cTn>
                                        <p:tgtEl>
                                          <p:spTgt spid="214035"/>
                                        </p:tgtEl>
                                        <p:attrNameLst>
                                          <p:attrName>style.visibility</p:attrName>
                                        </p:attrNameLst>
                                      </p:cBhvr>
                                      <p:to>
                                        <p:strVal val="hidden"/>
                                      </p:to>
                                    </p:set>
                                  </p:sub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214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35"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026"/>
          <p:cNvSpPr>
            <a:spLocks noGrp="1" noChangeArrowheads="1"/>
          </p:cNvSpPr>
          <p:nvPr>
            <p:ph type="title"/>
          </p:nvPr>
        </p:nvSpPr>
        <p:spPr>
          <a:xfrm>
            <a:off x="0" y="0"/>
            <a:ext cx="9144000" cy="838200"/>
          </a:xfrm>
        </p:spPr>
        <p:txBody>
          <a:bodyPr/>
          <a:lstStyle/>
          <a:p>
            <a:r>
              <a:rPr lang="en-US" altLang="en-US" dirty="0"/>
              <a:t>"Bubbling Up" the Largest Element</a:t>
            </a:r>
          </a:p>
        </p:txBody>
      </p:sp>
      <p:sp>
        <p:nvSpPr>
          <p:cNvPr id="215043" name="Rectangle 1027"/>
          <p:cNvSpPr>
            <a:spLocks noGrp="1" noChangeArrowheads="1"/>
          </p:cNvSpPr>
          <p:nvPr>
            <p:ph type="body" idx="1"/>
          </p:nvPr>
        </p:nvSpPr>
        <p:spPr>
          <a:xfrm>
            <a:off x="0" y="838200"/>
            <a:ext cx="9144000" cy="5410200"/>
          </a:xfrm>
        </p:spPr>
        <p:txBody>
          <a:bodyPr/>
          <a:lstStyle/>
          <a:p>
            <a:r>
              <a:rPr lang="en-US" altLang="en-US" sz="2400" dirty="0">
                <a:latin typeface="Times" panose="02020603050405020304" pitchFamily="18" charset="0"/>
                <a:cs typeface="Times" panose="02020603050405020304" pitchFamily="18" charset="0"/>
              </a:rPr>
              <a:t>Traverse elements of array:</a:t>
            </a:r>
          </a:p>
          <a:p>
            <a:pPr lvl="1"/>
            <a:r>
              <a:rPr lang="en-US" altLang="en-US" dirty="0" smtClean="0">
                <a:latin typeface="Times" panose="02020603050405020304" pitchFamily="18" charset="0"/>
                <a:cs typeface="Times" panose="02020603050405020304" pitchFamily="18" charset="0"/>
              </a:rPr>
              <a:t>Move </a:t>
            </a:r>
            <a:r>
              <a:rPr lang="en-US" altLang="en-US" dirty="0">
                <a:latin typeface="Times" panose="02020603050405020304" pitchFamily="18" charset="0"/>
                <a:cs typeface="Times" panose="02020603050405020304" pitchFamily="18" charset="0"/>
              </a:rPr>
              <a:t>from the front to the end</a:t>
            </a:r>
          </a:p>
          <a:p>
            <a:pPr lvl="1"/>
            <a:r>
              <a:rPr lang="en-US" altLang="en-US" dirty="0">
                <a:latin typeface="Times" panose="02020603050405020304" pitchFamily="18" charset="0"/>
                <a:cs typeface="Times" panose="02020603050405020304" pitchFamily="18" charset="0"/>
              </a:rPr>
              <a:t>“Bubble” the largest value to the end using pair-wise comparisons and swapping</a:t>
            </a:r>
          </a:p>
        </p:txBody>
      </p:sp>
      <p:sp>
        <p:nvSpPr>
          <p:cNvPr id="215044" name="Rectangle 1028"/>
          <p:cNvSpPr>
            <a:spLocks noChangeArrowheads="1"/>
          </p:cNvSpPr>
          <p:nvPr/>
        </p:nvSpPr>
        <p:spPr bwMode="auto">
          <a:xfrm>
            <a:off x="1211263" y="4592638"/>
            <a:ext cx="6518275" cy="71596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5045" name="Line 1029"/>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5046" name="Line 1030"/>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5047" name="Line 1031"/>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5048" name="Line 1032"/>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5049" name="Line 1033"/>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5050" name="Rectangle 1034"/>
          <p:cNvSpPr>
            <a:spLocks noChangeArrowheads="1"/>
          </p:cNvSpPr>
          <p:nvPr/>
        </p:nvSpPr>
        <p:spPr bwMode="auto">
          <a:xfrm>
            <a:off x="6958013" y="4767263"/>
            <a:ext cx="381515"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5</a:t>
            </a:r>
          </a:p>
        </p:txBody>
      </p:sp>
      <p:sp>
        <p:nvSpPr>
          <p:cNvPr id="215051" name="Rectangle 1035"/>
          <p:cNvSpPr>
            <a:spLocks noChangeArrowheads="1"/>
          </p:cNvSpPr>
          <p:nvPr/>
        </p:nvSpPr>
        <p:spPr bwMode="auto">
          <a:xfrm>
            <a:off x="4516438" y="47545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solidFill>
                  <a:srgbClr val="FF0033"/>
                </a:solidFill>
              </a:rPr>
              <a:t>77</a:t>
            </a:r>
            <a:endParaRPr lang="en-US" altLang="en-US" sz="3000" b="0">
              <a:solidFill>
                <a:srgbClr val="FF0033"/>
              </a:solidFill>
            </a:endParaRPr>
          </a:p>
        </p:txBody>
      </p:sp>
      <p:sp>
        <p:nvSpPr>
          <p:cNvPr id="215052" name="Rectangle 1036"/>
          <p:cNvSpPr>
            <a:spLocks noChangeArrowheads="1"/>
          </p:cNvSpPr>
          <p:nvPr/>
        </p:nvSpPr>
        <p:spPr bwMode="auto">
          <a:xfrm>
            <a:off x="343058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12</a:t>
            </a:r>
            <a:endParaRPr lang="en-US" altLang="en-US" sz="3000" b="0"/>
          </a:p>
        </p:txBody>
      </p:sp>
      <p:sp>
        <p:nvSpPr>
          <p:cNvPr id="215053" name="Rectangle 1037"/>
          <p:cNvSpPr>
            <a:spLocks noChangeArrowheads="1"/>
          </p:cNvSpPr>
          <p:nvPr/>
        </p:nvSpPr>
        <p:spPr bwMode="auto">
          <a:xfrm>
            <a:off x="234473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35</a:t>
            </a:r>
            <a:endParaRPr lang="en-US" altLang="en-US" sz="3000" b="0"/>
          </a:p>
        </p:txBody>
      </p:sp>
      <p:sp>
        <p:nvSpPr>
          <p:cNvPr id="215054" name="Rectangle 1038"/>
          <p:cNvSpPr>
            <a:spLocks noChangeArrowheads="1"/>
          </p:cNvSpPr>
          <p:nvPr/>
        </p:nvSpPr>
        <p:spPr bwMode="auto">
          <a:xfrm>
            <a:off x="1376363" y="4781550"/>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42</a:t>
            </a:r>
            <a:endParaRPr lang="en-US" altLang="en-US" sz="3000" b="0"/>
          </a:p>
        </p:txBody>
      </p:sp>
      <p:sp>
        <p:nvSpPr>
          <p:cNvPr id="215055" name="Rectangle 1039"/>
          <p:cNvSpPr>
            <a:spLocks noChangeArrowheads="1"/>
          </p:cNvSpPr>
          <p:nvPr/>
        </p:nvSpPr>
        <p:spPr bwMode="auto">
          <a:xfrm>
            <a:off x="5559425" y="4752975"/>
            <a:ext cx="77264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solidFill>
                  <a:srgbClr val="FF0033"/>
                </a:solidFill>
              </a:rPr>
              <a:t>101</a:t>
            </a:r>
          </a:p>
        </p:txBody>
      </p:sp>
      <p:sp>
        <p:nvSpPr>
          <p:cNvPr id="215057" name="Rectangle 1041"/>
          <p:cNvSpPr>
            <a:spLocks noChangeArrowheads="1"/>
          </p:cNvSpPr>
          <p:nvPr/>
        </p:nvSpPr>
        <p:spPr bwMode="auto">
          <a:xfrm>
            <a:off x="4291013" y="4587875"/>
            <a:ext cx="1081087" cy="708025"/>
          </a:xfrm>
          <a:prstGeom prst="rect">
            <a:avLst/>
          </a:prstGeom>
          <a:noFill/>
          <a:ln w="76200">
            <a:solidFill>
              <a:srgbClr val="FF0033"/>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5058" name="Rectangle 1042"/>
          <p:cNvSpPr>
            <a:spLocks noChangeArrowheads="1"/>
          </p:cNvSpPr>
          <p:nvPr/>
        </p:nvSpPr>
        <p:spPr bwMode="auto">
          <a:xfrm>
            <a:off x="5386388" y="4587875"/>
            <a:ext cx="1152525" cy="708025"/>
          </a:xfrm>
          <a:prstGeom prst="rect">
            <a:avLst/>
          </a:prstGeom>
          <a:noFill/>
          <a:ln w="76200">
            <a:solidFill>
              <a:srgbClr val="FF0033"/>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5063" name="Text Box 1047"/>
          <p:cNvSpPr txBox="1">
            <a:spLocks noChangeArrowheads="1"/>
          </p:cNvSpPr>
          <p:nvPr/>
        </p:nvSpPr>
        <p:spPr bwMode="auto">
          <a:xfrm>
            <a:off x="4157663" y="5454650"/>
            <a:ext cx="281647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a:solidFill>
                  <a:srgbClr val="3333FF"/>
                </a:solidFill>
              </a:rPr>
              <a:t>No need to swap</a:t>
            </a:r>
          </a:p>
        </p:txBody>
      </p:sp>
      <p:sp>
        <p:nvSpPr>
          <p:cNvPr id="20" name="Rectangle 16"/>
          <p:cNvSpPr>
            <a:spLocks noChangeArrowheads="1"/>
          </p:cNvSpPr>
          <p:nvPr/>
        </p:nvSpPr>
        <p:spPr bwMode="auto">
          <a:xfrm>
            <a:off x="1211263" y="4038600"/>
            <a:ext cx="656113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sz="3000" dirty="0" smtClean="0"/>
              <a:t>a[0]       a[1]    a[2]     a[3]      a[4]     a[5]</a:t>
            </a:r>
            <a:endParaRPr lang="en-US" altLang="en-US" sz="3000" b="0" dirty="0"/>
          </a:p>
        </p:txBody>
      </p:sp>
    </p:spTree>
    <p:extLst>
      <p:ext uri="{BB962C8B-B14F-4D97-AF65-F5344CB8AC3E}">
        <p14:creationId xmlns:p14="http://schemas.microsoft.com/office/powerpoint/2010/main" val="4730255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0" y="0"/>
            <a:ext cx="9144000" cy="838200"/>
          </a:xfrm>
        </p:spPr>
        <p:txBody>
          <a:bodyPr/>
          <a:lstStyle/>
          <a:p>
            <a:r>
              <a:rPr lang="en-US" altLang="en-US" dirty="0"/>
              <a:t>"Bubbling Up" the Largest Element</a:t>
            </a:r>
          </a:p>
        </p:txBody>
      </p:sp>
      <p:sp>
        <p:nvSpPr>
          <p:cNvPr id="216067" name="Rectangle 3"/>
          <p:cNvSpPr>
            <a:spLocks noGrp="1" noChangeArrowheads="1"/>
          </p:cNvSpPr>
          <p:nvPr>
            <p:ph type="body" idx="1"/>
          </p:nvPr>
        </p:nvSpPr>
        <p:spPr>
          <a:xfrm>
            <a:off x="0" y="838200"/>
            <a:ext cx="9144000" cy="5410200"/>
          </a:xfrm>
        </p:spPr>
        <p:txBody>
          <a:bodyPr/>
          <a:lstStyle/>
          <a:p>
            <a:r>
              <a:rPr lang="en-US" altLang="en-US" sz="2400" dirty="0">
                <a:latin typeface="Times" panose="02020603050405020304" pitchFamily="18" charset="0"/>
                <a:cs typeface="Times" panose="02020603050405020304" pitchFamily="18" charset="0"/>
              </a:rPr>
              <a:t>Traverse elements of array</a:t>
            </a:r>
            <a:r>
              <a:rPr lang="en-US" altLang="en-US" sz="2400" dirty="0" smtClean="0">
                <a:latin typeface="Times" panose="02020603050405020304" pitchFamily="18" charset="0"/>
                <a:cs typeface="Times" panose="02020603050405020304" pitchFamily="18" charset="0"/>
              </a:rPr>
              <a:t>:</a:t>
            </a:r>
            <a:endParaRPr lang="en-US" altLang="en-US" sz="2400" dirty="0">
              <a:latin typeface="Times" panose="02020603050405020304" pitchFamily="18" charset="0"/>
              <a:cs typeface="Times" panose="02020603050405020304" pitchFamily="18" charset="0"/>
            </a:endParaRPr>
          </a:p>
          <a:p>
            <a:pPr lvl="1"/>
            <a:r>
              <a:rPr lang="en-US" altLang="en-US" dirty="0">
                <a:latin typeface="Times" panose="02020603050405020304" pitchFamily="18" charset="0"/>
                <a:cs typeface="Times" panose="02020603050405020304" pitchFamily="18" charset="0"/>
              </a:rPr>
              <a:t>Move from the front to the end</a:t>
            </a:r>
          </a:p>
          <a:p>
            <a:pPr lvl="1"/>
            <a:r>
              <a:rPr lang="en-US" altLang="en-US" dirty="0">
                <a:latin typeface="Times" panose="02020603050405020304" pitchFamily="18" charset="0"/>
                <a:cs typeface="Times" panose="02020603050405020304" pitchFamily="18" charset="0"/>
              </a:rPr>
              <a:t>“Bubble” the largest value to the end using pair-wise comparisons and swapping</a:t>
            </a:r>
          </a:p>
        </p:txBody>
      </p:sp>
      <p:sp>
        <p:nvSpPr>
          <p:cNvPr id="216068"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6069"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6070"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6071"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6072"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6073"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6074" name="Rectangle 10"/>
          <p:cNvSpPr>
            <a:spLocks noChangeArrowheads="1"/>
          </p:cNvSpPr>
          <p:nvPr/>
        </p:nvSpPr>
        <p:spPr bwMode="auto">
          <a:xfrm>
            <a:off x="6958013" y="4767263"/>
            <a:ext cx="381515"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solidFill>
                  <a:srgbClr val="FF0033"/>
                </a:solidFill>
              </a:rPr>
              <a:t>5</a:t>
            </a:r>
          </a:p>
        </p:txBody>
      </p:sp>
      <p:sp>
        <p:nvSpPr>
          <p:cNvPr id="216075" name="Rectangle 11"/>
          <p:cNvSpPr>
            <a:spLocks noChangeArrowheads="1"/>
          </p:cNvSpPr>
          <p:nvPr/>
        </p:nvSpPr>
        <p:spPr bwMode="auto">
          <a:xfrm>
            <a:off x="4516438" y="47545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77</a:t>
            </a:r>
            <a:endParaRPr lang="en-US" altLang="en-US" sz="3000" b="0"/>
          </a:p>
        </p:txBody>
      </p:sp>
      <p:sp>
        <p:nvSpPr>
          <p:cNvPr id="216076" name="Rectangle 12"/>
          <p:cNvSpPr>
            <a:spLocks noChangeArrowheads="1"/>
          </p:cNvSpPr>
          <p:nvPr/>
        </p:nvSpPr>
        <p:spPr bwMode="auto">
          <a:xfrm>
            <a:off x="343058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12</a:t>
            </a:r>
            <a:endParaRPr lang="en-US" altLang="en-US" sz="3000" b="0"/>
          </a:p>
        </p:txBody>
      </p:sp>
      <p:sp>
        <p:nvSpPr>
          <p:cNvPr id="216077" name="Rectangle 13"/>
          <p:cNvSpPr>
            <a:spLocks noChangeArrowheads="1"/>
          </p:cNvSpPr>
          <p:nvPr/>
        </p:nvSpPr>
        <p:spPr bwMode="auto">
          <a:xfrm>
            <a:off x="234473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35</a:t>
            </a:r>
            <a:endParaRPr lang="en-US" altLang="en-US" sz="3000" b="0"/>
          </a:p>
        </p:txBody>
      </p:sp>
      <p:sp>
        <p:nvSpPr>
          <p:cNvPr id="216078" name="Rectangle 14"/>
          <p:cNvSpPr>
            <a:spLocks noChangeArrowheads="1"/>
          </p:cNvSpPr>
          <p:nvPr/>
        </p:nvSpPr>
        <p:spPr bwMode="auto">
          <a:xfrm>
            <a:off x="1376363" y="4781550"/>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42</a:t>
            </a:r>
            <a:endParaRPr lang="en-US" altLang="en-US" sz="3000" b="0"/>
          </a:p>
        </p:txBody>
      </p:sp>
      <p:sp>
        <p:nvSpPr>
          <p:cNvPr id="216079" name="Rectangle 15"/>
          <p:cNvSpPr>
            <a:spLocks noChangeArrowheads="1"/>
          </p:cNvSpPr>
          <p:nvPr/>
        </p:nvSpPr>
        <p:spPr bwMode="auto">
          <a:xfrm>
            <a:off x="5559425" y="4752975"/>
            <a:ext cx="77264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solidFill>
                  <a:srgbClr val="FF0033"/>
                </a:solidFill>
              </a:rPr>
              <a:t>101</a:t>
            </a:r>
          </a:p>
        </p:txBody>
      </p:sp>
      <p:sp>
        <p:nvSpPr>
          <p:cNvPr id="216081" name="Rectangle 17"/>
          <p:cNvSpPr>
            <a:spLocks noChangeArrowheads="1"/>
          </p:cNvSpPr>
          <p:nvPr/>
        </p:nvSpPr>
        <p:spPr bwMode="auto">
          <a:xfrm>
            <a:off x="5400675" y="4584700"/>
            <a:ext cx="1139825" cy="708025"/>
          </a:xfrm>
          <a:prstGeom prst="rect">
            <a:avLst/>
          </a:prstGeom>
          <a:noFill/>
          <a:ln w="76200">
            <a:solidFill>
              <a:srgbClr val="FF0033"/>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6082" name="Rectangle 18"/>
          <p:cNvSpPr>
            <a:spLocks noChangeArrowheads="1"/>
          </p:cNvSpPr>
          <p:nvPr/>
        </p:nvSpPr>
        <p:spPr bwMode="auto">
          <a:xfrm>
            <a:off x="6553200" y="4584700"/>
            <a:ext cx="1152525" cy="708025"/>
          </a:xfrm>
          <a:prstGeom prst="rect">
            <a:avLst/>
          </a:prstGeom>
          <a:noFill/>
          <a:ln w="76200">
            <a:solidFill>
              <a:srgbClr val="FF0033"/>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6083" name="AutoShape 19"/>
          <p:cNvSpPr>
            <a:spLocks noChangeArrowheads="1"/>
          </p:cNvSpPr>
          <p:nvPr/>
        </p:nvSpPr>
        <p:spPr bwMode="auto">
          <a:xfrm>
            <a:off x="5289550" y="4156075"/>
            <a:ext cx="2501900" cy="1536700"/>
          </a:xfrm>
          <a:prstGeom prst="irregularSeal1">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Swap</a:t>
            </a:r>
          </a:p>
        </p:txBody>
      </p:sp>
      <p:grpSp>
        <p:nvGrpSpPr>
          <p:cNvPr id="216084" name="Group 20"/>
          <p:cNvGrpSpPr>
            <a:grpSpLocks/>
          </p:cNvGrpSpPr>
          <p:nvPr/>
        </p:nvGrpSpPr>
        <p:grpSpPr bwMode="auto">
          <a:xfrm>
            <a:off x="5400675" y="4591050"/>
            <a:ext cx="2328863" cy="708025"/>
            <a:chOff x="760" y="2895"/>
            <a:chExt cx="1272" cy="446"/>
          </a:xfrm>
        </p:grpSpPr>
        <p:sp>
          <p:nvSpPr>
            <p:cNvPr id="216085" name="Rectangle 21"/>
            <p:cNvSpPr>
              <a:spLocks noChangeArrowheads="1"/>
            </p:cNvSpPr>
            <p:nvPr/>
          </p:nvSpPr>
          <p:spPr bwMode="auto">
            <a:xfrm>
              <a:off x="760" y="2895"/>
              <a:ext cx="636" cy="446"/>
            </a:xfrm>
            <a:prstGeom prst="rect">
              <a:avLst/>
            </a:prstGeom>
            <a:solidFill>
              <a:schemeClr val="bg1"/>
            </a:solidFill>
            <a:ln w="76200">
              <a:solidFill>
                <a:srgbClr val="FF00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5</a:t>
              </a:r>
            </a:p>
          </p:txBody>
        </p:sp>
        <p:sp>
          <p:nvSpPr>
            <p:cNvPr id="216086" name="Rectangle 22"/>
            <p:cNvSpPr>
              <a:spLocks noChangeArrowheads="1"/>
            </p:cNvSpPr>
            <p:nvPr/>
          </p:nvSpPr>
          <p:spPr bwMode="auto">
            <a:xfrm>
              <a:off x="1396" y="2895"/>
              <a:ext cx="636" cy="446"/>
            </a:xfrm>
            <a:prstGeom prst="rect">
              <a:avLst/>
            </a:prstGeom>
            <a:solidFill>
              <a:schemeClr val="bg1"/>
            </a:solidFill>
            <a:ln w="76200">
              <a:solidFill>
                <a:srgbClr val="FF00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t>101</a:t>
              </a:r>
            </a:p>
          </p:txBody>
        </p:sp>
      </p:grpSp>
      <p:sp>
        <p:nvSpPr>
          <p:cNvPr id="23" name="Rectangle 16"/>
          <p:cNvSpPr>
            <a:spLocks noChangeArrowheads="1"/>
          </p:cNvSpPr>
          <p:nvPr/>
        </p:nvSpPr>
        <p:spPr bwMode="auto">
          <a:xfrm>
            <a:off x="1211263" y="4038600"/>
            <a:ext cx="656113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sz="3000" dirty="0" smtClean="0"/>
              <a:t>a[0]       a[1]    a[2]     a[3]      a[4]     a[5]</a:t>
            </a:r>
            <a:endParaRPr lang="en-US" altLang="en-US" sz="3000" b="0" dirty="0"/>
          </a:p>
        </p:txBody>
      </p:sp>
    </p:spTree>
    <p:extLst>
      <p:ext uri="{BB962C8B-B14F-4D97-AF65-F5344CB8AC3E}">
        <p14:creationId xmlns:p14="http://schemas.microsoft.com/office/powerpoint/2010/main" val="2015008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6083"/>
                                        </p:tgtEl>
                                        <p:attrNameLst>
                                          <p:attrName>style.visibility</p:attrName>
                                        </p:attrNameLst>
                                      </p:cBhvr>
                                      <p:to>
                                        <p:strVal val="visible"/>
                                      </p:to>
                                    </p:set>
                                    <p:anim calcmode="lin" valueType="num">
                                      <p:cBhvr>
                                        <p:cTn id="7" dur="500" fill="hold"/>
                                        <p:tgtEl>
                                          <p:spTgt spid="216083"/>
                                        </p:tgtEl>
                                        <p:attrNameLst>
                                          <p:attrName>ppt_w</p:attrName>
                                        </p:attrNameLst>
                                      </p:cBhvr>
                                      <p:tavLst>
                                        <p:tav tm="0">
                                          <p:val>
                                            <p:fltVal val="0"/>
                                          </p:val>
                                        </p:tav>
                                        <p:tav tm="100000">
                                          <p:val>
                                            <p:strVal val="#ppt_w"/>
                                          </p:val>
                                        </p:tav>
                                      </p:tavLst>
                                    </p:anim>
                                    <p:anim calcmode="lin" valueType="num">
                                      <p:cBhvr>
                                        <p:cTn id="8" dur="500" fill="hold"/>
                                        <p:tgtEl>
                                          <p:spTgt spid="216083"/>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
                                            </p:cond>
                                          </p:stCondLst>
                                        </p:cTn>
                                        <p:tgtEl>
                                          <p:spTgt spid="216083"/>
                                        </p:tgtEl>
                                        <p:attrNameLst>
                                          <p:attrName>style.visibility</p:attrName>
                                        </p:attrNameLst>
                                      </p:cBhvr>
                                      <p:to>
                                        <p:strVal val="hidden"/>
                                      </p:to>
                                    </p:set>
                                  </p:sub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21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83"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0" y="0"/>
            <a:ext cx="9144000" cy="838200"/>
          </a:xfrm>
        </p:spPr>
        <p:txBody>
          <a:bodyPr/>
          <a:lstStyle/>
          <a:p>
            <a:r>
              <a:rPr lang="en-US" altLang="en-US" dirty="0"/>
              <a:t>"Bubbling Up" the Largest Element</a:t>
            </a:r>
          </a:p>
        </p:txBody>
      </p:sp>
      <p:sp>
        <p:nvSpPr>
          <p:cNvPr id="217091" name="Rectangle 3"/>
          <p:cNvSpPr>
            <a:spLocks noGrp="1" noChangeArrowheads="1"/>
          </p:cNvSpPr>
          <p:nvPr>
            <p:ph type="body" idx="1"/>
          </p:nvPr>
        </p:nvSpPr>
        <p:spPr>
          <a:xfrm>
            <a:off x="0" y="838200"/>
            <a:ext cx="9144000" cy="2209800"/>
          </a:xfrm>
        </p:spPr>
        <p:txBody>
          <a:bodyPr/>
          <a:lstStyle/>
          <a:p>
            <a:r>
              <a:rPr lang="en-US" altLang="en-US" sz="2400" dirty="0">
                <a:latin typeface="Times" panose="02020603050405020304" pitchFamily="18" charset="0"/>
                <a:cs typeface="Times" panose="02020603050405020304" pitchFamily="18" charset="0"/>
              </a:rPr>
              <a:t>Traverse elements of array:</a:t>
            </a:r>
          </a:p>
          <a:p>
            <a:pPr lvl="1"/>
            <a:r>
              <a:rPr lang="en-US" altLang="en-US" dirty="0" smtClean="0">
                <a:latin typeface="Times" panose="02020603050405020304" pitchFamily="18" charset="0"/>
                <a:cs typeface="Times" panose="02020603050405020304" pitchFamily="18" charset="0"/>
              </a:rPr>
              <a:t>Move </a:t>
            </a:r>
            <a:r>
              <a:rPr lang="en-US" altLang="en-US" dirty="0">
                <a:latin typeface="Times" panose="02020603050405020304" pitchFamily="18" charset="0"/>
                <a:cs typeface="Times" panose="02020603050405020304" pitchFamily="18" charset="0"/>
              </a:rPr>
              <a:t>from the front to the end</a:t>
            </a:r>
          </a:p>
          <a:p>
            <a:pPr lvl="1"/>
            <a:r>
              <a:rPr lang="en-US" altLang="en-US" dirty="0">
                <a:latin typeface="Times" panose="02020603050405020304" pitchFamily="18" charset="0"/>
                <a:cs typeface="Times" panose="02020603050405020304" pitchFamily="18" charset="0"/>
              </a:rPr>
              <a:t>“Bubble” the largest value to the end using pair-wise comparisons and swapping</a:t>
            </a:r>
          </a:p>
        </p:txBody>
      </p:sp>
      <p:sp>
        <p:nvSpPr>
          <p:cNvPr id="217092"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7093"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7094"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7095"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7096"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7097"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7099" name="Rectangle 11"/>
          <p:cNvSpPr>
            <a:spLocks noChangeArrowheads="1"/>
          </p:cNvSpPr>
          <p:nvPr/>
        </p:nvSpPr>
        <p:spPr bwMode="auto">
          <a:xfrm>
            <a:off x="4516438" y="47545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77</a:t>
            </a:r>
            <a:endParaRPr lang="en-US" altLang="en-US" sz="3000" b="0"/>
          </a:p>
        </p:txBody>
      </p:sp>
      <p:sp>
        <p:nvSpPr>
          <p:cNvPr id="217100" name="Rectangle 12"/>
          <p:cNvSpPr>
            <a:spLocks noChangeArrowheads="1"/>
          </p:cNvSpPr>
          <p:nvPr/>
        </p:nvSpPr>
        <p:spPr bwMode="auto">
          <a:xfrm>
            <a:off x="343058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12</a:t>
            </a:r>
            <a:endParaRPr lang="en-US" altLang="en-US" sz="3000" b="0"/>
          </a:p>
        </p:txBody>
      </p:sp>
      <p:sp>
        <p:nvSpPr>
          <p:cNvPr id="217101" name="Rectangle 13"/>
          <p:cNvSpPr>
            <a:spLocks noChangeArrowheads="1"/>
          </p:cNvSpPr>
          <p:nvPr/>
        </p:nvSpPr>
        <p:spPr bwMode="auto">
          <a:xfrm>
            <a:off x="234473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35</a:t>
            </a:r>
            <a:endParaRPr lang="en-US" altLang="en-US" sz="3000" b="0"/>
          </a:p>
        </p:txBody>
      </p:sp>
      <p:sp>
        <p:nvSpPr>
          <p:cNvPr id="217102" name="Rectangle 14"/>
          <p:cNvSpPr>
            <a:spLocks noChangeArrowheads="1"/>
          </p:cNvSpPr>
          <p:nvPr/>
        </p:nvSpPr>
        <p:spPr bwMode="auto">
          <a:xfrm>
            <a:off x="1376363" y="4781550"/>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42</a:t>
            </a:r>
            <a:endParaRPr lang="en-US" altLang="en-US" sz="3000" b="0"/>
          </a:p>
        </p:txBody>
      </p:sp>
      <p:sp>
        <p:nvSpPr>
          <p:cNvPr id="217103" name="Rectangle 15"/>
          <p:cNvSpPr>
            <a:spLocks noChangeArrowheads="1"/>
          </p:cNvSpPr>
          <p:nvPr/>
        </p:nvSpPr>
        <p:spPr bwMode="auto">
          <a:xfrm>
            <a:off x="5559425" y="4752975"/>
            <a:ext cx="554639"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  5</a:t>
            </a:r>
          </a:p>
        </p:txBody>
      </p:sp>
      <p:sp>
        <p:nvSpPr>
          <p:cNvPr id="217106" name="Rectangle 18"/>
          <p:cNvSpPr>
            <a:spLocks noChangeArrowheads="1"/>
          </p:cNvSpPr>
          <p:nvPr/>
        </p:nvSpPr>
        <p:spPr bwMode="auto">
          <a:xfrm>
            <a:off x="6553200" y="4584700"/>
            <a:ext cx="1152525" cy="708025"/>
          </a:xfrm>
          <a:prstGeom prst="rect">
            <a:avLst/>
          </a:prstGeom>
          <a:noFill/>
          <a:ln w="762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solidFill>
                  <a:srgbClr val="3333FF"/>
                </a:solidFill>
              </a:rPr>
              <a:t>101</a:t>
            </a:r>
          </a:p>
        </p:txBody>
      </p:sp>
      <p:sp>
        <p:nvSpPr>
          <p:cNvPr id="217111" name="Text Box 23"/>
          <p:cNvSpPr txBox="1">
            <a:spLocks noChangeArrowheads="1"/>
          </p:cNvSpPr>
          <p:nvPr/>
        </p:nvSpPr>
        <p:spPr bwMode="auto">
          <a:xfrm>
            <a:off x="1990725" y="5524500"/>
            <a:ext cx="479548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a:solidFill>
                  <a:srgbClr val="3333FF"/>
                </a:solidFill>
              </a:rPr>
              <a:t>Largest value correctly placed</a:t>
            </a:r>
          </a:p>
        </p:txBody>
      </p:sp>
      <p:sp>
        <p:nvSpPr>
          <p:cNvPr id="18" name="Rectangle 16"/>
          <p:cNvSpPr>
            <a:spLocks noChangeArrowheads="1"/>
          </p:cNvSpPr>
          <p:nvPr/>
        </p:nvSpPr>
        <p:spPr bwMode="auto">
          <a:xfrm>
            <a:off x="1211263" y="4038600"/>
            <a:ext cx="656113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sz="3000" dirty="0" smtClean="0"/>
              <a:t>a[0]       a[1]    a[2]     a[3]      a[4]     a[5]</a:t>
            </a:r>
            <a:endParaRPr lang="en-US" altLang="en-US" sz="3000" b="0" dirty="0"/>
          </a:p>
        </p:txBody>
      </p:sp>
    </p:spTree>
    <p:extLst>
      <p:ext uri="{BB962C8B-B14F-4D97-AF65-F5344CB8AC3E}">
        <p14:creationId xmlns:p14="http://schemas.microsoft.com/office/powerpoint/2010/main" val="14327186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0" y="0"/>
            <a:ext cx="9144000" cy="838200"/>
          </a:xfrm>
        </p:spPr>
        <p:txBody>
          <a:bodyPr/>
          <a:lstStyle/>
          <a:p>
            <a:r>
              <a:rPr lang="en-US" sz="3600" dirty="0" smtClean="0"/>
              <a:t>Sorting problem</a:t>
            </a:r>
          </a:p>
        </p:txBody>
      </p:sp>
      <p:sp>
        <p:nvSpPr>
          <p:cNvPr id="14339" name="Content Placeholder 2"/>
          <p:cNvSpPr>
            <a:spLocks noGrp="1"/>
          </p:cNvSpPr>
          <p:nvPr>
            <p:ph idx="4294967295"/>
          </p:nvPr>
        </p:nvSpPr>
        <p:spPr>
          <a:xfrm>
            <a:off x="0" y="838200"/>
            <a:ext cx="9144000" cy="5257800"/>
          </a:xfrm>
        </p:spPr>
        <p:txBody>
          <a:bodyPr/>
          <a:lstStyle/>
          <a:p>
            <a:pPr eaLnBrk="1" hangingPunct="1"/>
            <a:r>
              <a:rPr lang="en-US" sz="2200" dirty="0" smtClean="0">
                <a:latin typeface="Times New Roman" panose="02020603050405020304" pitchFamily="18" charset="0"/>
                <a:cs typeface="Times New Roman" panose="02020603050405020304" pitchFamily="18" charset="0"/>
              </a:rPr>
              <a:t>There are 2 basic operations that sorting algorithms often use:</a:t>
            </a:r>
            <a:endParaRPr lang="en-US" sz="2200" dirty="0">
              <a:latin typeface="Times New Roman" panose="02020603050405020304" pitchFamily="18" charset="0"/>
              <a:cs typeface="Times New Roman" panose="02020603050405020304" pitchFamily="18" charset="0"/>
            </a:endParaRPr>
          </a:p>
          <a:p>
            <a:pPr lvl="1" eaLnBrk="1" hangingPunct="1"/>
            <a:r>
              <a:rPr lang="en-US" sz="2200" b="1" dirty="0" smtClean="0">
                <a:latin typeface="Times New Roman" panose="02020603050405020304" pitchFamily="18" charset="0"/>
                <a:cs typeface="Times New Roman" panose="02020603050405020304" pitchFamily="18" charset="0"/>
              </a:rPr>
              <a:t>Exchange positions of 2 elements </a:t>
            </a:r>
            <a:r>
              <a:rPr lang="en-US" sz="2200" dirty="0">
                <a:latin typeface="Times New Roman" panose="02020603050405020304" pitchFamily="18" charset="0"/>
                <a:cs typeface="Times New Roman" panose="02020603050405020304" pitchFamily="18" charset="0"/>
              </a:rPr>
              <a:t>(Swap): </a:t>
            </a:r>
            <a:r>
              <a:rPr lang="en-US" sz="2200" dirty="0" smtClean="0">
                <a:latin typeface="Times New Roman" panose="02020603050405020304" pitchFamily="18" charset="0"/>
                <a:cs typeface="Times New Roman" panose="02020603050405020304" pitchFamily="18" charset="0"/>
              </a:rPr>
              <a:t>running time </a:t>
            </a:r>
            <a:r>
              <a:rPr lang="en-US" sz="2200" i="1" dirty="0">
                <a:latin typeface="Times New Roman" panose="02020603050405020304" pitchFamily="18" charset="0"/>
                <a:cs typeface="Times New Roman" panose="02020603050405020304" pitchFamily="18" charset="0"/>
              </a:rPr>
              <a:t>O</a:t>
            </a:r>
            <a:r>
              <a:rPr lang="en-US" sz="2200" dirty="0">
                <a:latin typeface="Times New Roman" panose="02020603050405020304" pitchFamily="18" charset="0"/>
                <a:cs typeface="Times New Roman" panose="02020603050405020304" pitchFamily="18" charset="0"/>
              </a:rPr>
              <a:t>(1)</a:t>
            </a:r>
          </a:p>
          <a:p>
            <a:pPr>
              <a:buFontTx/>
              <a:buNone/>
            </a:pPr>
            <a:r>
              <a:rPr lang="en-US" sz="2000" b="1" dirty="0" smtClean="0">
                <a:solidFill>
                  <a:srgbClr val="C00000"/>
                </a:solidFill>
                <a:latin typeface="Courier New" pitchFamily="49" charset="0"/>
                <a:cs typeface="Courier New" pitchFamily="49" charset="0"/>
              </a:rPr>
              <a:t>void </a:t>
            </a:r>
            <a:r>
              <a:rPr lang="en-US" sz="2000" b="1" dirty="0">
                <a:solidFill>
                  <a:srgbClr val="C00000"/>
                </a:solidFill>
                <a:latin typeface="Courier New" pitchFamily="49" charset="0"/>
                <a:cs typeface="Courier New" pitchFamily="49" charset="0"/>
              </a:rPr>
              <a:t>swap( datatype </a:t>
            </a:r>
            <a:r>
              <a:rPr lang="en-US" sz="2000" b="1" dirty="0" smtClean="0">
                <a:solidFill>
                  <a:srgbClr val="C00000"/>
                </a:solidFill>
                <a:latin typeface="Courier New" pitchFamily="49" charset="0"/>
                <a:cs typeface="Courier New" pitchFamily="49" charset="0"/>
              </a:rPr>
              <a:t>*a</a:t>
            </a:r>
            <a:r>
              <a:rPr lang="en-US" sz="2000" b="1" dirty="0">
                <a:solidFill>
                  <a:srgbClr val="C00000"/>
                </a:solidFill>
                <a:latin typeface="Courier New" pitchFamily="49" charset="0"/>
                <a:cs typeface="Courier New" pitchFamily="49" charset="0"/>
              </a:rPr>
              <a:t>, datatype </a:t>
            </a:r>
            <a:r>
              <a:rPr lang="en-US" sz="2000" b="1" dirty="0" smtClean="0">
                <a:solidFill>
                  <a:srgbClr val="C00000"/>
                </a:solidFill>
                <a:latin typeface="Courier New" pitchFamily="49" charset="0"/>
                <a:cs typeface="Courier New" pitchFamily="49" charset="0"/>
              </a:rPr>
              <a:t>*b</a:t>
            </a:r>
            <a:r>
              <a:rPr lang="en-US" sz="2000" b="1" dirty="0">
                <a:solidFill>
                  <a:srgbClr val="C00000"/>
                </a:solidFill>
                <a:latin typeface="Courier New" pitchFamily="49" charset="0"/>
                <a:cs typeface="Courier New" pitchFamily="49" charset="0"/>
              </a:rPr>
              <a:t>){</a:t>
            </a:r>
          </a:p>
          <a:p>
            <a:pPr>
              <a:buFontTx/>
              <a:buNone/>
            </a:pPr>
            <a:r>
              <a:rPr lang="en-US" sz="2000" b="1" dirty="0">
                <a:solidFill>
                  <a:srgbClr val="C00000"/>
                </a:solidFill>
                <a:latin typeface="Courier New" pitchFamily="49" charset="0"/>
                <a:cs typeface="Courier New" pitchFamily="49" charset="0"/>
              </a:rPr>
              <a:t>	datatype </a:t>
            </a:r>
            <a:r>
              <a:rPr lang="en-US" sz="2000" b="1" dirty="0" smtClean="0">
                <a:solidFill>
                  <a:srgbClr val="C00000"/>
                </a:solidFill>
                <a:latin typeface="Courier New" pitchFamily="49" charset="0"/>
                <a:cs typeface="Courier New" pitchFamily="49" charset="0"/>
              </a:rPr>
              <a:t>*temp </a:t>
            </a:r>
            <a:r>
              <a:rPr lang="en-US" sz="2000" b="1" dirty="0">
                <a:solidFill>
                  <a:srgbClr val="C00000"/>
                </a:solidFill>
                <a:latin typeface="Courier New" pitchFamily="49" charset="0"/>
                <a:cs typeface="Courier New" pitchFamily="49" charset="0"/>
              </a:rPr>
              <a:t>= </a:t>
            </a:r>
            <a:r>
              <a:rPr lang="en-US" sz="2000" b="1" dirty="0" smtClean="0">
                <a:solidFill>
                  <a:srgbClr val="C00000"/>
                </a:solidFill>
                <a:latin typeface="Courier New" pitchFamily="49" charset="0"/>
                <a:cs typeface="Courier New" pitchFamily="49" charset="0"/>
              </a:rPr>
              <a:t>*a</a:t>
            </a:r>
            <a:r>
              <a:rPr lang="en-US" sz="2000" b="1" dirty="0">
                <a:solidFill>
                  <a:srgbClr val="C00000"/>
                </a:solidFill>
                <a:latin typeface="Courier New" pitchFamily="49" charset="0"/>
                <a:cs typeface="Courier New" pitchFamily="49" charset="0"/>
              </a:rPr>
              <a:t>;  </a:t>
            </a:r>
            <a:r>
              <a:rPr lang="en-US" sz="2000" b="1" dirty="0">
                <a:latin typeface="Courier New" pitchFamily="49" charset="0"/>
                <a:cs typeface="Courier New" pitchFamily="49" charset="0"/>
              </a:rPr>
              <a:t>//</a:t>
            </a:r>
            <a:r>
              <a:rPr lang="en-US" sz="2000" b="1" dirty="0" smtClean="0">
                <a:latin typeface="Courier New" pitchFamily="49" charset="0"/>
                <a:cs typeface="Courier New" pitchFamily="49" charset="0"/>
              </a:rPr>
              <a:t>datatype- data type of element</a:t>
            </a:r>
            <a:endParaRPr lang="en-US" sz="2000" b="1" dirty="0">
              <a:latin typeface="Courier New" pitchFamily="49" charset="0"/>
              <a:cs typeface="Courier New" pitchFamily="49" charset="0"/>
            </a:endParaRPr>
          </a:p>
          <a:p>
            <a:pPr>
              <a:buFontTx/>
              <a:buNone/>
            </a:pPr>
            <a:r>
              <a:rPr lang="en-US" sz="2000" b="1" dirty="0">
                <a:solidFill>
                  <a:srgbClr val="C00000"/>
                </a:solidFill>
                <a:latin typeface="Courier New" pitchFamily="49" charset="0"/>
                <a:cs typeface="Courier New" pitchFamily="49" charset="0"/>
              </a:rPr>
              <a:t>	</a:t>
            </a:r>
            <a:r>
              <a:rPr lang="en-US" sz="2000" b="1" dirty="0" smtClean="0">
                <a:solidFill>
                  <a:srgbClr val="C00000"/>
                </a:solidFill>
                <a:latin typeface="Courier New" pitchFamily="49" charset="0"/>
                <a:cs typeface="Courier New" pitchFamily="49" charset="0"/>
              </a:rPr>
              <a:t>*a </a:t>
            </a:r>
            <a:r>
              <a:rPr lang="en-US" sz="2000" b="1" dirty="0">
                <a:solidFill>
                  <a:srgbClr val="C00000"/>
                </a:solidFill>
                <a:latin typeface="Courier New" pitchFamily="49" charset="0"/>
                <a:cs typeface="Courier New" pitchFamily="49" charset="0"/>
              </a:rPr>
              <a:t>= </a:t>
            </a:r>
            <a:r>
              <a:rPr lang="en-US" sz="2000" b="1" dirty="0" smtClean="0">
                <a:solidFill>
                  <a:srgbClr val="C00000"/>
                </a:solidFill>
                <a:latin typeface="Courier New" pitchFamily="49" charset="0"/>
                <a:cs typeface="Courier New" pitchFamily="49" charset="0"/>
              </a:rPr>
              <a:t>*b</a:t>
            </a:r>
            <a:r>
              <a:rPr lang="en-US" sz="2000" b="1" dirty="0">
                <a:solidFill>
                  <a:srgbClr val="C00000"/>
                </a:solidFill>
                <a:latin typeface="Courier New" pitchFamily="49" charset="0"/>
                <a:cs typeface="Courier New" pitchFamily="49" charset="0"/>
              </a:rPr>
              <a:t>;</a:t>
            </a:r>
          </a:p>
          <a:p>
            <a:pPr>
              <a:buFontTx/>
              <a:buNone/>
            </a:pPr>
            <a:r>
              <a:rPr lang="en-US" sz="2000" b="1" dirty="0">
                <a:solidFill>
                  <a:srgbClr val="C00000"/>
                </a:solidFill>
                <a:latin typeface="Courier New" pitchFamily="49" charset="0"/>
                <a:cs typeface="Courier New" pitchFamily="49" charset="0"/>
              </a:rPr>
              <a:t>	</a:t>
            </a:r>
            <a:r>
              <a:rPr lang="en-US" sz="2000" b="1" dirty="0" smtClean="0">
                <a:solidFill>
                  <a:srgbClr val="C00000"/>
                </a:solidFill>
                <a:latin typeface="Courier New" pitchFamily="49" charset="0"/>
                <a:cs typeface="Courier New" pitchFamily="49" charset="0"/>
              </a:rPr>
              <a:t>*b </a:t>
            </a:r>
            <a:r>
              <a:rPr lang="en-US" sz="2000" b="1" dirty="0">
                <a:solidFill>
                  <a:srgbClr val="C00000"/>
                </a:solidFill>
                <a:latin typeface="Courier New" pitchFamily="49" charset="0"/>
                <a:cs typeface="Courier New" pitchFamily="49" charset="0"/>
              </a:rPr>
              <a:t>= </a:t>
            </a:r>
            <a:r>
              <a:rPr lang="en-US" sz="2000" b="1" dirty="0" smtClean="0">
                <a:solidFill>
                  <a:srgbClr val="C00000"/>
                </a:solidFill>
                <a:latin typeface="Courier New" pitchFamily="49" charset="0"/>
                <a:cs typeface="Courier New" pitchFamily="49" charset="0"/>
              </a:rPr>
              <a:t>*temp</a:t>
            </a:r>
            <a:r>
              <a:rPr lang="en-US" sz="2000" b="1" dirty="0">
                <a:solidFill>
                  <a:srgbClr val="C00000"/>
                </a:solidFill>
                <a:latin typeface="Courier New" pitchFamily="49" charset="0"/>
                <a:cs typeface="Courier New" pitchFamily="49" charset="0"/>
              </a:rPr>
              <a:t>;</a:t>
            </a:r>
          </a:p>
          <a:p>
            <a:pPr>
              <a:buFontTx/>
              <a:buNone/>
            </a:pPr>
            <a:r>
              <a:rPr lang="en-US" sz="2000" b="1" dirty="0" smtClean="0">
                <a:solidFill>
                  <a:srgbClr val="C00000"/>
                </a:solidFill>
                <a:latin typeface="Courier New" pitchFamily="49" charset="0"/>
                <a:cs typeface="Courier New" pitchFamily="49" charset="0"/>
              </a:rPr>
              <a:t>}</a:t>
            </a:r>
          </a:p>
          <a:p>
            <a:pPr>
              <a:buFontTx/>
              <a:buNone/>
            </a:pPr>
            <a:endParaRPr lang="en-US" sz="2000" b="1" dirty="0" smtClean="0">
              <a:solidFill>
                <a:srgbClr val="C00000"/>
              </a:solidFill>
              <a:latin typeface="Courier New" pitchFamily="49" charset="0"/>
              <a:cs typeface="Courier New" pitchFamily="49" charset="0"/>
            </a:endParaRPr>
          </a:p>
          <a:p>
            <a:pPr lvl="1" eaLnBrk="1" hangingPunct="1"/>
            <a:r>
              <a:rPr lang="en-US" sz="2200" b="1" dirty="0" smtClean="0">
                <a:latin typeface="Times" panose="02020603050405020304" pitchFamily="18" charset="0"/>
                <a:cs typeface="Times" panose="02020603050405020304" pitchFamily="18" charset="0"/>
              </a:rPr>
              <a:t>Compare:</a:t>
            </a:r>
            <a:r>
              <a:rPr lang="en-US" sz="2200" dirty="0" smtClean="0">
                <a:latin typeface="Times" panose="02020603050405020304" pitchFamily="18" charset="0"/>
                <a:cs typeface="Times" panose="02020603050405020304" pitchFamily="18" charset="0"/>
              </a:rPr>
              <a:t>  Compare(</a:t>
            </a:r>
            <a:r>
              <a:rPr lang="en-US" sz="2200" i="1" dirty="0" smtClean="0">
                <a:latin typeface="Times" panose="02020603050405020304" pitchFamily="18" charset="0"/>
                <a:cs typeface="Times" panose="02020603050405020304" pitchFamily="18" charset="0"/>
              </a:rPr>
              <a:t>a</a:t>
            </a:r>
            <a:r>
              <a:rPr lang="en-US" sz="2200" dirty="0" smtClean="0">
                <a:latin typeface="Times" panose="02020603050405020304" pitchFamily="18" charset="0"/>
                <a:cs typeface="Times" panose="02020603050405020304" pitchFamily="18" charset="0"/>
              </a:rPr>
              <a:t>, </a:t>
            </a:r>
            <a:r>
              <a:rPr lang="en-US" sz="2200" i="1" dirty="0" smtClean="0">
                <a:latin typeface="Times" panose="02020603050405020304" pitchFamily="18" charset="0"/>
                <a:cs typeface="Times" panose="02020603050405020304" pitchFamily="18" charset="0"/>
              </a:rPr>
              <a:t>b</a:t>
            </a:r>
            <a:r>
              <a:rPr lang="en-US" sz="2200" dirty="0" smtClean="0">
                <a:latin typeface="Times" panose="02020603050405020304" pitchFamily="18" charset="0"/>
                <a:cs typeface="Times" panose="02020603050405020304" pitchFamily="18" charset="0"/>
              </a:rPr>
              <a:t>) returns true if a is put before b in the sorted order, false otherwise</a:t>
            </a:r>
          </a:p>
          <a:p>
            <a:pPr eaLnBrk="1" hangingPunct="1"/>
            <a:r>
              <a:rPr lang="en-US" altLang="en-US" sz="2200" b="1" dirty="0" smtClean="0">
                <a:solidFill>
                  <a:srgbClr val="FF0000"/>
                </a:solidFill>
                <a:latin typeface="Times" panose="02020603050405020304" pitchFamily="18" charset="0"/>
                <a:cs typeface="Times" panose="02020603050405020304" pitchFamily="18" charset="0"/>
              </a:rPr>
              <a:t>Sorting analysis</a:t>
            </a:r>
            <a:r>
              <a:rPr lang="en-US" altLang="en-US" sz="2200" dirty="0" smtClean="0">
                <a:latin typeface="Times" panose="02020603050405020304" pitchFamily="18" charset="0"/>
                <a:cs typeface="Times" panose="02020603050405020304" pitchFamily="18" charset="0"/>
              </a:rPr>
              <a:t>: In </a:t>
            </a:r>
            <a:r>
              <a:rPr lang="en-US" altLang="en-US" sz="2200" dirty="0">
                <a:latin typeface="Times" panose="02020603050405020304" pitchFamily="18" charset="0"/>
                <a:cs typeface="Times" panose="02020603050405020304" pitchFamily="18" charset="0"/>
              </a:rPr>
              <a:t>general, we compare keys and move items (or exchange items) in a sorting algorithm (which uses key comparisons). </a:t>
            </a:r>
          </a:p>
          <a:p>
            <a:pPr marL="0" indent="0" eaLnBrk="1" hangingPunct="1">
              <a:buNone/>
            </a:pPr>
            <a:r>
              <a:rPr lang="en-US" altLang="en-US" sz="2200" dirty="0" smtClean="0">
                <a:latin typeface="Times" panose="02020603050405020304" pitchFamily="18" charset="0"/>
                <a:cs typeface="Times" panose="02020603050405020304" pitchFamily="18" charset="0"/>
                <a:sym typeface="Wingdings" panose="05000000000000000000" pitchFamily="2" charset="2"/>
              </a:rPr>
              <a:t> So</a:t>
            </a:r>
            <a:r>
              <a:rPr lang="en-US" altLang="en-US" sz="2200" dirty="0">
                <a:latin typeface="Times" panose="02020603050405020304" pitchFamily="18" charset="0"/>
                <a:cs typeface="Times" panose="02020603050405020304" pitchFamily="18" charset="0"/>
                <a:sym typeface="Wingdings" panose="05000000000000000000" pitchFamily="2" charset="2"/>
              </a:rPr>
              <a:t>, to analyze a sorting algorithm we should count the number of </a:t>
            </a:r>
            <a:r>
              <a:rPr lang="en-US" altLang="en-US" sz="2200" dirty="0" smtClean="0">
                <a:latin typeface="Times" panose="02020603050405020304" pitchFamily="18" charset="0"/>
                <a:cs typeface="Times" panose="02020603050405020304" pitchFamily="18" charset="0"/>
                <a:sym typeface="Wingdings" panose="05000000000000000000" pitchFamily="2" charset="2"/>
              </a:rPr>
              <a:t>data </a:t>
            </a:r>
            <a:r>
              <a:rPr lang="en-US" altLang="en-US" sz="2200" dirty="0">
                <a:latin typeface="Times" panose="02020603050405020304" pitchFamily="18" charset="0"/>
                <a:cs typeface="Times" panose="02020603050405020304" pitchFamily="18" charset="0"/>
                <a:sym typeface="Wingdings" panose="05000000000000000000" pitchFamily="2" charset="2"/>
              </a:rPr>
              <a:t>comparisons and the number of moves.</a:t>
            </a:r>
          </a:p>
          <a:p>
            <a:pPr marL="0" indent="0" eaLnBrk="1" hangingPunct="1">
              <a:buNone/>
            </a:pPr>
            <a:r>
              <a:rPr lang="en-US" altLang="en-US" sz="2200" dirty="0" smtClean="0">
                <a:latin typeface="Times" panose="02020603050405020304" pitchFamily="18" charset="0"/>
                <a:cs typeface="Times" panose="02020603050405020304" pitchFamily="18" charset="0"/>
                <a:sym typeface="Wingdings" panose="05000000000000000000" pitchFamily="2" charset="2"/>
              </a:rPr>
              <a:t>(Ignoring </a:t>
            </a:r>
            <a:r>
              <a:rPr lang="en-US" altLang="en-US" sz="2200" dirty="0">
                <a:latin typeface="Times" panose="02020603050405020304" pitchFamily="18" charset="0"/>
                <a:cs typeface="Times" panose="02020603050405020304" pitchFamily="18" charset="0"/>
                <a:sym typeface="Wingdings" panose="05000000000000000000" pitchFamily="2" charset="2"/>
              </a:rPr>
              <a:t>other operations does not affect our final </a:t>
            </a:r>
            <a:r>
              <a:rPr lang="en-US" altLang="en-US" sz="2200" dirty="0" smtClean="0">
                <a:latin typeface="Times" panose="02020603050405020304" pitchFamily="18" charset="0"/>
                <a:cs typeface="Times" panose="02020603050405020304" pitchFamily="18" charset="0"/>
                <a:sym typeface="Wingdings" panose="05000000000000000000" pitchFamily="2" charset="2"/>
              </a:rPr>
              <a:t>result).</a:t>
            </a:r>
            <a:endParaRPr lang="en-US" altLang="en-US" sz="2200" dirty="0">
              <a:latin typeface="Times" panose="02020603050405020304" pitchFamily="18" charset="0"/>
              <a:cs typeface="Times" panose="02020603050405020304" pitchFamily="18" charset="0"/>
              <a:sym typeface="Wingdings" panose="05000000000000000000" pitchFamily="2" charset="2"/>
            </a:endParaRPr>
          </a:p>
          <a:p>
            <a:pPr eaLnBrk="1" hangingPunct="1"/>
            <a:endParaRPr lang="en-US" altLang="en-US" sz="2200" dirty="0">
              <a:latin typeface="Times" panose="02020603050405020304" pitchFamily="18" charset="0"/>
              <a:cs typeface="Times" panose="02020603050405020304" pitchFamily="18" charset="0"/>
              <a:sym typeface="Wingdings" panose="05000000000000000000" pitchFamily="2" charset="2"/>
            </a:endParaRPr>
          </a:p>
          <a:p>
            <a:pPr lvl="1" eaLnBrk="1" hangingPunct="1"/>
            <a:endParaRPr lang="en-US" sz="2200" dirty="0" smtClean="0">
              <a:latin typeface="Times" panose="02020603050405020304" pitchFamily="18" charset="0"/>
              <a:cs typeface="Times" panose="02020603050405020304" pitchFamily="18" charset="0"/>
            </a:endParaRPr>
          </a:p>
        </p:txBody>
      </p:sp>
      <p:sp>
        <p:nvSpPr>
          <p:cNvPr id="14340" name="Slide Number Placeholder 3"/>
          <p:cNvSpPr txBox="1">
            <a:spLocks noGrp="1"/>
          </p:cNvSpPr>
          <p:nvPr/>
        </p:nvSpPr>
        <p:spPr bwMode="auto">
          <a:xfrm>
            <a:off x="8382000" y="6324600"/>
            <a:ext cx="685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rgbClr val="0033C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rgbClr val="0033CC"/>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200">
                <a:solidFill>
                  <a:srgbClr val="0033CC"/>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0033CC"/>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fld id="{CB2FDD4A-CA65-4367-9576-355A8EF63D53}" type="slidenum">
              <a:rPr lang="en-US" sz="1400">
                <a:solidFill>
                  <a:schemeClr val="tx1"/>
                </a:solidFill>
                <a:latin typeface="Calibri" panose="020F0502020204030204" pitchFamily="34" charset="0"/>
              </a:rPr>
              <a:pPr eaLnBrk="1" hangingPunct="1">
                <a:spcBef>
                  <a:spcPct val="0"/>
                </a:spcBef>
                <a:buFontTx/>
                <a:buNone/>
              </a:pPr>
              <a:t>6</a:t>
            </a:fld>
            <a:endParaRPr lang="en-US" sz="1400">
              <a:solidFill>
                <a:schemeClr val="tx1"/>
              </a:solidFill>
              <a:latin typeface="Calibri" panose="020F0502020204030204" pitchFamily="34" charset="0"/>
            </a:endParaRPr>
          </a:p>
        </p:txBody>
      </p:sp>
      <p:sp>
        <p:nvSpPr>
          <p:cNvPr id="14341" name="Slide Number Placeholder 5"/>
          <p:cNvSpPr>
            <a:spLocks noGrp="1"/>
          </p:cNvSpPr>
          <p:nvPr>
            <p:ph type="sldNum" sz="quarter" idx="10"/>
          </p:nvPr>
        </p:nvSpPr>
        <p:spPr bwMode="auto">
          <a:xfrm>
            <a:off x="6559550" y="6264275"/>
            <a:ext cx="2590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rgbClr val="0033C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rgbClr val="0033CC"/>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200">
                <a:solidFill>
                  <a:srgbClr val="0033CC"/>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0033CC"/>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sz="1000" b="1" smtClean="0">
                <a:solidFill>
                  <a:srgbClr val="FF0066"/>
                </a:solidFill>
              </a:rPr>
              <a:t>NGUYỄN KHÁNH PHƯƠNG</a:t>
            </a:r>
          </a:p>
          <a:p>
            <a:pPr>
              <a:spcBef>
                <a:spcPct val="0"/>
              </a:spcBef>
              <a:buFontTx/>
              <a:buNone/>
            </a:pPr>
            <a:r>
              <a:rPr lang="en-US" sz="1000" b="1" smtClean="0">
                <a:solidFill>
                  <a:srgbClr val="FF0066"/>
                </a:solidFill>
              </a:rPr>
              <a:t>Bộ môn KHMT – ĐHBK HN</a:t>
            </a:r>
          </a:p>
          <a:p>
            <a:pPr algn="r">
              <a:spcBef>
                <a:spcPct val="0"/>
              </a:spcBef>
              <a:buFontTx/>
              <a:buNone/>
            </a:pPr>
            <a:endParaRPr lang="en-US" sz="1400" smtClean="0">
              <a:solidFill>
                <a:schemeClr val="tx1"/>
              </a:solidFill>
            </a:endParaRPr>
          </a:p>
        </p:txBody>
      </p:sp>
      <p:pic>
        <p:nvPicPr>
          <p:cNvPr id="4" name="Picture 3"/>
          <p:cNvPicPr>
            <a:picLocks noChangeAspect="1"/>
          </p:cNvPicPr>
          <p:nvPr/>
        </p:nvPicPr>
        <p:blipFill>
          <a:blip r:embed="rId3"/>
          <a:stretch>
            <a:fillRect/>
          </a:stretch>
        </p:blipFill>
        <p:spPr>
          <a:xfrm>
            <a:off x="4724400" y="2438400"/>
            <a:ext cx="2705559" cy="1166812"/>
          </a:xfrm>
          <a:prstGeom prst="rect">
            <a:avLst/>
          </a:prstGeom>
        </p:spPr>
      </p:pic>
    </p:spTree>
    <p:extLst>
      <p:ext uri="{BB962C8B-B14F-4D97-AF65-F5344CB8AC3E}">
        <p14:creationId xmlns:p14="http://schemas.microsoft.com/office/powerpoint/2010/main" val="438739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0" y="0"/>
            <a:ext cx="9144000" cy="838200"/>
          </a:xfrm>
        </p:spPr>
        <p:txBody>
          <a:bodyPr/>
          <a:lstStyle/>
          <a:p>
            <a:r>
              <a:rPr lang="en-US" altLang="en-US" dirty="0"/>
              <a:t>Items of Interest</a:t>
            </a:r>
          </a:p>
        </p:txBody>
      </p:sp>
      <p:sp>
        <p:nvSpPr>
          <p:cNvPr id="218115" name="Rectangle 3"/>
          <p:cNvSpPr>
            <a:spLocks noGrp="1" noChangeArrowheads="1"/>
          </p:cNvSpPr>
          <p:nvPr>
            <p:ph type="body" idx="1"/>
          </p:nvPr>
        </p:nvSpPr>
        <p:spPr>
          <a:xfrm>
            <a:off x="0" y="838200"/>
            <a:ext cx="9144000" cy="5257800"/>
          </a:xfrm>
        </p:spPr>
        <p:txBody>
          <a:bodyPr/>
          <a:lstStyle/>
          <a:p>
            <a:r>
              <a:rPr lang="en-US" altLang="en-US" sz="2400" dirty="0">
                <a:latin typeface="Times" panose="02020603050405020304" pitchFamily="18" charset="0"/>
                <a:cs typeface="Times" panose="02020603050405020304" pitchFamily="18" charset="0"/>
              </a:rPr>
              <a:t>Notice that only the largest value is correctly placed</a:t>
            </a:r>
          </a:p>
          <a:p>
            <a:r>
              <a:rPr lang="en-US" altLang="en-US" sz="2400" dirty="0">
                <a:solidFill>
                  <a:srgbClr val="3333FF"/>
                </a:solidFill>
                <a:latin typeface="Times" panose="02020603050405020304" pitchFamily="18" charset="0"/>
                <a:cs typeface="Times" panose="02020603050405020304" pitchFamily="18" charset="0"/>
              </a:rPr>
              <a:t>All other values are still out of order</a:t>
            </a:r>
          </a:p>
          <a:p>
            <a:r>
              <a:rPr lang="en-US" altLang="en-US" sz="2400" dirty="0">
                <a:latin typeface="Times" panose="02020603050405020304" pitchFamily="18" charset="0"/>
                <a:cs typeface="Times" panose="02020603050405020304" pitchFamily="18" charset="0"/>
              </a:rPr>
              <a:t>So we need to </a:t>
            </a:r>
            <a:r>
              <a:rPr lang="en-US" altLang="en-US" sz="2400" dirty="0">
                <a:solidFill>
                  <a:srgbClr val="FF0033"/>
                </a:solidFill>
                <a:latin typeface="Times" panose="02020603050405020304" pitchFamily="18" charset="0"/>
                <a:cs typeface="Times" panose="02020603050405020304" pitchFamily="18" charset="0"/>
              </a:rPr>
              <a:t>repeat this process</a:t>
            </a:r>
          </a:p>
        </p:txBody>
      </p:sp>
      <p:sp>
        <p:nvSpPr>
          <p:cNvPr id="218116" name="Rectangle 4"/>
          <p:cNvSpPr>
            <a:spLocks noChangeArrowheads="1"/>
          </p:cNvSpPr>
          <p:nvPr/>
        </p:nvSpPr>
        <p:spPr bwMode="auto">
          <a:xfrm>
            <a:off x="1211263" y="4592638"/>
            <a:ext cx="6518275" cy="71596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8117" name="Line 5"/>
          <p:cNvSpPr>
            <a:spLocks noChangeShapeType="1"/>
          </p:cNvSpPr>
          <p:nvPr/>
        </p:nvSpPr>
        <p:spPr bwMode="auto">
          <a:xfrm>
            <a:off x="2220913" y="4587875"/>
            <a:ext cx="0" cy="7127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8118" name="Line 6"/>
          <p:cNvSpPr>
            <a:spLocks noChangeShapeType="1"/>
          </p:cNvSpPr>
          <p:nvPr/>
        </p:nvSpPr>
        <p:spPr bwMode="auto">
          <a:xfrm>
            <a:off x="3238500"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8119" name="Line 7"/>
          <p:cNvSpPr>
            <a:spLocks noChangeShapeType="1"/>
          </p:cNvSpPr>
          <p:nvPr/>
        </p:nvSpPr>
        <p:spPr bwMode="auto">
          <a:xfrm>
            <a:off x="4276725"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8120" name="Line 8"/>
          <p:cNvSpPr>
            <a:spLocks noChangeShapeType="1"/>
          </p:cNvSpPr>
          <p:nvPr/>
        </p:nvSpPr>
        <p:spPr bwMode="auto">
          <a:xfrm>
            <a:off x="5386388" y="4587875"/>
            <a:ext cx="0" cy="7254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8121" name="Line 9"/>
          <p:cNvSpPr>
            <a:spLocks noChangeShapeType="1"/>
          </p:cNvSpPr>
          <p:nvPr/>
        </p:nvSpPr>
        <p:spPr bwMode="auto">
          <a:xfrm>
            <a:off x="6540500" y="4600575"/>
            <a:ext cx="0" cy="7000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000"/>
          </a:p>
        </p:txBody>
      </p:sp>
      <p:sp>
        <p:nvSpPr>
          <p:cNvPr id="218122" name="Rectangle 10"/>
          <p:cNvSpPr>
            <a:spLocks noChangeArrowheads="1"/>
          </p:cNvSpPr>
          <p:nvPr/>
        </p:nvSpPr>
        <p:spPr bwMode="auto">
          <a:xfrm>
            <a:off x="4516438" y="47545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77</a:t>
            </a:r>
            <a:endParaRPr lang="en-US" altLang="en-US" sz="3000" b="0"/>
          </a:p>
        </p:txBody>
      </p:sp>
      <p:sp>
        <p:nvSpPr>
          <p:cNvPr id="218123" name="Rectangle 11"/>
          <p:cNvSpPr>
            <a:spLocks noChangeArrowheads="1"/>
          </p:cNvSpPr>
          <p:nvPr/>
        </p:nvSpPr>
        <p:spPr bwMode="auto">
          <a:xfrm>
            <a:off x="343058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12</a:t>
            </a:r>
            <a:endParaRPr lang="en-US" altLang="en-US" sz="3000" b="0"/>
          </a:p>
        </p:txBody>
      </p:sp>
      <p:sp>
        <p:nvSpPr>
          <p:cNvPr id="218124" name="Rectangle 12"/>
          <p:cNvSpPr>
            <a:spLocks noChangeArrowheads="1"/>
          </p:cNvSpPr>
          <p:nvPr/>
        </p:nvSpPr>
        <p:spPr bwMode="auto">
          <a:xfrm>
            <a:off x="2344738" y="4767263"/>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35</a:t>
            </a:r>
            <a:endParaRPr lang="en-US" altLang="en-US" sz="3000" b="0"/>
          </a:p>
        </p:txBody>
      </p:sp>
      <p:sp>
        <p:nvSpPr>
          <p:cNvPr id="218125" name="Rectangle 13"/>
          <p:cNvSpPr>
            <a:spLocks noChangeArrowheads="1"/>
          </p:cNvSpPr>
          <p:nvPr/>
        </p:nvSpPr>
        <p:spPr bwMode="auto">
          <a:xfrm>
            <a:off x="1376363" y="4781550"/>
            <a:ext cx="577081"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42</a:t>
            </a:r>
            <a:endParaRPr lang="en-US" altLang="en-US" sz="3000" b="0"/>
          </a:p>
        </p:txBody>
      </p:sp>
      <p:sp>
        <p:nvSpPr>
          <p:cNvPr id="218126" name="Rectangle 14"/>
          <p:cNvSpPr>
            <a:spLocks noChangeArrowheads="1"/>
          </p:cNvSpPr>
          <p:nvPr/>
        </p:nvSpPr>
        <p:spPr bwMode="auto">
          <a:xfrm>
            <a:off x="5559425" y="4752975"/>
            <a:ext cx="554639"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000"/>
              <a:t>  5</a:t>
            </a:r>
          </a:p>
        </p:txBody>
      </p:sp>
      <p:sp>
        <p:nvSpPr>
          <p:cNvPr id="218128" name="Rectangle 16"/>
          <p:cNvSpPr>
            <a:spLocks noChangeArrowheads="1"/>
          </p:cNvSpPr>
          <p:nvPr/>
        </p:nvSpPr>
        <p:spPr bwMode="auto">
          <a:xfrm>
            <a:off x="6553200" y="4584700"/>
            <a:ext cx="1152525" cy="708025"/>
          </a:xfrm>
          <a:prstGeom prst="rect">
            <a:avLst/>
          </a:prstGeom>
          <a:noFill/>
          <a:ln w="76200">
            <a:solidFill>
              <a:srgbClr val="3333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000">
                <a:solidFill>
                  <a:srgbClr val="3333FF"/>
                </a:solidFill>
              </a:rPr>
              <a:t>101</a:t>
            </a:r>
          </a:p>
        </p:txBody>
      </p:sp>
      <p:sp>
        <p:nvSpPr>
          <p:cNvPr id="218129" name="Text Box 17"/>
          <p:cNvSpPr txBox="1">
            <a:spLocks noChangeArrowheads="1"/>
          </p:cNvSpPr>
          <p:nvPr/>
        </p:nvSpPr>
        <p:spPr bwMode="auto">
          <a:xfrm>
            <a:off x="1990725" y="5524500"/>
            <a:ext cx="479548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a:solidFill>
                  <a:srgbClr val="3333FF"/>
                </a:solidFill>
              </a:rPr>
              <a:t>Largest value correctly placed</a:t>
            </a:r>
          </a:p>
        </p:txBody>
      </p:sp>
      <p:sp>
        <p:nvSpPr>
          <p:cNvPr id="18" name="Rectangle 16"/>
          <p:cNvSpPr>
            <a:spLocks noChangeArrowheads="1"/>
          </p:cNvSpPr>
          <p:nvPr/>
        </p:nvSpPr>
        <p:spPr bwMode="auto">
          <a:xfrm>
            <a:off x="1211263" y="4038600"/>
            <a:ext cx="6561137" cy="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sz="3000" dirty="0" smtClean="0"/>
              <a:t>a[0]       a[1]    a[2]     a[3]      a[4]     a[5]</a:t>
            </a:r>
            <a:endParaRPr lang="en-US" altLang="en-US" sz="3000" b="0" dirty="0"/>
          </a:p>
        </p:txBody>
      </p:sp>
    </p:spTree>
    <p:extLst>
      <p:ext uri="{BB962C8B-B14F-4D97-AF65-F5344CB8AC3E}">
        <p14:creationId xmlns:p14="http://schemas.microsoft.com/office/powerpoint/2010/main" val="24917208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6883" y="0"/>
            <a:ext cx="7772400" cy="684213"/>
          </a:xfrm>
        </p:spPr>
        <p:txBody>
          <a:bodyPr/>
          <a:lstStyle/>
          <a:p>
            <a:r>
              <a:rPr lang="en-US" altLang="en-US" dirty="0"/>
              <a:t>Repeat “Bubble Up” How Many Times?</a:t>
            </a:r>
          </a:p>
        </p:txBody>
      </p:sp>
      <p:sp>
        <p:nvSpPr>
          <p:cNvPr id="219139" name="Rectangle 3"/>
          <p:cNvSpPr>
            <a:spLocks noGrp="1" noChangeArrowheads="1"/>
          </p:cNvSpPr>
          <p:nvPr>
            <p:ph type="body" idx="1"/>
          </p:nvPr>
        </p:nvSpPr>
        <p:spPr>
          <a:xfrm>
            <a:off x="0" y="838200"/>
            <a:ext cx="9144000" cy="5257800"/>
          </a:xfrm>
        </p:spPr>
        <p:txBody>
          <a:bodyPr/>
          <a:lstStyle/>
          <a:p>
            <a:pPr>
              <a:lnSpc>
                <a:spcPct val="90000"/>
              </a:lnSpc>
            </a:pPr>
            <a:r>
              <a:rPr lang="en-US" altLang="en-US" sz="2800" dirty="0">
                <a:latin typeface="Times" panose="02020603050405020304" pitchFamily="18" charset="0"/>
                <a:cs typeface="Times" panose="02020603050405020304" pitchFamily="18" charset="0"/>
              </a:rPr>
              <a:t>If we have </a:t>
            </a:r>
            <a:r>
              <a:rPr lang="en-US" altLang="en-US" sz="2800" i="1" dirty="0" smtClean="0">
                <a:latin typeface="Times" panose="02020603050405020304" pitchFamily="18" charset="0"/>
                <a:cs typeface="Times" panose="02020603050405020304" pitchFamily="18" charset="0"/>
              </a:rPr>
              <a:t>n</a:t>
            </a:r>
            <a:r>
              <a:rPr lang="en-US" altLang="en-US" sz="2800" dirty="0" smtClean="0">
                <a:latin typeface="Times" panose="02020603050405020304" pitchFamily="18" charset="0"/>
                <a:cs typeface="Times" panose="02020603050405020304" pitchFamily="18" charset="0"/>
              </a:rPr>
              <a:t> </a:t>
            </a:r>
            <a:r>
              <a:rPr lang="en-US" altLang="en-US" sz="2800" dirty="0">
                <a:latin typeface="Times" panose="02020603050405020304" pitchFamily="18" charset="0"/>
                <a:cs typeface="Times" panose="02020603050405020304" pitchFamily="18" charset="0"/>
              </a:rPr>
              <a:t>elements…</a:t>
            </a:r>
          </a:p>
          <a:p>
            <a:pPr>
              <a:lnSpc>
                <a:spcPct val="90000"/>
              </a:lnSpc>
            </a:pPr>
            <a:endParaRPr lang="en-US" altLang="en-US" sz="2800" dirty="0">
              <a:latin typeface="Times" panose="02020603050405020304" pitchFamily="18" charset="0"/>
              <a:cs typeface="Times" panose="02020603050405020304" pitchFamily="18" charset="0"/>
            </a:endParaRPr>
          </a:p>
          <a:p>
            <a:pPr>
              <a:lnSpc>
                <a:spcPct val="90000"/>
              </a:lnSpc>
            </a:pPr>
            <a:r>
              <a:rPr lang="en-US" altLang="en-US" sz="2800" dirty="0">
                <a:latin typeface="Times" panose="02020603050405020304" pitchFamily="18" charset="0"/>
                <a:cs typeface="Times" panose="02020603050405020304" pitchFamily="18" charset="0"/>
              </a:rPr>
              <a:t>And if each time we bubble an element, we place it in its correct location…</a:t>
            </a:r>
          </a:p>
          <a:p>
            <a:pPr>
              <a:lnSpc>
                <a:spcPct val="90000"/>
              </a:lnSpc>
            </a:pPr>
            <a:endParaRPr lang="en-US" altLang="en-US" sz="2800" dirty="0">
              <a:latin typeface="Times" panose="02020603050405020304" pitchFamily="18" charset="0"/>
              <a:cs typeface="Times" panose="02020603050405020304" pitchFamily="18" charset="0"/>
            </a:endParaRPr>
          </a:p>
          <a:p>
            <a:pPr>
              <a:lnSpc>
                <a:spcPct val="90000"/>
              </a:lnSpc>
            </a:pPr>
            <a:r>
              <a:rPr lang="en-US" altLang="en-US" sz="2800" dirty="0">
                <a:latin typeface="Times" panose="02020603050405020304" pitchFamily="18" charset="0"/>
                <a:cs typeface="Times" panose="02020603050405020304" pitchFamily="18" charset="0"/>
              </a:rPr>
              <a:t>Then we </a:t>
            </a:r>
            <a:r>
              <a:rPr lang="en-US" altLang="en-US" sz="2800" dirty="0">
                <a:solidFill>
                  <a:srgbClr val="3333FF"/>
                </a:solidFill>
                <a:latin typeface="Times" panose="02020603050405020304" pitchFamily="18" charset="0"/>
                <a:cs typeface="Times" panose="02020603050405020304" pitchFamily="18" charset="0"/>
              </a:rPr>
              <a:t>repeat the “bubble up” process </a:t>
            </a:r>
            <a:r>
              <a:rPr lang="en-US" altLang="en-US" sz="2800" i="1" dirty="0" smtClean="0">
                <a:solidFill>
                  <a:srgbClr val="3333FF"/>
                </a:solidFill>
                <a:latin typeface="Times" panose="02020603050405020304" pitchFamily="18" charset="0"/>
                <a:cs typeface="Times" panose="02020603050405020304" pitchFamily="18" charset="0"/>
              </a:rPr>
              <a:t>n</a:t>
            </a:r>
            <a:r>
              <a:rPr lang="en-US" altLang="en-US" sz="2800" dirty="0" smtClean="0">
                <a:solidFill>
                  <a:srgbClr val="3333FF"/>
                </a:solidFill>
                <a:latin typeface="Times" panose="02020603050405020304" pitchFamily="18" charset="0"/>
                <a:cs typeface="Times" panose="02020603050405020304" pitchFamily="18" charset="0"/>
              </a:rPr>
              <a:t> </a:t>
            </a:r>
            <a:r>
              <a:rPr lang="en-US" altLang="en-US" sz="2800" dirty="0">
                <a:solidFill>
                  <a:srgbClr val="3333FF"/>
                </a:solidFill>
                <a:latin typeface="Times" panose="02020603050405020304" pitchFamily="18" charset="0"/>
                <a:cs typeface="Times" panose="02020603050405020304" pitchFamily="18" charset="0"/>
              </a:rPr>
              <a:t>– 1 times.</a:t>
            </a:r>
          </a:p>
          <a:p>
            <a:pPr>
              <a:lnSpc>
                <a:spcPct val="90000"/>
              </a:lnSpc>
            </a:pPr>
            <a:endParaRPr lang="en-US" altLang="en-US" sz="2800" dirty="0">
              <a:solidFill>
                <a:srgbClr val="3333FF"/>
              </a:solidFill>
              <a:latin typeface="Times" panose="02020603050405020304" pitchFamily="18" charset="0"/>
              <a:cs typeface="Times" panose="02020603050405020304" pitchFamily="18" charset="0"/>
            </a:endParaRPr>
          </a:p>
          <a:p>
            <a:pPr>
              <a:lnSpc>
                <a:spcPct val="90000"/>
              </a:lnSpc>
            </a:pPr>
            <a:r>
              <a:rPr lang="en-US" altLang="en-US" sz="2800" dirty="0">
                <a:latin typeface="Times" panose="02020603050405020304" pitchFamily="18" charset="0"/>
                <a:cs typeface="Times" panose="02020603050405020304" pitchFamily="18" charset="0"/>
              </a:rPr>
              <a:t>This </a:t>
            </a:r>
            <a:r>
              <a:rPr lang="en-US" altLang="en-US" sz="2800" dirty="0">
                <a:solidFill>
                  <a:srgbClr val="3333FF"/>
                </a:solidFill>
                <a:latin typeface="Times" panose="02020603050405020304" pitchFamily="18" charset="0"/>
                <a:cs typeface="Times" panose="02020603050405020304" pitchFamily="18" charset="0"/>
              </a:rPr>
              <a:t>guarantees we’ll correctly </a:t>
            </a:r>
            <a:r>
              <a:rPr lang="en-US" altLang="en-US" sz="2800" dirty="0" smtClean="0">
                <a:solidFill>
                  <a:srgbClr val="3333FF"/>
                </a:solidFill>
                <a:latin typeface="Times" panose="02020603050405020304" pitchFamily="18" charset="0"/>
                <a:cs typeface="Times" panose="02020603050405020304" pitchFamily="18" charset="0"/>
              </a:rPr>
              <a:t>place </a:t>
            </a:r>
            <a:r>
              <a:rPr lang="en-US" altLang="en-US" sz="2800" dirty="0">
                <a:solidFill>
                  <a:srgbClr val="3333FF"/>
                </a:solidFill>
                <a:latin typeface="Times" panose="02020603050405020304" pitchFamily="18" charset="0"/>
                <a:cs typeface="Times" panose="02020603050405020304" pitchFamily="18" charset="0"/>
              </a:rPr>
              <a:t>all </a:t>
            </a:r>
            <a:r>
              <a:rPr lang="en-US" altLang="en-US" sz="2800" i="1" dirty="0" smtClean="0">
                <a:solidFill>
                  <a:srgbClr val="3333FF"/>
                </a:solidFill>
                <a:latin typeface="Times" panose="02020603050405020304" pitchFamily="18" charset="0"/>
                <a:cs typeface="Times" panose="02020603050405020304" pitchFamily="18" charset="0"/>
              </a:rPr>
              <a:t>n</a:t>
            </a:r>
            <a:r>
              <a:rPr lang="en-US" altLang="en-US" sz="2800" dirty="0" smtClean="0">
                <a:solidFill>
                  <a:srgbClr val="3333FF"/>
                </a:solidFill>
                <a:latin typeface="Times" panose="02020603050405020304" pitchFamily="18" charset="0"/>
                <a:cs typeface="Times" panose="02020603050405020304" pitchFamily="18" charset="0"/>
              </a:rPr>
              <a:t> </a:t>
            </a:r>
            <a:r>
              <a:rPr lang="en-US" altLang="en-US" sz="2800" dirty="0">
                <a:solidFill>
                  <a:srgbClr val="3333FF"/>
                </a:solidFill>
                <a:latin typeface="Times" panose="02020603050405020304" pitchFamily="18" charset="0"/>
                <a:cs typeface="Times" panose="02020603050405020304" pitchFamily="18" charset="0"/>
              </a:rPr>
              <a:t>elements.</a:t>
            </a:r>
          </a:p>
        </p:txBody>
      </p:sp>
    </p:spTree>
    <p:extLst>
      <p:ext uri="{BB962C8B-B14F-4D97-AF65-F5344CB8AC3E}">
        <p14:creationId xmlns:p14="http://schemas.microsoft.com/office/powerpoint/2010/main" val="29609595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0" y="0"/>
            <a:ext cx="9144000" cy="838200"/>
          </a:xfrm>
        </p:spPr>
        <p:txBody>
          <a:bodyPr/>
          <a:lstStyle/>
          <a:p>
            <a:r>
              <a:rPr lang="en-US" altLang="en-US" dirty="0" smtClean="0"/>
              <a:t>“Bubbling</a:t>
            </a:r>
            <a:r>
              <a:rPr lang="en-US" altLang="en-US" dirty="0"/>
              <a:t>” All the Elements</a:t>
            </a:r>
          </a:p>
        </p:txBody>
      </p:sp>
      <p:sp>
        <p:nvSpPr>
          <p:cNvPr id="220164" name="Rectangle 4"/>
          <p:cNvSpPr>
            <a:spLocks noChangeArrowheads="1"/>
          </p:cNvSpPr>
          <p:nvPr/>
        </p:nvSpPr>
        <p:spPr bwMode="auto">
          <a:xfrm>
            <a:off x="1151316" y="2262974"/>
            <a:ext cx="6518275" cy="4635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65" name="Line 5"/>
          <p:cNvSpPr>
            <a:spLocks noChangeShapeType="1"/>
          </p:cNvSpPr>
          <p:nvPr/>
        </p:nvSpPr>
        <p:spPr bwMode="auto">
          <a:xfrm>
            <a:off x="2160966" y="2259799"/>
            <a:ext cx="0" cy="4619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66" name="Line 6"/>
          <p:cNvSpPr>
            <a:spLocks noChangeShapeType="1"/>
          </p:cNvSpPr>
          <p:nvPr/>
        </p:nvSpPr>
        <p:spPr bwMode="auto">
          <a:xfrm>
            <a:off x="3178554" y="2259799"/>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67" name="Line 7"/>
          <p:cNvSpPr>
            <a:spLocks noChangeShapeType="1"/>
          </p:cNvSpPr>
          <p:nvPr/>
        </p:nvSpPr>
        <p:spPr bwMode="auto">
          <a:xfrm>
            <a:off x="4216779" y="2259799"/>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68" name="Line 8"/>
          <p:cNvSpPr>
            <a:spLocks noChangeShapeType="1"/>
          </p:cNvSpPr>
          <p:nvPr/>
        </p:nvSpPr>
        <p:spPr bwMode="auto">
          <a:xfrm>
            <a:off x="5326441" y="2259799"/>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69" name="Line 9"/>
          <p:cNvSpPr>
            <a:spLocks noChangeShapeType="1"/>
          </p:cNvSpPr>
          <p:nvPr/>
        </p:nvSpPr>
        <p:spPr bwMode="auto">
          <a:xfrm>
            <a:off x="6480554" y="2267737"/>
            <a:ext cx="0" cy="4540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70" name="Rectangle 10"/>
          <p:cNvSpPr>
            <a:spLocks noChangeArrowheads="1"/>
          </p:cNvSpPr>
          <p:nvPr/>
        </p:nvSpPr>
        <p:spPr bwMode="auto">
          <a:xfrm>
            <a:off x="4456491" y="2267737"/>
            <a:ext cx="5095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77</a:t>
            </a:r>
            <a:endParaRPr lang="en-US" altLang="en-US" sz="2500" b="0"/>
          </a:p>
        </p:txBody>
      </p:sp>
      <p:sp>
        <p:nvSpPr>
          <p:cNvPr id="220171" name="Rectangle 11"/>
          <p:cNvSpPr>
            <a:spLocks noChangeArrowheads="1"/>
          </p:cNvSpPr>
          <p:nvPr/>
        </p:nvSpPr>
        <p:spPr bwMode="auto">
          <a:xfrm>
            <a:off x="3370641" y="2275674"/>
            <a:ext cx="5095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12</a:t>
            </a:r>
            <a:endParaRPr lang="en-US" altLang="en-US" sz="2500" b="0"/>
          </a:p>
        </p:txBody>
      </p:sp>
      <p:sp>
        <p:nvSpPr>
          <p:cNvPr id="220172" name="Rectangle 12"/>
          <p:cNvSpPr>
            <a:spLocks noChangeArrowheads="1"/>
          </p:cNvSpPr>
          <p:nvPr/>
        </p:nvSpPr>
        <p:spPr bwMode="auto">
          <a:xfrm>
            <a:off x="2284791" y="2275674"/>
            <a:ext cx="5095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35</a:t>
            </a:r>
            <a:endParaRPr lang="en-US" altLang="en-US" sz="2500" b="0"/>
          </a:p>
        </p:txBody>
      </p:sp>
      <p:sp>
        <p:nvSpPr>
          <p:cNvPr id="220173" name="Rectangle 13"/>
          <p:cNvSpPr>
            <a:spLocks noChangeArrowheads="1"/>
          </p:cNvSpPr>
          <p:nvPr/>
        </p:nvSpPr>
        <p:spPr bwMode="auto">
          <a:xfrm>
            <a:off x="1316416" y="2270912"/>
            <a:ext cx="5095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42</a:t>
            </a:r>
            <a:endParaRPr lang="en-US" altLang="en-US" sz="2500" b="0"/>
          </a:p>
        </p:txBody>
      </p:sp>
      <p:sp>
        <p:nvSpPr>
          <p:cNvPr id="220174" name="Rectangle 14"/>
          <p:cNvSpPr>
            <a:spLocks noChangeArrowheads="1"/>
          </p:cNvSpPr>
          <p:nvPr/>
        </p:nvSpPr>
        <p:spPr bwMode="auto">
          <a:xfrm>
            <a:off x="5499479" y="2267737"/>
            <a:ext cx="492125"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5</a:t>
            </a:r>
          </a:p>
        </p:txBody>
      </p:sp>
      <p:sp>
        <p:nvSpPr>
          <p:cNvPr id="220175" name="Rectangle 15"/>
          <p:cNvSpPr>
            <a:spLocks noChangeArrowheads="1"/>
          </p:cNvSpPr>
          <p:nvPr/>
        </p:nvSpPr>
        <p:spPr bwMode="auto">
          <a:xfrm>
            <a:off x="1042733" y="1125534"/>
            <a:ext cx="6477238" cy="4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500" dirty="0" smtClean="0"/>
              <a:t>a[0]       a[1]       a[2]        a[3]         a[4]          a[5]  </a:t>
            </a:r>
            <a:endParaRPr lang="en-US" altLang="en-US" sz="2500" b="0" dirty="0"/>
          </a:p>
        </p:txBody>
      </p:sp>
      <p:sp>
        <p:nvSpPr>
          <p:cNvPr id="220178" name="Rectangle 18"/>
          <p:cNvSpPr>
            <a:spLocks noChangeArrowheads="1"/>
          </p:cNvSpPr>
          <p:nvPr/>
        </p:nvSpPr>
        <p:spPr bwMode="auto">
          <a:xfrm>
            <a:off x="6688516" y="2267737"/>
            <a:ext cx="7445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101</a:t>
            </a:r>
          </a:p>
        </p:txBody>
      </p:sp>
      <p:sp>
        <p:nvSpPr>
          <p:cNvPr id="220179" name="Rectangle 19"/>
          <p:cNvSpPr>
            <a:spLocks noChangeArrowheads="1"/>
          </p:cNvSpPr>
          <p:nvPr/>
        </p:nvSpPr>
        <p:spPr bwMode="auto">
          <a:xfrm>
            <a:off x="1149350" y="2862262"/>
            <a:ext cx="6518275" cy="4635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80" name="Line 20"/>
          <p:cNvSpPr>
            <a:spLocks noChangeShapeType="1"/>
          </p:cNvSpPr>
          <p:nvPr/>
        </p:nvSpPr>
        <p:spPr bwMode="auto">
          <a:xfrm>
            <a:off x="2159000" y="2859087"/>
            <a:ext cx="0" cy="4619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81" name="Line 21"/>
          <p:cNvSpPr>
            <a:spLocks noChangeShapeType="1"/>
          </p:cNvSpPr>
          <p:nvPr/>
        </p:nvSpPr>
        <p:spPr bwMode="auto">
          <a:xfrm>
            <a:off x="3176588" y="2859087"/>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82" name="Line 22"/>
          <p:cNvSpPr>
            <a:spLocks noChangeShapeType="1"/>
          </p:cNvSpPr>
          <p:nvPr/>
        </p:nvSpPr>
        <p:spPr bwMode="auto">
          <a:xfrm>
            <a:off x="4214813" y="2859087"/>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83" name="Line 23"/>
          <p:cNvSpPr>
            <a:spLocks noChangeShapeType="1"/>
          </p:cNvSpPr>
          <p:nvPr/>
        </p:nvSpPr>
        <p:spPr bwMode="auto">
          <a:xfrm>
            <a:off x="5324475" y="2859087"/>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84" name="Line 24"/>
          <p:cNvSpPr>
            <a:spLocks noChangeShapeType="1"/>
          </p:cNvSpPr>
          <p:nvPr/>
        </p:nvSpPr>
        <p:spPr bwMode="auto">
          <a:xfrm>
            <a:off x="6478588" y="2867025"/>
            <a:ext cx="0" cy="4540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85" name="Rectangle 25"/>
          <p:cNvSpPr>
            <a:spLocks noChangeArrowheads="1"/>
          </p:cNvSpPr>
          <p:nvPr/>
        </p:nvSpPr>
        <p:spPr bwMode="auto">
          <a:xfrm>
            <a:off x="4454525" y="2867025"/>
            <a:ext cx="4206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5</a:t>
            </a:r>
            <a:endParaRPr lang="en-US" altLang="en-US" sz="2500" b="0"/>
          </a:p>
        </p:txBody>
      </p:sp>
      <p:sp>
        <p:nvSpPr>
          <p:cNvPr id="220186" name="Rectangle 26"/>
          <p:cNvSpPr>
            <a:spLocks noChangeArrowheads="1"/>
          </p:cNvSpPr>
          <p:nvPr/>
        </p:nvSpPr>
        <p:spPr bwMode="auto">
          <a:xfrm>
            <a:off x="3368675" y="2874962"/>
            <a:ext cx="5095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42</a:t>
            </a:r>
            <a:endParaRPr lang="en-US" altLang="en-US" sz="2500" b="0"/>
          </a:p>
        </p:txBody>
      </p:sp>
      <p:sp>
        <p:nvSpPr>
          <p:cNvPr id="220187" name="Rectangle 27"/>
          <p:cNvSpPr>
            <a:spLocks noChangeArrowheads="1"/>
          </p:cNvSpPr>
          <p:nvPr/>
        </p:nvSpPr>
        <p:spPr bwMode="auto">
          <a:xfrm>
            <a:off x="2282825" y="2874962"/>
            <a:ext cx="5095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12</a:t>
            </a:r>
            <a:endParaRPr lang="en-US" altLang="en-US" sz="2500" b="0"/>
          </a:p>
        </p:txBody>
      </p:sp>
      <p:sp>
        <p:nvSpPr>
          <p:cNvPr id="220188" name="Rectangle 28"/>
          <p:cNvSpPr>
            <a:spLocks noChangeArrowheads="1"/>
          </p:cNvSpPr>
          <p:nvPr/>
        </p:nvSpPr>
        <p:spPr bwMode="auto">
          <a:xfrm>
            <a:off x="1314450" y="2870200"/>
            <a:ext cx="5095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35</a:t>
            </a:r>
            <a:endParaRPr lang="en-US" altLang="en-US" sz="2500" b="0"/>
          </a:p>
        </p:txBody>
      </p:sp>
      <p:sp>
        <p:nvSpPr>
          <p:cNvPr id="220189" name="Rectangle 29"/>
          <p:cNvSpPr>
            <a:spLocks noChangeArrowheads="1"/>
          </p:cNvSpPr>
          <p:nvPr/>
        </p:nvSpPr>
        <p:spPr bwMode="auto">
          <a:xfrm>
            <a:off x="5497513" y="2867025"/>
            <a:ext cx="582613"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77</a:t>
            </a:r>
          </a:p>
        </p:txBody>
      </p:sp>
      <p:sp>
        <p:nvSpPr>
          <p:cNvPr id="220191" name="Rectangle 31"/>
          <p:cNvSpPr>
            <a:spLocks noChangeArrowheads="1"/>
          </p:cNvSpPr>
          <p:nvPr/>
        </p:nvSpPr>
        <p:spPr bwMode="auto">
          <a:xfrm>
            <a:off x="6686550" y="2867025"/>
            <a:ext cx="7445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101</a:t>
            </a:r>
          </a:p>
        </p:txBody>
      </p:sp>
      <p:sp>
        <p:nvSpPr>
          <p:cNvPr id="220192" name="Rectangle 32"/>
          <p:cNvSpPr>
            <a:spLocks noChangeArrowheads="1"/>
          </p:cNvSpPr>
          <p:nvPr/>
        </p:nvSpPr>
        <p:spPr bwMode="auto">
          <a:xfrm>
            <a:off x="1154112" y="3471862"/>
            <a:ext cx="6518275" cy="4635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93" name="Line 33"/>
          <p:cNvSpPr>
            <a:spLocks noChangeShapeType="1"/>
          </p:cNvSpPr>
          <p:nvPr/>
        </p:nvSpPr>
        <p:spPr bwMode="auto">
          <a:xfrm>
            <a:off x="2163762" y="3468687"/>
            <a:ext cx="0" cy="4619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94" name="Line 34"/>
          <p:cNvSpPr>
            <a:spLocks noChangeShapeType="1"/>
          </p:cNvSpPr>
          <p:nvPr/>
        </p:nvSpPr>
        <p:spPr bwMode="auto">
          <a:xfrm>
            <a:off x="3181350" y="3468687"/>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95" name="Line 35"/>
          <p:cNvSpPr>
            <a:spLocks noChangeShapeType="1"/>
          </p:cNvSpPr>
          <p:nvPr/>
        </p:nvSpPr>
        <p:spPr bwMode="auto">
          <a:xfrm>
            <a:off x="4219575" y="3468687"/>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96" name="Line 36"/>
          <p:cNvSpPr>
            <a:spLocks noChangeShapeType="1"/>
          </p:cNvSpPr>
          <p:nvPr/>
        </p:nvSpPr>
        <p:spPr bwMode="auto">
          <a:xfrm>
            <a:off x="5329237" y="3468687"/>
            <a:ext cx="0" cy="4699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97" name="Line 37"/>
          <p:cNvSpPr>
            <a:spLocks noChangeShapeType="1"/>
          </p:cNvSpPr>
          <p:nvPr/>
        </p:nvSpPr>
        <p:spPr bwMode="auto">
          <a:xfrm>
            <a:off x="6483350" y="3476625"/>
            <a:ext cx="0" cy="4540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198" name="Rectangle 38"/>
          <p:cNvSpPr>
            <a:spLocks noChangeArrowheads="1"/>
          </p:cNvSpPr>
          <p:nvPr/>
        </p:nvSpPr>
        <p:spPr bwMode="auto">
          <a:xfrm>
            <a:off x="4459287" y="3476625"/>
            <a:ext cx="5095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solidFill>
                  <a:srgbClr val="FF0033"/>
                </a:solidFill>
              </a:rPr>
              <a:t>42</a:t>
            </a:r>
            <a:endParaRPr lang="en-US" altLang="en-US" sz="2500" b="0">
              <a:solidFill>
                <a:srgbClr val="FF0033"/>
              </a:solidFill>
            </a:endParaRPr>
          </a:p>
        </p:txBody>
      </p:sp>
      <p:sp>
        <p:nvSpPr>
          <p:cNvPr id="220199" name="Rectangle 39"/>
          <p:cNvSpPr>
            <a:spLocks noChangeArrowheads="1"/>
          </p:cNvSpPr>
          <p:nvPr/>
        </p:nvSpPr>
        <p:spPr bwMode="auto">
          <a:xfrm>
            <a:off x="3373437" y="3484562"/>
            <a:ext cx="4206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5</a:t>
            </a:r>
            <a:endParaRPr lang="en-US" altLang="en-US" sz="2500" b="0"/>
          </a:p>
        </p:txBody>
      </p:sp>
      <p:sp>
        <p:nvSpPr>
          <p:cNvPr id="220200" name="Rectangle 40"/>
          <p:cNvSpPr>
            <a:spLocks noChangeArrowheads="1"/>
          </p:cNvSpPr>
          <p:nvPr/>
        </p:nvSpPr>
        <p:spPr bwMode="auto">
          <a:xfrm>
            <a:off x="2287587" y="3484562"/>
            <a:ext cx="582613"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35</a:t>
            </a:r>
            <a:endParaRPr lang="en-US" altLang="en-US" sz="2500" b="0"/>
          </a:p>
        </p:txBody>
      </p:sp>
      <p:sp>
        <p:nvSpPr>
          <p:cNvPr id="220201" name="Rectangle 41"/>
          <p:cNvSpPr>
            <a:spLocks noChangeArrowheads="1"/>
          </p:cNvSpPr>
          <p:nvPr/>
        </p:nvSpPr>
        <p:spPr bwMode="auto">
          <a:xfrm>
            <a:off x="1319212" y="3479800"/>
            <a:ext cx="50958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12</a:t>
            </a:r>
            <a:endParaRPr lang="en-US" altLang="en-US" sz="2500" b="0"/>
          </a:p>
        </p:txBody>
      </p:sp>
      <p:sp>
        <p:nvSpPr>
          <p:cNvPr id="220202" name="Rectangle 42"/>
          <p:cNvSpPr>
            <a:spLocks noChangeArrowheads="1"/>
          </p:cNvSpPr>
          <p:nvPr/>
        </p:nvSpPr>
        <p:spPr bwMode="auto">
          <a:xfrm>
            <a:off x="5502275" y="3476625"/>
            <a:ext cx="582613"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77</a:t>
            </a:r>
          </a:p>
        </p:txBody>
      </p:sp>
      <p:sp>
        <p:nvSpPr>
          <p:cNvPr id="220204" name="Rectangle 44"/>
          <p:cNvSpPr>
            <a:spLocks noChangeArrowheads="1"/>
          </p:cNvSpPr>
          <p:nvPr/>
        </p:nvSpPr>
        <p:spPr bwMode="auto">
          <a:xfrm>
            <a:off x="6691312" y="3476625"/>
            <a:ext cx="7445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101</a:t>
            </a:r>
          </a:p>
        </p:txBody>
      </p:sp>
      <p:grpSp>
        <p:nvGrpSpPr>
          <p:cNvPr id="220234" name="Group 74"/>
          <p:cNvGrpSpPr>
            <a:grpSpLocks/>
          </p:cNvGrpSpPr>
          <p:nvPr/>
        </p:nvGrpSpPr>
        <p:grpSpPr bwMode="auto">
          <a:xfrm>
            <a:off x="1149350" y="4078287"/>
            <a:ext cx="6518275" cy="493713"/>
            <a:chOff x="641" y="3039"/>
            <a:chExt cx="4106" cy="311"/>
          </a:xfrm>
        </p:grpSpPr>
        <p:sp>
          <p:nvSpPr>
            <p:cNvPr id="220205" name="Rectangle 45"/>
            <p:cNvSpPr>
              <a:spLocks noChangeArrowheads="1"/>
            </p:cNvSpPr>
            <p:nvPr/>
          </p:nvSpPr>
          <p:spPr bwMode="auto">
            <a:xfrm>
              <a:off x="641" y="3041"/>
              <a:ext cx="4106" cy="29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06" name="Line 46"/>
            <p:cNvSpPr>
              <a:spLocks noChangeShapeType="1"/>
            </p:cNvSpPr>
            <p:nvPr/>
          </p:nvSpPr>
          <p:spPr bwMode="auto">
            <a:xfrm>
              <a:off x="1277" y="3039"/>
              <a:ext cx="0" cy="29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07" name="Line 47"/>
            <p:cNvSpPr>
              <a:spLocks noChangeShapeType="1"/>
            </p:cNvSpPr>
            <p:nvPr/>
          </p:nvSpPr>
          <p:spPr bwMode="auto">
            <a:xfrm>
              <a:off x="1918" y="3039"/>
              <a:ext cx="0" cy="29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08" name="Line 48"/>
            <p:cNvSpPr>
              <a:spLocks noChangeShapeType="1"/>
            </p:cNvSpPr>
            <p:nvPr/>
          </p:nvSpPr>
          <p:spPr bwMode="auto">
            <a:xfrm>
              <a:off x="2572" y="3039"/>
              <a:ext cx="0" cy="29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09" name="Line 49"/>
            <p:cNvSpPr>
              <a:spLocks noChangeShapeType="1"/>
            </p:cNvSpPr>
            <p:nvPr/>
          </p:nvSpPr>
          <p:spPr bwMode="auto">
            <a:xfrm>
              <a:off x="3271" y="3039"/>
              <a:ext cx="0" cy="29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10" name="Line 50"/>
            <p:cNvSpPr>
              <a:spLocks noChangeShapeType="1"/>
            </p:cNvSpPr>
            <p:nvPr/>
          </p:nvSpPr>
          <p:spPr bwMode="auto">
            <a:xfrm>
              <a:off x="3998" y="3044"/>
              <a:ext cx="0" cy="28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11" name="Rectangle 51"/>
            <p:cNvSpPr>
              <a:spLocks noChangeArrowheads="1"/>
            </p:cNvSpPr>
            <p:nvPr/>
          </p:nvSpPr>
          <p:spPr bwMode="auto">
            <a:xfrm>
              <a:off x="2723" y="3044"/>
              <a:ext cx="321"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solidFill>
                    <a:srgbClr val="FF0033"/>
                  </a:solidFill>
                </a:rPr>
                <a:t>42</a:t>
              </a:r>
              <a:endParaRPr lang="en-US" altLang="en-US" sz="2500" b="0">
                <a:solidFill>
                  <a:srgbClr val="FF0033"/>
                </a:solidFill>
              </a:endParaRPr>
            </a:p>
          </p:txBody>
        </p:sp>
        <p:sp>
          <p:nvSpPr>
            <p:cNvPr id="220212" name="Rectangle 52"/>
            <p:cNvSpPr>
              <a:spLocks noChangeArrowheads="1"/>
            </p:cNvSpPr>
            <p:nvPr/>
          </p:nvSpPr>
          <p:spPr bwMode="auto">
            <a:xfrm>
              <a:off x="2039" y="3049"/>
              <a:ext cx="367"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35</a:t>
              </a:r>
              <a:endParaRPr lang="en-US" altLang="en-US" sz="2500" b="0">
                <a:solidFill>
                  <a:srgbClr val="FF0033"/>
                </a:solidFill>
              </a:endParaRPr>
            </a:p>
          </p:txBody>
        </p:sp>
        <p:sp>
          <p:nvSpPr>
            <p:cNvPr id="220213" name="Rectangle 53"/>
            <p:cNvSpPr>
              <a:spLocks noChangeArrowheads="1"/>
            </p:cNvSpPr>
            <p:nvPr/>
          </p:nvSpPr>
          <p:spPr bwMode="auto">
            <a:xfrm>
              <a:off x="1355" y="3049"/>
              <a:ext cx="310"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5</a:t>
              </a:r>
              <a:endParaRPr lang="en-US" altLang="en-US" sz="2500" b="0"/>
            </a:p>
          </p:txBody>
        </p:sp>
        <p:sp>
          <p:nvSpPr>
            <p:cNvPr id="220214" name="Rectangle 54"/>
            <p:cNvSpPr>
              <a:spLocks noChangeArrowheads="1"/>
            </p:cNvSpPr>
            <p:nvPr/>
          </p:nvSpPr>
          <p:spPr bwMode="auto">
            <a:xfrm>
              <a:off x="745" y="3046"/>
              <a:ext cx="321"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12</a:t>
              </a:r>
              <a:endParaRPr lang="en-US" altLang="en-US" sz="2500" b="0"/>
            </a:p>
          </p:txBody>
        </p:sp>
        <p:sp>
          <p:nvSpPr>
            <p:cNvPr id="220215" name="Rectangle 55"/>
            <p:cNvSpPr>
              <a:spLocks noChangeArrowheads="1"/>
            </p:cNvSpPr>
            <p:nvPr/>
          </p:nvSpPr>
          <p:spPr bwMode="auto">
            <a:xfrm>
              <a:off x="3380" y="3044"/>
              <a:ext cx="367"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77</a:t>
              </a:r>
            </a:p>
          </p:txBody>
        </p:sp>
        <p:sp>
          <p:nvSpPr>
            <p:cNvPr id="220217" name="Rectangle 57"/>
            <p:cNvSpPr>
              <a:spLocks noChangeArrowheads="1"/>
            </p:cNvSpPr>
            <p:nvPr/>
          </p:nvSpPr>
          <p:spPr bwMode="auto">
            <a:xfrm>
              <a:off x="4129" y="3044"/>
              <a:ext cx="469"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101</a:t>
              </a:r>
            </a:p>
          </p:txBody>
        </p:sp>
      </p:grpSp>
      <p:grpSp>
        <p:nvGrpSpPr>
          <p:cNvPr id="220235" name="Group 75"/>
          <p:cNvGrpSpPr>
            <a:grpSpLocks/>
          </p:cNvGrpSpPr>
          <p:nvPr/>
        </p:nvGrpSpPr>
        <p:grpSpPr bwMode="auto">
          <a:xfrm>
            <a:off x="1149350" y="4687887"/>
            <a:ext cx="6518275" cy="493713"/>
            <a:chOff x="641" y="3619"/>
            <a:chExt cx="4106" cy="311"/>
          </a:xfrm>
        </p:grpSpPr>
        <p:sp>
          <p:nvSpPr>
            <p:cNvPr id="220218" name="Rectangle 58"/>
            <p:cNvSpPr>
              <a:spLocks noChangeArrowheads="1"/>
            </p:cNvSpPr>
            <p:nvPr/>
          </p:nvSpPr>
          <p:spPr bwMode="auto">
            <a:xfrm>
              <a:off x="641" y="3621"/>
              <a:ext cx="4106" cy="29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19" name="Line 59"/>
            <p:cNvSpPr>
              <a:spLocks noChangeShapeType="1"/>
            </p:cNvSpPr>
            <p:nvPr/>
          </p:nvSpPr>
          <p:spPr bwMode="auto">
            <a:xfrm>
              <a:off x="1277" y="3619"/>
              <a:ext cx="0" cy="29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20" name="Line 60"/>
            <p:cNvSpPr>
              <a:spLocks noChangeShapeType="1"/>
            </p:cNvSpPr>
            <p:nvPr/>
          </p:nvSpPr>
          <p:spPr bwMode="auto">
            <a:xfrm>
              <a:off x="1918" y="3619"/>
              <a:ext cx="0" cy="29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21" name="Line 61"/>
            <p:cNvSpPr>
              <a:spLocks noChangeShapeType="1"/>
            </p:cNvSpPr>
            <p:nvPr/>
          </p:nvSpPr>
          <p:spPr bwMode="auto">
            <a:xfrm>
              <a:off x="2572" y="3619"/>
              <a:ext cx="0" cy="29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22" name="Line 62"/>
            <p:cNvSpPr>
              <a:spLocks noChangeShapeType="1"/>
            </p:cNvSpPr>
            <p:nvPr/>
          </p:nvSpPr>
          <p:spPr bwMode="auto">
            <a:xfrm>
              <a:off x="3271" y="3619"/>
              <a:ext cx="0" cy="29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23" name="Line 63"/>
            <p:cNvSpPr>
              <a:spLocks noChangeShapeType="1"/>
            </p:cNvSpPr>
            <p:nvPr/>
          </p:nvSpPr>
          <p:spPr bwMode="auto">
            <a:xfrm>
              <a:off x="3998" y="3624"/>
              <a:ext cx="0" cy="28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24" name="Rectangle 64"/>
            <p:cNvSpPr>
              <a:spLocks noChangeArrowheads="1"/>
            </p:cNvSpPr>
            <p:nvPr/>
          </p:nvSpPr>
          <p:spPr bwMode="auto">
            <a:xfrm>
              <a:off x="2723" y="3624"/>
              <a:ext cx="321"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solidFill>
                    <a:srgbClr val="FF0033"/>
                  </a:solidFill>
                </a:rPr>
                <a:t>42</a:t>
              </a:r>
              <a:endParaRPr lang="en-US" altLang="en-US" sz="2500" b="0">
                <a:solidFill>
                  <a:srgbClr val="FF0033"/>
                </a:solidFill>
              </a:endParaRPr>
            </a:p>
          </p:txBody>
        </p:sp>
        <p:sp>
          <p:nvSpPr>
            <p:cNvPr id="220225" name="Rectangle 65"/>
            <p:cNvSpPr>
              <a:spLocks noChangeArrowheads="1"/>
            </p:cNvSpPr>
            <p:nvPr/>
          </p:nvSpPr>
          <p:spPr bwMode="auto">
            <a:xfrm>
              <a:off x="2039" y="3629"/>
              <a:ext cx="367"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35</a:t>
              </a:r>
              <a:endParaRPr lang="en-US" altLang="en-US" sz="2500" b="0">
                <a:solidFill>
                  <a:srgbClr val="FF0033"/>
                </a:solidFill>
              </a:endParaRPr>
            </a:p>
          </p:txBody>
        </p:sp>
        <p:sp>
          <p:nvSpPr>
            <p:cNvPr id="220226" name="Rectangle 66"/>
            <p:cNvSpPr>
              <a:spLocks noChangeArrowheads="1"/>
            </p:cNvSpPr>
            <p:nvPr/>
          </p:nvSpPr>
          <p:spPr bwMode="auto">
            <a:xfrm>
              <a:off x="1355" y="3629"/>
              <a:ext cx="367"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12</a:t>
              </a:r>
              <a:endParaRPr lang="en-US" altLang="en-US" sz="2500" b="0">
                <a:solidFill>
                  <a:srgbClr val="FF0033"/>
                </a:solidFill>
              </a:endParaRPr>
            </a:p>
          </p:txBody>
        </p:sp>
        <p:sp>
          <p:nvSpPr>
            <p:cNvPr id="220227" name="Rectangle 67"/>
            <p:cNvSpPr>
              <a:spLocks noChangeArrowheads="1"/>
            </p:cNvSpPr>
            <p:nvPr/>
          </p:nvSpPr>
          <p:spPr bwMode="auto">
            <a:xfrm>
              <a:off x="745" y="3626"/>
              <a:ext cx="265"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3333FF"/>
                  </a:solidFill>
                </a:rPr>
                <a:t>5</a:t>
              </a:r>
              <a:endParaRPr lang="en-US" altLang="en-US" sz="2500" b="0">
                <a:solidFill>
                  <a:srgbClr val="3333FF"/>
                </a:solidFill>
              </a:endParaRPr>
            </a:p>
          </p:txBody>
        </p:sp>
        <p:sp>
          <p:nvSpPr>
            <p:cNvPr id="220228" name="Rectangle 68"/>
            <p:cNvSpPr>
              <a:spLocks noChangeArrowheads="1"/>
            </p:cNvSpPr>
            <p:nvPr/>
          </p:nvSpPr>
          <p:spPr bwMode="auto">
            <a:xfrm>
              <a:off x="3380" y="3624"/>
              <a:ext cx="367"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77</a:t>
              </a:r>
            </a:p>
          </p:txBody>
        </p:sp>
        <p:sp>
          <p:nvSpPr>
            <p:cNvPr id="220230" name="Rectangle 70"/>
            <p:cNvSpPr>
              <a:spLocks noChangeArrowheads="1"/>
            </p:cNvSpPr>
            <p:nvPr/>
          </p:nvSpPr>
          <p:spPr bwMode="auto">
            <a:xfrm>
              <a:off x="4129" y="3624"/>
              <a:ext cx="469"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a:t> </a:t>
              </a:r>
              <a:r>
                <a:rPr lang="en-US" altLang="en-US" sz="2500">
                  <a:solidFill>
                    <a:srgbClr val="FF0033"/>
                  </a:solidFill>
                </a:rPr>
                <a:t>101</a:t>
              </a:r>
            </a:p>
          </p:txBody>
        </p:sp>
      </p:grpSp>
      <p:grpSp>
        <p:nvGrpSpPr>
          <p:cNvPr id="220238" name="Group 78"/>
          <p:cNvGrpSpPr>
            <a:grpSpLocks/>
          </p:cNvGrpSpPr>
          <p:nvPr/>
        </p:nvGrpSpPr>
        <p:grpSpPr bwMode="auto">
          <a:xfrm>
            <a:off x="-91695" y="2307428"/>
            <a:ext cx="1023936" cy="2816232"/>
            <a:chOff x="217" y="1350"/>
            <a:chExt cx="645" cy="2587"/>
          </a:xfrm>
        </p:grpSpPr>
        <p:sp>
          <p:nvSpPr>
            <p:cNvPr id="220236" name="AutoShape 76"/>
            <p:cNvSpPr>
              <a:spLocks/>
            </p:cNvSpPr>
            <p:nvPr/>
          </p:nvSpPr>
          <p:spPr bwMode="auto">
            <a:xfrm>
              <a:off x="477" y="1350"/>
              <a:ext cx="385" cy="2587"/>
            </a:xfrm>
            <a:prstGeom prst="leftBrace">
              <a:avLst>
                <a:gd name="adj1" fmla="val 55996"/>
                <a:gd name="adj2" fmla="val 50000"/>
              </a:avLst>
            </a:prstGeom>
            <a:noFill/>
            <a:ln w="38100">
              <a:solidFill>
                <a:srgbClr val="3333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220237" name="Text Box 77"/>
            <p:cNvSpPr txBox="1">
              <a:spLocks noChangeArrowheads="1"/>
            </p:cNvSpPr>
            <p:nvPr/>
          </p:nvSpPr>
          <p:spPr bwMode="auto">
            <a:xfrm rot="16200000">
              <a:off x="22" y="2492"/>
              <a:ext cx="692"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500" i="1" dirty="0" smtClean="0">
                  <a:solidFill>
                    <a:srgbClr val="3333FF"/>
                  </a:solidFill>
                </a:rPr>
                <a:t>n </a:t>
              </a:r>
              <a:r>
                <a:rPr lang="en-US" altLang="en-US" sz="2500" dirty="0" smtClean="0">
                  <a:solidFill>
                    <a:srgbClr val="3333FF"/>
                  </a:solidFill>
                </a:rPr>
                <a:t>- 1</a:t>
              </a:r>
              <a:endParaRPr lang="en-US" altLang="en-US" sz="2500" dirty="0">
                <a:solidFill>
                  <a:srgbClr val="3333FF"/>
                </a:solidFill>
              </a:endParaRPr>
            </a:p>
          </p:txBody>
        </p:sp>
      </p:grpSp>
      <p:sp>
        <p:nvSpPr>
          <p:cNvPr id="2" name="TextBox 1"/>
          <p:cNvSpPr txBox="1"/>
          <p:nvPr/>
        </p:nvSpPr>
        <p:spPr>
          <a:xfrm>
            <a:off x="7778175" y="2327949"/>
            <a:ext cx="1447800" cy="400110"/>
          </a:xfrm>
          <a:prstGeom prst="rect">
            <a:avLst/>
          </a:prstGeom>
          <a:noFill/>
        </p:spPr>
        <p:txBody>
          <a:bodyPr wrap="square" rtlCol="0">
            <a:spAutoFit/>
          </a:bodyPr>
          <a:lstStyle/>
          <a:p>
            <a:r>
              <a:rPr lang="en-US" sz="2000" dirty="0" smtClean="0"/>
              <a:t>1</a:t>
            </a:r>
            <a:r>
              <a:rPr lang="en-US" sz="2000" baseline="30000" dirty="0" smtClean="0"/>
              <a:t>st</a:t>
            </a:r>
            <a:r>
              <a:rPr lang="en-US" sz="2000" dirty="0" smtClean="0"/>
              <a:t> iteration</a:t>
            </a:r>
            <a:endParaRPr lang="en-US" sz="2000" dirty="0"/>
          </a:p>
        </p:txBody>
      </p:sp>
      <p:sp>
        <p:nvSpPr>
          <p:cNvPr id="78" name="TextBox 77"/>
          <p:cNvSpPr txBox="1"/>
          <p:nvPr/>
        </p:nvSpPr>
        <p:spPr>
          <a:xfrm>
            <a:off x="7772400" y="2916177"/>
            <a:ext cx="1447800" cy="400110"/>
          </a:xfrm>
          <a:prstGeom prst="rect">
            <a:avLst/>
          </a:prstGeom>
          <a:noFill/>
        </p:spPr>
        <p:txBody>
          <a:bodyPr wrap="square" rtlCol="0">
            <a:spAutoFit/>
          </a:bodyPr>
          <a:lstStyle/>
          <a:p>
            <a:r>
              <a:rPr lang="en-US" sz="2000" dirty="0" smtClean="0"/>
              <a:t>2</a:t>
            </a:r>
            <a:r>
              <a:rPr lang="en-US" sz="2000" baseline="30000" dirty="0" smtClean="0"/>
              <a:t>nd</a:t>
            </a:r>
            <a:r>
              <a:rPr lang="en-US" sz="2000" dirty="0" smtClean="0"/>
              <a:t> iteration</a:t>
            </a:r>
            <a:endParaRPr lang="en-US" sz="2000" dirty="0"/>
          </a:p>
        </p:txBody>
      </p:sp>
      <p:sp>
        <p:nvSpPr>
          <p:cNvPr id="79" name="TextBox 78"/>
          <p:cNvSpPr txBox="1"/>
          <p:nvPr/>
        </p:nvSpPr>
        <p:spPr>
          <a:xfrm>
            <a:off x="7772400" y="3521014"/>
            <a:ext cx="1447800" cy="400110"/>
          </a:xfrm>
          <a:prstGeom prst="rect">
            <a:avLst/>
          </a:prstGeom>
          <a:noFill/>
        </p:spPr>
        <p:txBody>
          <a:bodyPr wrap="square" rtlCol="0">
            <a:spAutoFit/>
          </a:bodyPr>
          <a:lstStyle/>
          <a:p>
            <a:r>
              <a:rPr lang="en-US" sz="2000" dirty="0" smtClean="0"/>
              <a:t>3</a:t>
            </a:r>
            <a:r>
              <a:rPr lang="en-US" sz="2000" baseline="30000" dirty="0" smtClean="0"/>
              <a:t>rd</a:t>
            </a:r>
            <a:r>
              <a:rPr lang="en-US" sz="2000" dirty="0" smtClean="0"/>
              <a:t> iteration</a:t>
            </a:r>
            <a:endParaRPr lang="en-US" sz="2000" dirty="0"/>
          </a:p>
        </p:txBody>
      </p:sp>
      <p:sp>
        <p:nvSpPr>
          <p:cNvPr id="80" name="TextBox 79"/>
          <p:cNvSpPr txBox="1"/>
          <p:nvPr/>
        </p:nvSpPr>
        <p:spPr>
          <a:xfrm>
            <a:off x="7772400" y="4135377"/>
            <a:ext cx="1447800" cy="400110"/>
          </a:xfrm>
          <a:prstGeom prst="rect">
            <a:avLst/>
          </a:prstGeom>
          <a:noFill/>
        </p:spPr>
        <p:txBody>
          <a:bodyPr wrap="square" rtlCol="0">
            <a:spAutoFit/>
          </a:bodyPr>
          <a:lstStyle/>
          <a:p>
            <a:r>
              <a:rPr lang="en-US" sz="2000" dirty="0" smtClean="0"/>
              <a:t>4</a:t>
            </a:r>
            <a:r>
              <a:rPr lang="en-US" sz="2000" baseline="30000" dirty="0" smtClean="0"/>
              <a:t>th</a:t>
            </a:r>
            <a:r>
              <a:rPr lang="en-US" sz="2000" dirty="0" smtClean="0"/>
              <a:t> iteration</a:t>
            </a:r>
            <a:endParaRPr lang="en-US" sz="2000" dirty="0"/>
          </a:p>
        </p:txBody>
      </p:sp>
      <p:sp>
        <p:nvSpPr>
          <p:cNvPr id="81" name="TextBox 80"/>
          <p:cNvSpPr txBox="1"/>
          <p:nvPr/>
        </p:nvSpPr>
        <p:spPr>
          <a:xfrm>
            <a:off x="7772400" y="4749740"/>
            <a:ext cx="1447800" cy="400110"/>
          </a:xfrm>
          <a:prstGeom prst="rect">
            <a:avLst/>
          </a:prstGeom>
          <a:noFill/>
        </p:spPr>
        <p:txBody>
          <a:bodyPr wrap="square" rtlCol="0">
            <a:spAutoFit/>
          </a:bodyPr>
          <a:lstStyle/>
          <a:p>
            <a:r>
              <a:rPr lang="en-US" sz="2000" dirty="0" smtClean="0"/>
              <a:t>5</a:t>
            </a:r>
            <a:r>
              <a:rPr lang="en-US" sz="2000" baseline="30000" dirty="0" smtClean="0"/>
              <a:t>th</a:t>
            </a:r>
            <a:r>
              <a:rPr lang="en-US" sz="2000" dirty="0" smtClean="0"/>
              <a:t> iteration</a:t>
            </a:r>
            <a:endParaRPr lang="en-US" sz="2000" dirty="0"/>
          </a:p>
        </p:txBody>
      </p:sp>
      <p:grpSp>
        <p:nvGrpSpPr>
          <p:cNvPr id="82" name="Group 75"/>
          <p:cNvGrpSpPr>
            <a:grpSpLocks/>
          </p:cNvGrpSpPr>
          <p:nvPr/>
        </p:nvGrpSpPr>
        <p:grpSpPr bwMode="auto">
          <a:xfrm>
            <a:off x="1143000" y="1639887"/>
            <a:ext cx="6518275" cy="493713"/>
            <a:chOff x="641" y="3619"/>
            <a:chExt cx="4106" cy="311"/>
          </a:xfrm>
        </p:grpSpPr>
        <p:sp>
          <p:nvSpPr>
            <p:cNvPr id="83" name="Rectangle 58"/>
            <p:cNvSpPr>
              <a:spLocks noChangeArrowheads="1"/>
            </p:cNvSpPr>
            <p:nvPr/>
          </p:nvSpPr>
          <p:spPr bwMode="auto">
            <a:xfrm>
              <a:off x="641" y="3621"/>
              <a:ext cx="4106" cy="29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4" name="Line 59"/>
            <p:cNvSpPr>
              <a:spLocks noChangeShapeType="1"/>
            </p:cNvSpPr>
            <p:nvPr/>
          </p:nvSpPr>
          <p:spPr bwMode="auto">
            <a:xfrm>
              <a:off x="1277" y="3619"/>
              <a:ext cx="0" cy="29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5" name="Line 60"/>
            <p:cNvSpPr>
              <a:spLocks noChangeShapeType="1"/>
            </p:cNvSpPr>
            <p:nvPr/>
          </p:nvSpPr>
          <p:spPr bwMode="auto">
            <a:xfrm>
              <a:off x="1918" y="3619"/>
              <a:ext cx="0" cy="29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6" name="Line 61"/>
            <p:cNvSpPr>
              <a:spLocks noChangeShapeType="1"/>
            </p:cNvSpPr>
            <p:nvPr/>
          </p:nvSpPr>
          <p:spPr bwMode="auto">
            <a:xfrm>
              <a:off x="2572" y="3619"/>
              <a:ext cx="0" cy="29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7" name="Line 62"/>
            <p:cNvSpPr>
              <a:spLocks noChangeShapeType="1"/>
            </p:cNvSpPr>
            <p:nvPr/>
          </p:nvSpPr>
          <p:spPr bwMode="auto">
            <a:xfrm>
              <a:off x="3271" y="3619"/>
              <a:ext cx="0" cy="29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8" name="Line 63"/>
            <p:cNvSpPr>
              <a:spLocks noChangeShapeType="1"/>
            </p:cNvSpPr>
            <p:nvPr/>
          </p:nvSpPr>
          <p:spPr bwMode="auto">
            <a:xfrm>
              <a:off x="3998" y="3624"/>
              <a:ext cx="0" cy="286"/>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500"/>
            </a:p>
          </p:txBody>
        </p:sp>
        <p:sp>
          <p:nvSpPr>
            <p:cNvPr id="89" name="Rectangle 64"/>
            <p:cNvSpPr>
              <a:spLocks noChangeArrowheads="1"/>
            </p:cNvSpPr>
            <p:nvPr/>
          </p:nvSpPr>
          <p:spPr bwMode="auto">
            <a:xfrm>
              <a:off x="2723" y="3624"/>
              <a:ext cx="321"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12</a:t>
              </a:r>
              <a:endParaRPr lang="en-US" altLang="en-US" sz="2500" b="0" dirty="0"/>
            </a:p>
          </p:txBody>
        </p:sp>
        <p:sp>
          <p:nvSpPr>
            <p:cNvPr id="90" name="Rectangle 65"/>
            <p:cNvSpPr>
              <a:spLocks noChangeArrowheads="1"/>
            </p:cNvSpPr>
            <p:nvPr/>
          </p:nvSpPr>
          <p:spPr bwMode="auto">
            <a:xfrm>
              <a:off x="2039" y="3629"/>
              <a:ext cx="367"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t>35</a:t>
              </a:r>
              <a:endParaRPr lang="en-US" altLang="en-US" sz="2500" b="0" dirty="0">
                <a:solidFill>
                  <a:srgbClr val="FF0033"/>
                </a:solidFill>
              </a:endParaRPr>
            </a:p>
          </p:txBody>
        </p:sp>
        <p:sp>
          <p:nvSpPr>
            <p:cNvPr id="91" name="Rectangle 66"/>
            <p:cNvSpPr>
              <a:spLocks noChangeArrowheads="1"/>
            </p:cNvSpPr>
            <p:nvPr/>
          </p:nvSpPr>
          <p:spPr bwMode="auto">
            <a:xfrm>
              <a:off x="1355" y="3629"/>
              <a:ext cx="367"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t>42</a:t>
              </a:r>
              <a:endParaRPr lang="en-US" altLang="en-US" sz="2500" b="0" dirty="0">
                <a:solidFill>
                  <a:srgbClr val="FF0033"/>
                </a:solidFill>
              </a:endParaRPr>
            </a:p>
          </p:txBody>
        </p:sp>
        <p:sp>
          <p:nvSpPr>
            <p:cNvPr id="92" name="Rectangle 67"/>
            <p:cNvSpPr>
              <a:spLocks noChangeArrowheads="1"/>
            </p:cNvSpPr>
            <p:nvPr/>
          </p:nvSpPr>
          <p:spPr bwMode="auto">
            <a:xfrm>
              <a:off x="694" y="3626"/>
              <a:ext cx="367"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t>77</a:t>
              </a:r>
              <a:endParaRPr lang="en-US" altLang="en-US" sz="2500" b="0" dirty="0"/>
            </a:p>
          </p:txBody>
        </p:sp>
        <p:sp>
          <p:nvSpPr>
            <p:cNvPr id="93" name="Rectangle 68"/>
            <p:cNvSpPr>
              <a:spLocks noChangeArrowheads="1"/>
            </p:cNvSpPr>
            <p:nvPr/>
          </p:nvSpPr>
          <p:spPr bwMode="auto">
            <a:xfrm>
              <a:off x="3329" y="3624"/>
              <a:ext cx="469"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500" dirty="0"/>
                <a:t> </a:t>
              </a:r>
              <a:r>
                <a:rPr lang="vi-VN" altLang="en-US" sz="2500" dirty="0" smtClean="0"/>
                <a:t>101</a:t>
              </a:r>
              <a:endParaRPr lang="en-US" altLang="en-US" sz="2500" dirty="0"/>
            </a:p>
          </p:txBody>
        </p:sp>
        <p:sp>
          <p:nvSpPr>
            <p:cNvPr id="94" name="Rectangle 70"/>
            <p:cNvSpPr>
              <a:spLocks noChangeArrowheads="1"/>
            </p:cNvSpPr>
            <p:nvPr/>
          </p:nvSpPr>
          <p:spPr bwMode="auto">
            <a:xfrm>
              <a:off x="4254" y="3624"/>
              <a:ext cx="219"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vi-VN" altLang="en-US" sz="2500" dirty="0" smtClean="0"/>
                <a:t>5</a:t>
              </a:r>
              <a:endParaRPr lang="en-US" altLang="en-US" sz="2500" dirty="0">
                <a:solidFill>
                  <a:srgbClr val="FF0033"/>
                </a:solidFill>
              </a:endParaRPr>
            </a:p>
          </p:txBody>
        </p:sp>
      </p:grpSp>
      <p:sp>
        <p:nvSpPr>
          <p:cNvPr id="95" name="TextBox 94"/>
          <p:cNvSpPr txBox="1"/>
          <p:nvPr/>
        </p:nvSpPr>
        <p:spPr>
          <a:xfrm>
            <a:off x="7772400" y="1676400"/>
            <a:ext cx="1447800" cy="369332"/>
          </a:xfrm>
          <a:prstGeom prst="rect">
            <a:avLst/>
          </a:prstGeom>
          <a:noFill/>
        </p:spPr>
        <p:txBody>
          <a:bodyPr wrap="square" rtlCol="0">
            <a:spAutoFit/>
          </a:bodyPr>
          <a:lstStyle/>
          <a:p>
            <a:r>
              <a:rPr lang="vi-VN" sz="1800" dirty="0" smtClean="0"/>
              <a:t>Original array</a:t>
            </a:r>
            <a:endParaRPr lang="en-US" sz="1800" dirty="0"/>
          </a:p>
        </p:txBody>
      </p:sp>
    </p:spTree>
    <p:extLst>
      <p:ext uri="{BB962C8B-B14F-4D97-AF65-F5344CB8AC3E}">
        <p14:creationId xmlns:p14="http://schemas.microsoft.com/office/powerpoint/2010/main" val="33042094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0"/>
            <a:ext cx="8458200" cy="803275"/>
          </a:xfrm>
        </p:spPr>
        <p:txBody>
          <a:bodyPr/>
          <a:lstStyle/>
          <a:p>
            <a:r>
              <a:rPr lang="en-GB" altLang="zh-TW" dirty="0"/>
              <a:t>Example: Sort </a:t>
            </a:r>
            <a:r>
              <a:rPr lang="en-GB" altLang="zh-TW" dirty="0" smtClean="0"/>
              <a:t>array: 9, 6</a:t>
            </a:r>
            <a:r>
              <a:rPr lang="en-GB" altLang="zh-TW" dirty="0"/>
              <a:t>, 2, </a:t>
            </a:r>
            <a:r>
              <a:rPr lang="en-GB" altLang="zh-TW" dirty="0" smtClean="0"/>
              <a:t>12, </a:t>
            </a:r>
            <a:r>
              <a:rPr lang="en-GB" altLang="zh-TW" dirty="0"/>
              <a:t>11, 9, 3, </a:t>
            </a:r>
            <a:r>
              <a:rPr lang="en-GB" altLang="zh-TW" dirty="0" smtClean="0"/>
              <a:t>7</a:t>
            </a:r>
          </a:p>
        </p:txBody>
      </p:sp>
      <p:sp>
        <p:nvSpPr>
          <p:cNvPr id="3075" name="Text Box 3"/>
          <p:cNvSpPr txBox="1">
            <a:spLocks noChangeArrowheads="1"/>
          </p:cNvSpPr>
          <p:nvPr/>
        </p:nvSpPr>
        <p:spPr bwMode="auto">
          <a:xfrm>
            <a:off x="1371600" y="838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9,  6,  2,  12,  11,  9,  3,  7</a:t>
            </a:r>
            <a:endParaRPr kumimoji="0" lang="en-GB" altLang="zh-TW" sz="2400">
              <a:latin typeface="Times New Roman" panose="02020603050405020304" pitchFamily="18" charset="0"/>
            </a:endParaRPr>
          </a:p>
        </p:txBody>
      </p:sp>
      <p:sp>
        <p:nvSpPr>
          <p:cNvPr id="3076" name="Oval 4"/>
          <p:cNvSpPr>
            <a:spLocks noChangeArrowheads="1"/>
          </p:cNvSpPr>
          <p:nvPr/>
        </p:nvSpPr>
        <p:spPr bwMode="auto">
          <a:xfrm>
            <a:off x="1143000" y="914400"/>
            <a:ext cx="16764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2" name="TextBox 1"/>
          <p:cNvSpPr txBox="1"/>
          <p:nvPr/>
        </p:nvSpPr>
        <p:spPr>
          <a:xfrm>
            <a:off x="304800" y="2143393"/>
            <a:ext cx="8610600" cy="1323439"/>
          </a:xfrm>
          <a:prstGeom prst="rect">
            <a:avLst/>
          </a:prstGeom>
          <a:noFill/>
        </p:spPr>
        <p:txBody>
          <a:bodyPr wrap="square" rtlCol="0">
            <a:spAutoFit/>
          </a:bodyPr>
          <a:lstStyle/>
          <a:p>
            <a:r>
              <a:rPr lang="en-GB" altLang="zh-TW" sz="2000" b="1" dirty="0">
                <a:solidFill>
                  <a:srgbClr val="000000"/>
                </a:solidFill>
                <a:latin typeface="Times" panose="02020603050405020304" pitchFamily="18" charset="0"/>
                <a:cs typeface="Times" panose="02020603050405020304" pitchFamily="18" charset="0"/>
              </a:rPr>
              <a:t>Bubble sort compares the numbers in pairs from left to </a:t>
            </a:r>
            <a:r>
              <a:rPr lang="en-GB" altLang="zh-TW" sz="2000" b="1" dirty="0" smtClean="0">
                <a:solidFill>
                  <a:srgbClr val="000000"/>
                </a:solidFill>
                <a:latin typeface="Times" panose="02020603050405020304" pitchFamily="18" charset="0"/>
                <a:cs typeface="Times" panose="02020603050405020304" pitchFamily="18" charset="0"/>
              </a:rPr>
              <a:t>right, and </a:t>
            </a:r>
            <a:r>
              <a:rPr lang="en-GB" altLang="zh-TW" sz="2000" b="1" dirty="0">
                <a:solidFill>
                  <a:srgbClr val="000000"/>
                </a:solidFill>
                <a:latin typeface="Times" panose="02020603050405020304" pitchFamily="18" charset="0"/>
                <a:cs typeface="Times" panose="02020603050405020304" pitchFamily="18" charset="0"/>
              </a:rPr>
              <a:t>exchanging when necessary.  Here the first number is compared to the second and as it is larger they are exchanged.</a:t>
            </a:r>
            <a:endParaRPr lang="en-GB" altLang="zh-TW" sz="2000" dirty="0">
              <a:solidFill>
                <a:srgbClr val="000000"/>
              </a:solidFill>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610967745"/>
      </p:ext>
    </p:extLst>
  </p:cSld>
  <p:clrMapOvr>
    <a:masterClrMapping/>
  </p:clrMapOvr>
  <p:transition advTm="6395"/>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500" fill="hold"/>
                                        <p:tgtEl>
                                          <p:spTgt spid="3076"/>
                                        </p:tgtEl>
                                        <p:attrNameLst>
                                          <p:attrName>ppt_w</p:attrName>
                                        </p:attrNameLst>
                                      </p:cBhvr>
                                      <p:tavLst>
                                        <p:tav tm="0">
                                          <p:val>
                                            <p:fltVal val="0"/>
                                          </p:val>
                                        </p:tav>
                                        <p:tav tm="100000">
                                          <p:val>
                                            <p:strVal val="#ppt_w"/>
                                          </p:val>
                                        </p:tav>
                                      </p:tavLst>
                                    </p:anim>
                                    <p:anim calcmode="lin" valueType="num">
                                      <p:cBhvr>
                                        <p:cTn id="8" dur="500" fill="hold"/>
                                        <p:tgtEl>
                                          <p:spTgt spid="307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animBg="1"/>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0"/>
            <a:ext cx="8458200" cy="803275"/>
          </a:xfrm>
        </p:spPr>
        <p:txBody>
          <a:bodyPr/>
          <a:lstStyle/>
          <a:p>
            <a:r>
              <a:rPr lang="en-GB" altLang="zh-TW" dirty="0" smtClean="0"/>
              <a:t>Bubble Sort Example</a:t>
            </a:r>
          </a:p>
        </p:txBody>
      </p:sp>
      <p:sp>
        <p:nvSpPr>
          <p:cNvPr id="3075" name="Text Box 3"/>
          <p:cNvSpPr txBox="1">
            <a:spLocks noChangeArrowheads="1"/>
          </p:cNvSpPr>
          <p:nvPr/>
        </p:nvSpPr>
        <p:spPr bwMode="auto">
          <a:xfrm>
            <a:off x="1371600" y="838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9,  6,  2,  12,  11,  9,  3,  7</a:t>
            </a:r>
            <a:endParaRPr kumimoji="0" lang="en-GB" altLang="zh-TW" sz="2400">
              <a:latin typeface="Times New Roman" panose="02020603050405020304" pitchFamily="18" charset="0"/>
            </a:endParaRPr>
          </a:p>
        </p:txBody>
      </p:sp>
      <p:sp>
        <p:nvSpPr>
          <p:cNvPr id="3076" name="Oval 4"/>
          <p:cNvSpPr>
            <a:spLocks noChangeArrowheads="1"/>
          </p:cNvSpPr>
          <p:nvPr/>
        </p:nvSpPr>
        <p:spPr bwMode="auto">
          <a:xfrm>
            <a:off x="1143000" y="914400"/>
            <a:ext cx="16764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2" name="TextBox 1"/>
          <p:cNvSpPr txBox="1"/>
          <p:nvPr/>
        </p:nvSpPr>
        <p:spPr>
          <a:xfrm>
            <a:off x="228600" y="4038600"/>
            <a:ext cx="8610600" cy="707886"/>
          </a:xfrm>
          <a:prstGeom prst="rect">
            <a:avLst/>
          </a:prstGeom>
          <a:noFill/>
        </p:spPr>
        <p:txBody>
          <a:bodyPr wrap="square" rtlCol="0">
            <a:spAutoFit/>
          </a:bodyPr>
          <a:lstStyle/>
          <a:p>
            <a:pPr>
              <a:spcBef>
                <a:spcPct val="50000"/>
              </a:spcBef>
            </a:pPr>
            <a:r>
              <a:rPr lang="en-GB" altLang="zh-TW" sz="2000" b="1" dirty="0">
                <a:solidFill>
                  <a:srgbClr val="000000"/>
                </a:solidFill>
                <a:latin typeface="Arial" panose="020B0604020202020204" pitchFamily="34" charset="0"/>
              </a:rPr>
              <a:t>Now the next pair of numbers are compared.  Again the 9 is the larger </a:t>
            </a:r>
            <a:r>
              <a:rPr lang="en-GB" altLang="zh-TW" sz="2000" b="1" dirty="0" smtClean="0">
                <a:solidFill>
                  <a:srgbClr val="000000"/>
                </a:solidFill>
                <a:latin typeface="Arial" panose="020B0604020202020204" pitchFamily="34" charset="0"/>
              </a:rPr>
              <a:t>than the 2, and </a:t>
            </a:r>
            <a:r>
              <a:rPr lang="en-GB" altLang="zh-TW" sz="2000" b="1" dirty="0">
                <a:solidFill>
                  <a:srgbClr val="000000"/>
                </a:solidFill>
                <a:latin typeface="Arial" panose="020B0604020202020204" pitchFamily="34" charset="0"/>
              </a:rPr>
              <a:t>so this pair is also exchanged.</a:t>
            </a:r>
            <a:endParaRPr lang="en-GB" altLang="zh-TW" sz="2000" dirty="0">
              <a:solidFill>
                <a:srgbClr val="000000"/>
              </a:solidFill>
              <a:latin typeface="Arial" panose="020B0604020202020204" pitchFamily="34" charset="0"/>
            </a:endParaRPr>
          </a:p>
        </p:txBody>
      </p:sp>
      <p:sp>
        <p:nvSpPr>
          <p:cNvPr id="7" name="Text Box 5"/>
          <p:cNvSpPr txBox="1">
            <a:spLocks noChangeArrowheads="1"/>
          </p:cNvSpPr>
          <p:nvPr/>
        </p:nvSpPr>
        <p:spPr bwMode="auto">
          <a:xfrm>
            <a:off x="1371600" y="1676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6,  9,  2,  12,  11,  9,  3,  7</a:t>
            </a:r>
            <a:endParaRPr kumimoji="0" lang="en-GB" altLang="zh-TW" sz="2400" dirty="0">
              <a:latin typeface="Times New Roman" panose="02020603050405020304" pitchFamily="18" charset="0"/>
            </a:endParaRPr>
          </a:p>
        </p:txBody>
      </p:sp>
      <p:sp>
        <p:nvSpPr>
          <p:cNvPr id="8" name="Oval 6"/>
          <p:cNvSpPr>
            <a:spLocks noChangeArrowheads="1"/>
          </p:cNvSpPr>
          <p:nvPr/>
        </p:nvSpPr>
        <p:spPr bwMode="auto">
          <a:xfrm>
            <a:off x="1905000" y="1676400"/>
            <a:ext cx="16764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Tree>
    <p:extLst>
      <p:ext uri="{BB962C8B-B14F-4D97-AF65-F5344CB8AC3E}">
        <p14:creationId xmlns:p14="http://schemas.microsoft.com/office/powerpoint/2010/main" val="2471893032"/>
      </p:ext>
    </p:extLst>
  </p:cSld>
  <p:clrMapOvr>
    <a:masterClrMapping/>
  </p:clrMapOvr>
  <p:transition advTm="63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ppt_y-#ppt_h/2"/>
                                          </p:val>
                                        </p:tav>
                                        <p:tav tm="100000">
                                          <p:val>
                                            <p:strVal val="#ppt_y"/>
                                          </p:val>
                                        </p:tav>
                                      </p:tavLst>
                                    </p:anim>
                                    <p:anim calcmode="lin" valueType="num">
                                      <p:cBhvr>
                                        <p:cTn id="9" dur="500" fill="hold"/>
                                        <p:tgtEl>
                                          <p:spTgt spid="7"/>
                                        </p:tgtEl>
                                        <p:attrNameLst>
                                          <p:attrName>ppt_w</p:attrName>
                                        </p:attrNameLst>
                                      </p:cBhvr>
                                      <p:tavLst>
                                        <p:tav tm="0">
                                          <p:val>
                                            <p:strVal val="#ppt_w"/>
                                          </p:val>
                                        </p:tav>
                                        <p:tav tm="100000">
                                          <p:val>
                                            <p:strVal val="#ppt_w"/>
                                          </p:val>
                                        </p:tav>
                                      </p:tavLst>
                                    </p:anim>
                                    <p:anim calcmode="lin" valueType="num">
                                      <p:cBhvr>
                                        <p:cTn id="1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utoUpdateAnimBg="0"/>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0"/>
            <a:ext cx="8458200" cy="803275"/>
          </a:xfrm>
        </p:spPr>
        <p:txBody>
          <a:bodyPr/>
          <a:lstStyle/>
          <a:p>
            <a:r>
              <a:rPr lang="en-GB" altLang="zh-TW" dirty="0" smtClean="0"/>
              <a:t>Bubble Sort Example</a:t>
            </a:r>
          </a:p>
        </p:txBody>
      </p:sp>
      <p:sp>
        <p:nvSpPr>
          <p:cNvPr id="3075" name="Text Box 3"/>
          <p:cNvSpPr txBox="1">
            <a:spLocks noChangeArrowheads="1"/>
          </p:cNvSpPr>
          <p:nvPr/>
        </p:nvSpPr>
        <p:spPr bwMode="auto">
          <a:xfrm>
            <a:off x="1371600" y="838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9,  6,  2,  12,  11,  9,  3,  7</a:t>
            </a:r>
            <a:endParaRPr kumimoji="0" lang="en-GB" altLang="zh-TW" sz="2400">
              <a:latin typeface="Times New Roman" panose="02020603050405020304" pitchFamily="18" charset="0"/>
            </a:endParaRPr>
          </a:p>
        </p:txBody>
      </p:sp>
      <p:sp>
        <p:nvSpPr>
          <p:cNvPr id="2" name="TextBox 1"/>
          <p:cNvSpPr txBox="1"/>
          <p:nvPr/>
        </p:nvSpPr>
        <p:spPr>
          <a:xfrm>
            <a:off x="228600" y="4038600"/>
            <a:ext cx="8610600" cy="1015663"/>
          </a:xfrm>
          <a:prstGeom prst="rect">
            <a:avLst/>
          </a:prstGeom>
          <a:noFill/>
        </p:spPr>
        <p:txBody>
          <a:bodyPr wrap="square" rtlCol="0">
            <a:spAutoFit/>
          </a:bodyPr>
          <a:lstStyle/>
          <a:p>
            <a:pPr>
              <a:spcBef>
                <a:spcPct val="50000"/>
              </a:spcBef>
            </a:pPr>
            <a:r>
              <a:rPr lang="en-GB" altLang="zh-TW" sz="2000" b="1" dirty="0">
                <a:solidFill>
                  <a:srgbClr val="000000"/>
                </a:solidFill>
                <a:latin typeface="Arial" panose="020B0604020202020204" pitchFamily="34" charset="0"/>
              </a:rPr>
              <a:t>In the third comparison, the 9 is not larger than the 12 so no exchange is made.  We move on to compare the next pair without any change to the </a:t>
            </a:r>
            <a:r>
              <a:rPr lang="en-GB" altLang="zh-TW" sz="2000" b="1" dirty="0" smtClean="0">
                <a:solidFill>
                  <a:srgbClr val="000000"/>
                </a:solidFill>
                <a:latin typeface="Arial" panose="020B0604020202020204" pitchFamily="34" charset="0"/>
              </a:rPr>
              <a:t>array.</a:t>
            </a:r>
            <a:endParaRPr lang="en-GB" altLang="zh-TW" sz="2000" dirty="0">
              <a:solidFill>
                <a:srgbClr val="000000"/>
              </a:solidFill>
              <a:latin typeface="Arial" panose="020B0604020202020204" pitchFamily="34" charset="0"/>
            </a:endParaRPr>
          </a:p>
        </p:txBody>
      </p:sp>
      <p:sp>
        <p:nvSpPr>
          <p:cNvPr id="7" name="Text Box 5"/>
          <p:cNvSpPr txBox="1">
            <a:spLocks noChangeArrowheads="1"/>
          </p:cNvSpPr>
          <p:nvPr/>
        </p:nvSpPr>
        <p:spPr bwMode="auto">
          <a:xfrm>
            <a:off x="1371600" y="1676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6,  9,  2,  12,  11,  9,  3,  7</a:t>
            </a:r>
            <a:endParaRPr kumimoji="0" lang="en-GB" altLang="zh-TW" sz="2400" dirty="0">
              <a:latin typeface="Times New Roman" panose="02020603050405020304" pitchFamily="18" charset="0"/>
            </a:endParaRPr>
          </a:p>
        </p:txBody>
      </p:sp>
      <p:sp>
        <p:nvSpPr>
          <p:cNvPr id="9" name="Text Box 7"/>
          <p:cNvSpPr txBox="1">
            <a:spLocks noChangeArrowheads="1"/>
          </p:cNvSpPr>
          <p:nvPr/>
        </p:nvSpPr>
        <p:spPr bwMode="auto">
          <a:xfrm>
            <a:off x="1371600" y="2438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6,  2,  9,  12,  11,  9,  3,  7</a:t>
            </a:r>
            <a:endParaRPr kumimoji="0" lang="en-GB" altLang="zh-TW" sz="2400" dirty="0">
              <a:latin typeface="Times New Roman" panose="02020603050405020304" pitchFamily="18" charset="0"/>
            </a:endParaRPr>
          </a:p>
        </p:txBody>
      </p:sp>
      <p:sp>
        <p:nvSpPr>
          <p:cNvPr id="10" name="Oval 8"/>
          <p:cNvSpPr>
            <a:spLocks noChangeArrowheads="1"/>
          </p:cNvSpPr>
          <p:nvPr/>
        </p:nvSpPr>
        <p:spPr bwMode="auto">
          <a:xfrm>
            <a:off x="2819400" y="2438400"/>
            <a:ext cx="16764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Tree>
    <p:extLst>
      <p:ext uri="{BB962C8B-B14F-4D97-AF65-F5344CB8AC3E}">
        <p14:creationId xmlns:p14="http://schemas.microsoft.com/office/powerpoint/2010/main" val="1877459034"/>
      </p:ext>
    </p:extLst>
  </p:cSld>
  <p:clrMapOvr>
    <a:masterClrMapping/>
  </p:clrMapOvr>
  <p:transition advTm="63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utoUpdateAnimBg="0"/>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0"/>
            <a:ext cx="8458200" cy="803275"/>
          </a:xfrm>
        </p:spPr>
        <p:txBody>
          <a:bodyPr/>
          <a:lstStyle/>
          <a:p>
            <a:r>
              <a:rPr lang="en-GB" altLang="zh-TW" dirty="0" smtClean="0"/>
              <a:t>Bubble Sort Example</a:t>
            </a:r>
          </a:p>
        </p:txBody>
      </p:sp>
      <p:sp>
        <p:nvSpPr>
          <p:cNvPr id="3075" name="Text Box 3"/>
          <p:cNvSpPr txBox="1">
            <a:spLocks noChangeArrowheads="1"/>
          </p:cNvSpPr>
          <p:nvPr/>
        </p:nvSpPr>
        <p:spPr bwMode="auto">
          <a:xfrm>
            <a:off x="1371600" y="838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9,  6,  2,  12,  11,  9,  3,  7</a:t>
            </a:r>
            <a:endParaRPr kumimoji="0" lang="en-GB" altLang="zh-TW" sz="2400">
              <a:latin typeface="Times New Roman" panose="02020603050405020304" pitchFamily="18" charset="0"/>
            </a:endParaRPr>
          </a:p>
        </p:txBody>
      </p:sp>
      <p:sp>
        <p:nvSpPr>
          <p:cNvPr id="2" name="TextBox 1"/>
          <p:cNvSpPr txBox="1"/>
          <p:nvPr/>
        </p:nvSpPr>
        <p:spPr>
          <a:xfrm>
            <a:off x="266700" y="5867400"/>
            <a:ext cx="8610600" cy="400110"/>
          </a:xfrm>
          <a:prstGeom prst="rect">
            <a:avLst/>
          </a:prstGeom>
          <a:noFill/>
        </p:spPr>
        <p:txBody>
          <a:bodyPr wrap="square" rtlCol="0">
            <a:spAutoFit/>
          </a:bodyPr>
          <a:lstStyle/>
          <a:p>
            <a:pPr>
              <a:spcBef>
                <a:spcPct val="50000"/>
              </a:spcBef>
            </a:pPr>
            <a:r>
              <a:rPr lang="en-GB" altLang="zh-TW" sz="2000" b="1" dirty="0">
                <a:solidFill>
                  <a:srgbClr val="000000"/>
                </a:solidFill>
                <a:latin typeface="Arial" panose="020B0604020202020204" pitchFamily="34" charset="0"/>
              </a:rPr>
              <a:t>The 12 is larger than the 11 so they are exchanged.</a:t>
            </a:r>
            <a:endParaRPr lang="en-GB" altLang="zh-TW" sz="2000" dirty="0">
              <a:solidFill>
                <a:srgbClr val="000000"/>
              </a:solidFill>
              <a:latin typeface="Arial" panose="020B0604020202020204" pitchFamily="34" charset="0"/>
            </a:endParaRPr>
          </a:p>
        </p:txBody>
      </p:sp>
      <p:sp>
        <p:nvSpPr>
          <p:cNvPr id="7" name="Text Box 5"/>
          <p:cNvSpPr txBox="1">
            <a:spLocks noChangeArrowheads="1"/>
          </p:cNvSpPr>
          <p:nvPr/>
        </p:nvSpPr>
        <p:spPr bwMode="auto">
          <a:xfrm>
            <a:off x="1371600" y="1676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6,  9,  2,  12,  11,  9,  3,  7</a:t>
            </a:r>
            <a:endParaRPr kumimoji="0" lang="en-GB" altLang="zh-TW" sz="2400" dirty="0">
              <a:latin typeface="Times New Roman" panose="02020603050405020304" pitchFamily="18" charset="0"/>
            </a:endParaRPr>
          </a:p>
        </p:txBody>
      </p:sp>
      <p:sp>
        <p:nvSpPr>
          <p:cNvPr id="9" name="Text Box 7"/>
          <p:cNvSpPr txBox="1">
            <a:spLocks noChangeArrowheads="1"/>
          </p:cNvSpPr>
          <p:nvPr/>
        </p:nvSpPr>
        <p:spPr bwMode="auto">
          <a:xfrm>
            <a:off x="1371600" y="2438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6,  2,  9,  12,  11,  9,  3,  7</a:t>
            </a:r>
            <a:endParaRPr kumimoji="0" lang="en-GB" altLang="zh-TW" sz="2400" dirty="0">
              <a:latin typeface="Times New Roman" panose="02020603050405020304" pitchFamily="18" charset="0"/>
            </a:endParaRPr>
          </a:p>
        </p:txBody>
      </p:sp>
      <p:sp>
        <p:nvSpPr>
          <p:cNvPr id="8" name="Text Box 9"/>
          <p:cNvSpPr txBox="1">
            <a:spLocks noChangeArrowheads="1"/>
          </p:cNvSpPr>
          <p:nvPr/>
        </p:nvSpPr>
        <p:spPr bwMode="auto">
          <a:xfrm>
            <a:off x="1371600" y="3200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6,  2,  9,  12,  11,  9,  3,  7</a:t>
            </a:r>
            <a:endParaRPr kumimoji="0" lang="en-GB" altLang="zh-TW" sz="2400">
              <a:latin typeface="Times New Roman" panose="02020603050405020304" pitchFamily="18" charset="0"/>
            </a:endParaRPr>
          </a:p>
        </p:txBody>
      </p:sp>
      <p:sp>
        <p:nvSpPr>
          <p:cNvPr id="11" name="Oval 10"/>
          <p:cNvSpPr>
            <a:spLocks noChangeArrowheads="1"/>
          </p:cNvSpPr>
          <p:nvPr/>
        </p:nvSpPr>
        <p:spPr bwMode="auto">
          <a:xfrm>
            <a:off x="3733800" y="3200400"/>
            <a:ext cx="16764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Tree>
    <p:extLst>
      <p:ext uri="{BB962C8B-B14F-4D97-AF65-F5344CB8AC3E}">
        <p14:creationId xmlns:p14="http://schemas.microsoft.com/office/powerpoint/2010/main" val="2796369456"/>
      </p:ext>
    </p:extLst>
  </p:cSld>
  <p:clrMapOvr>
    <a:masterClrMapping/>
  </p:clrMapOvr>
  <p:transition advTm="63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ppt_y-#ppt_h/2"/>
                                          </p:val>
                                        </p:tav>
                                        <p:tav tm="100000">
                                          <p:val>
                                            <p:strVal val="#ppt_y"/>
                                          </p:val>
                                        </p:tav>
                                      </p:tavLst>
                                    </p:anim>
                                    <p:anim calcmode="lin" valueType="num">
                                      <p:cBhvr>
                                        <p:cTn id="9" dur="500" fill="hold"/>
                                        <p:tgtEl>
                                          <p:spTgt spid="8"/>
                                        </p:tgtEl>
                                        <p:attrNameLst>
                                          <p:attrName>ppt_w</p:attrName>
                                        </p:attrNameLst>
                                      </p:cBhvr>
                                      <p:tavLst>
                                        <p:tav tm="0">
                                          <p:val>
                                            <p:strVal val="#ppt_w"/>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utoUpdateAnimBg="0"/>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0"/>
            <a:ext cx="8458200" cy="803275"/>
          </a:xfrm>
        </p:spPr>
        <p:txBody>
          <a:bodyPr/>
          <a:lstStyle/>
          <a:p>
            <a:r>
              <a:rPr lang="en-GB" altLang="zh-TW" dirty="0" smtClean="0"/>
              <a:t>Bubble Sort Example</a:t>
            </a:r>
          </a:p>
        </p:txBody>
      </p:sp>
      <p:sp>
        <p:nvSpPr>
          <p:cNvPr id="3075" name="Text Box 3"/>
          <p:cNvSpPr txBox="1">
            <a:spLocks noChangeArrowheads="1"/>
          </p:cNvSpPr>
          <p:nvPr/>
        </p:nvSpPr>
        <p:spPr bwMode="auto">
          <a:xfrm>
            <a:off x="1371600" y="838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9,  6,  2,  12,  11,  9,  3,  7</a:t>
            </a:r>
            <a:endParaRPr kumimoji="0" lang="en-GB" altLang="zh-TW" sz="2400">
              <a:latin typeface="Times New Roman" panose="02020603050405020304" pitchFamily="18" charset="0"/>
            </a:endParaRPr>
          </a:p>
        </p:txBody>
      </p:sp>
      <p:sp>
        <p:nvSpPr>
          <p:cNvPr id="2" name="TextBox 1"/>
          <p:cNvSpPr txBox="1"/>
          <p:nvPr/>
        </p:nvSpPr>
        <p:spPr>
          <a:xfrm>
            <a:off x="266700" y="6172200"/>
            <a:ext cx="8610600" cy="400110"/>
          </a:xfrm>
          <a:prstGeom prst="rect">
            <a:avLst/>
          </a:prstGeom>
          <a:noFill/>
        </p:spPr>
        <p:txBody>
          <a:bodyPr wrap="square" rtlCol="0">
            <a:spAutoFit/>
          </a:bodyPr>
          <a:lstStyle/>
          <a:p>
            <a:pPr>
              <a:spcBef>
                <a:spcPct val="50000"/>
              </a:spcBef>
            </a:pPr>
            <a:r>
              <a:rPr lang="en-GB" altLang="zh-TW" sz="2000" b="1" dirty="0">
                <a:solidFill>
                  <a:srgbClr val="000000"/>
                </a:solidFill>
                <a:latin typeface="Arial" panose="020B0604020202020204" pitchFamily="34" charset="0"/>
              </a:rPr>
              <a:t>The </a:t>
            </a:r>
            <a:r>
              <a:rPr lang="en-GB" altLang="zh-TW" sz="2000" b="1" dirty="0" smtClean="0">
                <a:solidFill>
                  <a:srgbClr val="000000"/>
                </a:solidFill>
                <a:latin typeface="Arial" panose="020B0604020202020204" pitchFamily="34" charset="0"/>
              </a:rPr>
              <a:t>12 </a:t>
            </a:r>
            <a:r>
              <a:rPr lang="en-GB" altLang="zh-TW" sz="2000" b="1" dirty="0">
                <a:solidFill>
                  <a:srgbClr val="000000"/>
                </a:solidFill>
                <a:latin typeface="Arial" panose="020B0604020202020204" pitchFamily="34" charset="0"/>
              </a:rPr>
              <a:t>is</a:t>
            </a:r>
            <a:r>
              <a:rPr lang="en-GB" altLang="zh-TW" sz="2000" dirty="0">
                <a:solidFill>
                  <a:srgbClr val="000000"/>
                </a:solidFill>
                <a:latin typeface="Arial" panose="020B0604020202020204" pitchFamily="34" charset="0"/>
              </a:rPr>
              <a:t> </a:t>
            </a:r>
            <a:r>
              <a:rPr lang="en-GB" altLang="zh-TW" sz="2000" b="1" dirty="0">
                <a:solidFill>
                  <a:srgbClr val="000000"/>
                </a:solidFill>
                <a:latin typeface="Arial" panose="020B0604020202020204" pitchFamily="34" charset="0"/>
              </a:rPr>
              <a:t>greater than the 9 so they are exchanged</a:t>
            </a:r>
            <a:endParaRPr lang="en-GB" altLang="zh-TW" sz="2000" dirty="0">
              <a:solidFill>
                <a:srgbClr val="000000"/>
              </a:solidFill>
              <a:latin typeface="Arial" panose="020B0604020202020204" pitchFamily="34" charset="0"/>
            </a:endParaRPr>
          </a:p>
        </p:txBody>
      </p:sp>
      <p:sp>
        <p:nvSpPr>
          <p:cNvPr id="7" name="Text Box 5"/>
          <p:cNvSpPr txBox="1">
            <a:spLocks noChangeArrowheads="1"/>
          </p:cNvSpPr>
          <p:nvPr/>
        </p:nvSpPr>
        <p:spPr bwMode="auto">
          <a:xfrm>
            <a:off x="1371600" y="1676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6,  9,  2,  12,  11,  9,  3,  7</a:t>
            </a:r>
            <a:endParaRPr kumimoji="0" lang="en-GB" altLang="zh-TW" sz="2400" dirty="0">
              <a:latin typeface="Times New Roman" panose="02020603050405020304" pitchFamily="18" charset="0"/>
            </a:endParaRPr>
          </a:p>
        </p:txBody>
      </p:sp>
      <p:sp>
        <p:nvSpPr>
          <p:cNvPr id="9" name="Text Box 7"/>
          <p:cNvSpPr txBox="1">
            <a:spLocks noChangeArrowheads="1"/>
          </p:cNvSpPr>
          <p:nvPr/>
        </p:nvSpPr>
        <p:spPr bwMode="auto">
          <a:xfrm>
            <a:off x="1371600" y="2438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6,  2,  9,  12,  11,  9,  3,  7</a:t>
            </a:r>
            <a:endParaRPr kumimoji="0" lang="en-GB" altLang="zh-TW" sz="2400" dirty="0">
              <a:latin typeface="Times New Roman" panose="02020603050405020304" pitchFamily="18" charset="0"/>
            </a:endParaRPr>
          </a:p>
        </p:txBody>
      </p:sp>
      <p:sp>
        <p:nvSpPr>
          <p:cNvPr id="8" name="Text Box 9"/>
          <p:cNvSpPr txBox="1">
            <a:spLocks noChangeArrowheads="1"/>
          </p:cNvSpPr>
          <p:nvPr/>
        </p:nvSpPr>
        <p:spPr bwMode="auto">
          <a:xfrm>
            <a:off x="1371600" y="3200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6,  2,  9,  12,  11,  9,  3,  7</a:t>
            </a:r>
            <a:endParaRPr kumimoji="0" lang="en-GB" altLang="zh-TW" sz="2400">
              <a:latin typeface="Times New Roman" panose="02020603050405020304" pitchFamily="18" charset="0"/>
            </a:endParaRPr>
          </a:p>
        </p:txBody>
      </p:sp>
      <p:sp>
        <p:nvSpPr>
          <p:cNvPr id="10" name="Text Box 11"/>
          <p:cNvSpPr txBox="1">
            <a:spLocks noChangeArrowheads="1"/>
          </p:cNvSpPr>
          <p:nvPr/>
        </p:nvSpPr>
        <p:spPr bwMode="auto">
          <a:xfrm>
            <a:off x="1371600" y="3962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6,  2,  9,  11,  12,  9,  3,  7</a:t>
            </a:r>
            <a:endParaRPr kumimoji="0" lang="en-GB" altLang="zh-TW" sz="2400" dirty="0">
              <a:latin typeface="Times New Roman" panose="02020603050405020304" pitchFamily="18" charset="0"/>
            </a:endParaRPr>
          </a:p>
        </p:txBody>
      </p:sp>
      <p:sp>
        <p:nvSpPr>
          <p:cNvPr id="12" name="Oval 12"/>
          <p:cNvSpPr>
            <a:spLocks noChangeArrowheads="1"/>
          </p:cNvSpPr>
          <p:nvPr/>
        </p:nvSpPr>
        <p:spPr bwMode="auto">
          <a:xfrm>
            <a:off x="4648200" y="3962400"/>
            <a:ext cx="16764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Tree>
    <p:extLst>
      <p:ext uri="{BB962C8B-B14F-4D97-AF65-F5344CB8AC3E}">
        <p14:creationId xmlns:p14="http://schemas.microsoft.com/office/powerpoint/2010/main" val="3895849940"/>
      </p:ext>
    </p:extLst>
  </p:cSld>
  <p:clrMapOvr>
    <a:masterClrMapping/>
  </p:clrMapOvr>
  <p:transition advTm="63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ppt_y-#ppt_h/2"/>
                                          </p:val>
                                        </p:tav>
                                        <p:tav tm="100000">
                                          <p:val>
                                            <p:strVal val="#ppt_y"/>
                                          </p:val>
                                        </p:tav>
                                      </p:tavLst>
                                    </p:anim>
                                    <p:anim calcmode="lin" valueType="num">
                                      <p:cBhvr>
                                        <p:cTn id="9" dur="500" fill="hold"/>
                                        <p:tgtEl>
                                          <p:spTgt spid="10"/>
                                        </p:tgtEl>
                                        <p:attrNameLst>
                                          <p:attrName>ppt_w</p:attrName>
                                        </p:attrNameLst>
                                      </p:cBhvr>
                                      <p:tavLst>
                                        <p:tav tm="0">
                                          <p:val>
                                            <p:strVal val="#ppt_w"/>
                                          </p:val>
                                        </p:tav>
                                        <p:tav tm="100000">
                                          <p:val>
                                            <p:strVal val="#ppt_w"/>
                                          </p:val>
                                        </p:tav>
                                      </p:tavLst>
                                    </p:anim>
                                    <p:anim calcmode="lin" valueType="num">
                                      <p:cBhvr>
                                        <p:cTn id="10" dur="500" fill="hold"/>
                                        <p:tgtEl>
                                          <p:spTgt spid="10"/>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utoUpdateAnimBg="0"/>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0"/>
            <a:ext cx="8458200" cy="803275"/>
          </a:xfrm>
        </p:spPr>
        <p:txBody>
          <a:bodyPr/>
          <a:lstStyle/>
          <a:p>
            <a:r>
              <a:rPr lang="en-GB" altLang="zh-TW" dirty="0" smtClean="0"/>
              <a:t>Bubble Sort Example</a:t>
            </a:r>
          </a:p>
        </p:txBody>
      </p:sp>
      <p:sp>
        <p:nvSpPr>
          <p:cNvPr id="3075" name="Text Box 3"/>
          <p:cNvSpPr txBox="1">
            <a:spLocks noChangeArrowheads="1"/>
          </p:cNvSpPr>
          <p:nvPr/>
        </p:nvSpPr>
        <p:spPr bwMode="auto">
          <a:xfrm>
            <a:off x="1371600" y="838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9,  6,  2,  12,  11,  9,  3,  7</a:t>
            </a:r>
            <a:endParaRPr kumimoji="0" lang="en-GB" altLang="zh-TW" sz="2400">
              <a:latin typeface="Times New Roman" panose="02020603050405020304" pitchFamily="18" charset="0"/>
            </a:endParaRPr>
          </a:p>
        </p:txBody>
      </p:sp>
      <p:sp>
        <p:nvSpPr>
          <p:cNvPr id="2" name="TextBox 1"/>
          <p:cNvSpPr txBox="1"/>
          <p:nvPr/>
        </p:nvSpPr>
        <p:spPr>
          <a:xfrm>
            <a:off x="152400" y="6400800"/>
            <a:ext cx="8610600" cy="400110"/>
          </a:xfrm>
          <a:prstGeom prst="rect">
            <a:avLst/>
          </a:prstGeom>
          <a:noFill/>
        </p:spPr>
        <p:txBody>
          <a:bodyPr wrap="square" rtlCol="0">
            <a:spAutoFit/>
          </a:bodyPr>
          <a:lstStyle/>
          <a:p>
            <a:pPr>
              <a:spcBef>
                <a:spcPct val="50000"/>
              </a:spcBef>
            </a:pPr>
            <a:r>
              <a:rPr lang="en-GB" altLang="zh-TW" sz="2000" b="1" dirty="0">
                <a:solidFill>
                  <a:srgbClr val="000000"/>
                </a:solidFill>
                <a:latin typeface="Arial" panose="020B0604020202020204" pitchFamily="34" charset="0"/>
              </a:rPr>
              <a:t>The 12 is greater than the 3 so they are exchanged.</a:t>
            </a:r>
            <a:endParaRPr lang="en-GB" altLang="zh-TW" sz="2000" dirty="0">
              <a:solidFill>
                <a:srgbClr val="000000"/>
              </a:solidFill>
              <a:latin typeface="Arial" panose="020B0604020202020204" pitchFamily="34" charset="0"/>
            </a:endParaRPr>
          </a:p>
        </p:txBody>
      </p:sp>
      <p:sp>
        <p:nvSpPr>
          <p:cNvPr id="7" name="Text Box 5"/>
          <p:cNvSpPr txBox="1">
            <a:spLocks noChangeArrowheads="1"/>
          </p:cNvSpPr>
          <p:nvPr/>
        </p:nvSpPr>
        <p:spPr bwMode="auto">
          <a:xfrm>
            <a:off x="1371600" y="1676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6,  9,  2,  12,  11,  9,  3,  7</a:t>
            </a:r>
            <a:endParaRPr kumimoji="0" lang="en-GB" altLang="zh-TW" sz="2400" dirty="0">
              <a:latin typeface="Times New Roman" panose="02020603050405020304" pitchFamily="18" charset="0"/>
            </a:endParaRPr>
          </a:p>
        </p:txBody>
      </p:sp>
      <p:sp>
        <p:nvSpPr>
          <p:cNvPr id="9" name="Text Box 7"/>
          <p:cNvSpPr txBox="1">
            <a:spLocks noChangeArrowheads="1"/>
          </p:cNvSpPr>
          <p:nvPr/>
        </p:nvSpPr>
        <p:spPr bwMode="auto">
          <a:xfrm>
            <a:off x="1371600" y="2438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6,  2,  9,  12,  11,  9,  3,  7</a:t>
            </a:r>
            <a:endParaRPr kumimoji="0" lang="en-GB" altLang="zh-TW" sz="2400" dirty="0">
              <a:latin typeface="Times New Roman" panose="02020603050405020304" pitchFamily="18" charset="0"/>
            </a:endParaRPr>
          </a:p>
        </p:txBody>
      </p:sp>
      <p:sp>
        <p:nvSpPr>
          <p:cNvPr id="8" name="Text Box 9"/>
          <p:cNvSpPr txBox="1">
            <a:spLocks noChangeArrowheads="1"/>
          </p:cNvSpPr>
          <p:nvPr/>
        </p:nvSpPr>
        <p:spPr bwMode="auto">
          <a:xfrm>
            <a:off x="1371600" y="3200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6,  2,  9,  12,  11,  9,  3,  7</a:t>
            </a:r>
            <a:endParaRPr kumimoji="0" lang="en-GB" altLang="zh-TW" sz="2400">
              <a:latin typeface="Times New Roman" panose="02020603050405020304" pitchFamily="18" charset="0"/>
            </a:endParaRPr>
          </a:p>
        </p:txBody>
      </p:sp>
      <p:sp>
        <p:nvSpPr>
          <p:cNvPr id="10" name="Text Box 11"/>
          <p:cNvSpPr txBox="1">
            <a:spLocks noChangeArrowheads="1"/>
          </p:cNvSpPr>
          <p:nvPr/>
        </p:nvSpPr>
        <p:spPr bwMode="auto">
          <a:xfrm>
            <a:off x="1371600" y="3962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6,  2,  9,  11,  12,  9,  3,  7</a:t>
            </a:r>
            <a:endParaRPr kumimoji="0" lang="en-GB" altLang="zh-TW" sz="2400" dirty="0">
              <a:latin typeface="Times New Roman" panose="02020603050405020304" pitchFamily="18" charset="0"/>
            </a:endParaRPr>
          </a:p>
        </p:txBody>
      </p:sp>
      <p:sp>
        <p:nvSpPr>
          <p:cNvPr id="11" name="Text Box 13"/>
          <p:cNvSpPr txBox="1">
            <a:spLocks noChangeArrowheads="1"/>
          </p:cNvSpPr>
          <p:nvPr/>
        </p:nvSpPr>
        <p:spPr bwMode="auto">
          <a:xfrm>
            <a:off x="1371600" y="4724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6,  2,  9,  11,  9,  12,  3,  7</a:t>
            </a:r>
            <a:endParaRPr kumimoji="0" lang="en-GB" altLang="zh-TW" sz="2400" dirty="0">
              <a:latin typeface="Times New Roman" panose="02020603050405020304" pitchFamily="18" charset="0"/>
            </a:endParaRPr>
          </a:p>
        </p:txBody>
      </p:sp>
      <p:sp>
        <p:nvSpPr>
          <p:cNvPr id="13" name="Oval 14"/>
          <p:cNvSpPr>
            <a:spLocks noChangeArrowheads="1"/>
          </p:cNvSpPr>
          <p:nvPr/>
        </p:nvSpPr>
        <p:spPr bwMode="auto">
          <a:xfrm>
            <a:off x="5410200" y="4724400"/>
            <a:ext cx="16764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Tree>
    <p:extLst>
      <p:ext uri="{BB962C8B-B14F-4D97-AF65-F5344CB8AC3E}">
        <p14:creationId xmlns:p14="http://schemas.microsoft.com/office/powerpoint/2010/main" val="279955907"/>
      </p:ext>
    </p:extLst>
  </p:cSld>
  <p:clrMapOvr>
    <a:masterClrMapping/>
  </p:clrMapOvr>
  <p:transition advTm="63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utoUpdateAnimBg="0"/>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0"/>
            <a:ext cx="8458200" cy="803275"/>
          </a:xfrm>
        </p:spPr>
        <p:txBody>
          <a:bodyPr/>
          <a:lstStyle/>
          <a:p>
            <a:r>
              <a:rPr lang="en-GB" altLang="zh-TW" dirty="0" smtClean="0"/>
              <a:t>Bubble Sort Example</a:t>
            </a:r>
          </a:p>
        </p:txBody>
      </p:sp>
      <p:sp>
        <p:nvSpPr>
          <p:cNvPr id="3075" name="Text Box 3"/>
          <p:cNvSpPr txBox="1">
            <a:spLocks noChangeArrowheads="1"/>
          </p:cNvSpPr>
          <p:nvPr/>
        </p:nvSpPr>
        <p:spPr bwMode="auto">
          <a:xfrm>
            <a:off x="1371600" y="838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9,  6,  2,  12,  11,  9,  3,  7</a:t>
            </a:r>
            <a:endParaRPr kumimoji="0" lang="en-GB" altLang="zh-TW" sz="2400">
              <a:latin typeface="Times New Roman" panose="02020603050405020304" pitchFamily="18" charset="0"/>
            </a:endParaRPr>
          </a:p>
        </p:txBody>
      </p:sp>
      <p:sp>
        <p:nvSpPr>
          <p:cNvPr id="2" name="TextBox 1"/>
          <p:cNvSpPr txBox="1"/>
          <p:nvPr/>
        </p:nvSpPr>
        <p:spPr>
          <a:xfrm>
            <a:off x="152400" y="6400800"/>
            <a:ext cx="8610600" cy="400110"/>
          </a:xfrm>
          <a:prstGeom prst="rect">
            <a:avLst/>
          </a:prstGeom>
          <a:noFill/>
        </p:spPr>
        <p:txBody>
          <a:bodyPr wrap="square" rtlCol="0">
            <a:spAutoFit/>
          </a:bodyPr>
          <a:lstStyle/>
          <a:p>
            <a:pPr>
              <a:spcBef>
                <a:spcPct val="50000"/>
              </a:spcBef>
            </a:pPr>
            <a:r>
              <a:rPr lang="en-GB" altLang="zh-TW" sz="2000" b="1" dirty="0">
                <a:solidFill>
                  <a:srgbClr val="000000"/>
                </a:solidFill>
                <a:latin typeface="Arial" panose="020B0604020202020204" pitchFamily="34" charset="0"/>
              </a:rPr>
              <a:t>The 12 is greater than the 7 so they are exchanged.</a:t>
            </a:r>
            <a:endParaRPr lang="en-GB" altLang="zh-TW" sz="2000" dirty="0">
              <a:solidFill>
                <a:srgbClr val="000000"/>
              </a:solidFill>
              <a:latin typeface="Arial" panose="020B0604020202020204" pitchFamily="34" charset="0"/>
            </a:endParaRPr>
          </a:p>
        </p:txBody>
      </p:sp>
      <p:sp>
        <p:nvSpPr>
          <p:cNvPr id="7" name="Text Box 5"/>
          <p:cNvSpPr txBox="1">
            <a:spLocks noChangeArrowheads="1"/>
          </p:cNvSpPr>
          <p:nvPr/>
        </p:nvSpPr>
        <p:spPr bwMode="auto">
          <a:xfrm>
            <a:off x="1371600" y="1676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6,  9,  2,  12,  11,  9,  3,  7</a:t>
            </a:r>
            <a:endParaRPr kumimoji="0" lang="en-GB" altLang="zh-TW" sz="2400" dirty="0">
              <a:latin typeface="Times New Roman" panose="02020603050405020304" pitchFamily="18" charset="0"/>
            </a:endParaRPr>
          </a:p>
        </p:txBody>
      </p:sp>
      <p:sp>
        <p:nvSpPr>
          <p:cNvPr id="9" name="Text Box 7"/>
          <p:cNvSpPr txBox="1">
            <a:spLocks noChangeArrowheads="1"/>
          </p:cNvSpPr>
          <p:nvPr/>
        </p:nvSpPr>
        <p:spPr bwMode="auto">
          <a:xfrm>
            <a:off x="1371600" y="2438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6,  2,  9,  12,  11,  9,  3,  7</a:t>
            </a:r>
            <a:endParaRPr kumimoji="0" lang="en-GB" altLang="zh-TW" sz="2400" dirty="0">
              <a:latin typeface="Times New Roman" panose="02020603050405020304" pitchFamily="18" charset="0"/>
            </a:endParaRPr>
          </a:p>
        </p:txBody>
      </p:sp>
      <p:sp>
        <p:nvSpPr>
          <p:cNvPr id="8" name="Text Box 9"/>
          <p:cNvSpPr txBox="1">
            <a:spLocks noChangeArrowheads="1"/>
          </p:cNvSpPr>
          <p:nvPr/>
        </p:nvSpPr>
        <p:spPr bwMode="auto">
          <a:xfrm>
            <a:off x="1371600" y="3200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6,  2,  9,  12,  11,  9,  3,  7</a:t>
            </a:r>
            <a:endParaRPr kumimoji="0" lang="en-GB" altLang="zh-TW" sz="2400">
              <a:latin typeface="Times New Roman" panose="02020603050405020304" pitchFamily="18" charset="0"/>
            </a:endParaRPr>
          </a:p>
        </p:txBody>
      </p:sp>
      <p:sp>
        <p:nvSpPr>
          <p:cNvPr id="10" name="Text Box 11"/>
          <p:cNvSpPr txBox="1">
            <a:spLocks noChangeArrowheads="1"/>
          </p:cNvSpPr>
          <p:nvPr/>
        </p:nvSpPr>
        <p:spPr bwMode="auto">
          <a:xfrm>
            <a:off x="1371600" y="3962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6,  2,  9,  11,  12,  9,  3,  7</a:t>
            </a:r>
            <a:endParaRPr kumimoji="0" lang="en-GB" altLang="zh-TW" sz="2400" dirty="0">
              <a:latin typeface="Times New Roman" panose="02020603050405020304" pitchFamily="18" charset="0"/>
            </a:endParaRPr>
          </a:p>
        </p:txBody>
      </p:sp>
      <p:sp>
        <p:nvSpPr>
          <p:cNvPr id="11" name="Text Box 13"/>
          <p:cNvSpPr txBox="1">
            <a:spLocks noChangeArrowheads="1"/>
          </p:cNvSpPr>
          <p:nvPr/>
        </p:nvSpPr>
        <p:spPr bwMode="auto">
          <a:xfrm>
            <a:off x="1371600" y="4724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6,  2,  9,  11,  9,  12,  3,  7</a:t>
            </a:r>
            <a:endParaRPr kumimoji="0" lang="en-GB" altLang="zh-TW" sz="2400" dirty="0">
              <a:latin typeface="Times New Roman" panose="02020603050405020304" pitchFamily="18" charset="0"/>
            </a:endParaRPr>
          </a:p>
        </p:txBody>
      </p:sp>
      <p:sp>
        <p:nvSpPr>
          <p:cNvPr id="12" name="Text Box 17"/>
          <p:cNvSpPr txBox="1">
            <a:spLocks noChangeArrowheads="1"/>
          </p:cNvSpPr>
          <p:nvPr/>
        </p:nvSpPr>
        <p:spPr bwMode="auto">
          <a:xfrm>
            <a:off x="1371600" y="5486400"/>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6,  2,  9,  11,  9,  3,  </a:t>
            </a:r>
            <a:r>
              <a:rPr kumimoji="0" lang="en-GB" altLang="zh-TW" sz="4800" dirty="0" smtClean="0">
                <a:latin typeface="Times New Roman" panose="02020603050405020304" pitchFamily="18" charset="0"/>
              </a:rPr>
              <a:t>12,  7</a:t>
            </a:r>
            <a:endParaRPr kumimoji="0" lang="en-GB" altLang="zh-TW" sz="2400" dirty="0">
              <a:latin typeface="Times New Roman" panose="02020603050405020304" pitchFamily="18" charset="0"/>
            </a:endParaRPr>
          </a:p>
        </p:txBody>
      </p:sp>
      <p:sp>
        <p:nvSpPr>
          <p:cNvPr id="14" name="Oval 14"/>
          <p:cNvSpPr>
            <a:spLocks noChangeArrowheads="1"/>
          </p:cNvSpPr>
          <p:nvPr/>
        </p:nvSpPr>
        <p:spPr bwMode="auto">
          <a:xfrm>
            <a:off x="6248400" y="5562600"/>
            <a:ext cx="16764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Tree>
    <p:extLst>
      <p:ext uri="{BB962C8B-B14F-4D97-AF65-F5344CB8AC3E}">
        <p14:creationId xmlns:p14="http://schemas.microsoft.com/office/powerpoint/2010/main" val="1930756537"/>
      </p:ext>
    </p:extLst>
  </p:cSld>
  <p:clrMapOvr>
    <a:masterClrMapping/>
  </p:clrMapOvr>
  <p:transition advTm="63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100000">
                                          <p:val>
                                            <p:strVal val="#ppt_x"/>
                                          </p:val>
                                        </p:tav>
                                      </p:tavLst>
                                    </p:anim>
                                    <p:anim calcmode="lin" valueType="num">
                                      <p:cBhvr>
                                        <p:cTn id="8" dur="500" fill="hold"/>
                                        <p:tgtEl>
                                          <p:spTgt spid="12"/>
                                        </p:tgtEl>
                                        <p:attrNameLst>
                                          <p:attrName>ppt_y</p:attrName>
                                        </p:attrNameLst>
                                      </p:cBhvr>
                                      <p:tavLst>
                                        <p:tav tm="0">
                                          <p:val>
                                            <p:strVal val="#ppt_y-#ppt_h/2"/>
                                          </p:val>
                                        </p:tav>
                                        <p:tav tm="100000">
                                          <p:val>
                                            <p:strVal val="#ppt_y"/>
                                          </p:val>
                                        </p:tav>
                                      </p:tavLst>
                                    </p:anim>
                                    <p:anim calcmode="lin" valueType="num">
                                      <p:cBhvr>
                                        <p:cTn id="9" dur="500" fill="hold"/>
                                        <p:tgtEl>
                                          <p:spTgt spid="12"/>
                                        </p:tgtEl>
                                        <p:attrNameLst>
                                          <p:attrName>ppt_w</p:attrName>
                                        </p:attrNameLst>
                                      </p:cBhvr>
                                      <p:tavLst>
                                        <p:tav tm="0">
                                          <p:val>
                                            <p:strVal val="#ppt_w"/>
                                          </p:val>
                                        </p:tav>
                                        <p:tav tm="100000">
                                          <p:val>
                                            <p:strVal val="#ppt_w"/>
                                          </p:val>
                                        </p:tav>
                                      </p:tavLst>
                                    </p:anim>
                                    <p:anim calcmode="lin" valueType="num">
                                      <p:cBhvr>
                                        <p:cTn id="10" dur="500" fill="hold"/>
                                        <p:tgtEl>
                                          <p:spTgt spid="1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utoUpdateAnimBg="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marL="0" indent="0" eaLnBrk="1" hangingPunct="1">
              <a:buNone/>
            </a:pPr>
            <a:r>
              <a:rPr lang="en-US" sz="3600" dirty="0" smtClean="0">
                <a:latin typeface="Times" panose="02020603050405020304" pitchFamily="18" charset="0"/>
                <a:cs typeface="Times" panose="02020603050405020304" pitchFamily="18" charset="0"/>
              </a:rPr>
              <a:t>4.1</a:t>
            </a:r>
            <a:r>
              <a:rPr lang="en-US" sz="3600" dirty="0">
                <a:latin typeface="Times" panose="02020603050405020304" pitchFamily="18" charset="0"/>
                <a:cs typeface="Times" panose="02020603050405020304" pitchFamily="18" charset="0"/>
              </a:rPr>
              <a:t>. </a:t>
            </a:r>
            <a:r>
              <a:rPr lang="en-US" sz="3600" dirty="0" smtClean="0">
                <a:latin typeface="Times" panose="02020603050405020304" pitchFamily="18" charset="0"/>
                <a:cs typeface="Times" panose="02020603050405020304" pitchFamily="18" charset="0"/>
              </a:rPr>
              <a:t>Insertion Sort</a:t>
            </a:r>
            <a:endParaRPr lang="en-US" sz="3600" dirty="0">
              <a:latin typeface="Times" panose="02020603050405020304" pitchFamily="18" charset="0"/>
              <a:cs typeface="Times" panose="02020603050405020304" pitchFamily="18" charset="0"/>
            </a:endParaRPr>
          </a:p>
          <a:p>
            <a:pPr marL="0" indent="0" eaLnBrk="1" hangingPunct="1">
              <a:buNone/>
            </a:pPr>
            <a:r>
              <a:rPr lang="en-US" sz="3600" dirty="0" smtClean="0">
                <a:latin typeface="Times" panose="02020603050405020304" pitchFamily="18" charset="0"/>
                <a:cs typeface="Times" panose="02020603050405020304" pitchFamily="18" charset="0"/>
              </a:rPr>
              <a:t>4.2</a:t>
            </a:r>
            <a:r>
              <a:rPr lang="en-US" sz="3600" dirty="0">
                <a:latin typeface="Times" panose="02020603050405020304" pitchFamily="18" charset="0"/>
                <a:cs typeface="Times" panose="02020603050405020304" pitchFamily="18" charset="0"/>
              </a:rPr>
              <a:t>. </a:t>
            </a:r>
            <a:r>
              <a:rPr lang="en-US" sz="3600" dirty="0" smtClean="0">
                <a:latin typeface="Times" panose="02020603050405020304" pitchFamily="18" charset="0"/>
                <a:cs typeface="Times" panose="02020603050405020304" pitchFamily="18" charset="0"/>
              </a:rPr>
              <a:t>Selection Sort</a:t>
            </a:r>
            <a:endParaRPr lang="en-US" sz="3600" dirty="0">
              <a:latin typeface="Times" panose="02020603050405020304" pitchFamily="18" charset="0"/>
              <a:cs typeface="Times" panose="02020603050405020304" pitchFamily="18" charset="0"/>
            </a:endParaRPr>
          </a:p>
          <a:p>
            <a:pPr marL="0" indent="0" eaLnBrk="1" hangingPunct="1">
              <a:buNone/>
            </a:pPr>
            <a:r>
              <a:rPr lang="en-US" sz="3600" dirty="0" smtClean="0">
                <a:latin typeface="Times" panose="02020603050405020304" pitchFamily="18" charset="0"/>
                <a:cs typeface="Times" panose="02020603050405020304" pitchFamily="18" charset="0"/>
              </a:rPr>
              <a:t>4.3</a:t>
            </a:r>
            <a:r>
              <a:rPr lang="en-US" sz="3600" dirty="0">
                <a:latin typeface="Times" panose="02020603050405020304" pitchFamily="18" charset="0"/>
                <a:cs typeface="Times" panose="02020603050405020304" pitchFamily="18" charset="0"/>
              </a:rPr>
              <a:t>. </a:t>
            </a:r>
            <a:r>
              <a:rPr lang="en-US" sz="3600" dirty="0" smtClean="0">
                <a:latin typeface="Times" panose="02020603050405020304" pitchFamily="18" charset="0"/>
                <a:cs typeface="Times" panose="02020603050405020304" pitchFamily="18" charset="0"/>
              </a:rPr>
              <a:t>Bubble Sort</a:t>
            </a:r>
          </a:p>
          <a:p>
            <a:pPr marL="0" indent="0" eaLnBrk="1" hangingPunct="1">
              <a:buNone/>
            </a:pPr>
            <a:r>
              <a:rPr lang="en-US" sz="3600" dirty="0" smtClean="0">
                <a:latin typeface="Times" panose="02020603050405020304" pitchFamily="18" charset="0"/>
                <a:cs typeface="Times" panose="02020603050405020304" pitchFamily="18" charset="0"/>
              </a:rPr>
              <a:t>4.4. Merge Sort</a:t>
            </a:r>
          </a:p>
          <a:p>
            <a:pPr marL="0" indent="0" eaLnBrk="1" hangingPunct="1">
              <a:buNone/>
            </a:pPr>
            <a:r>
              <a:rPr lang="en-US" sz="3600" dirty="0" smtClean="0">
                <a:latin typeface="Times" panose="02020603050405020304" pitchFamily="18" charset="0"/>
                <a:cs typeface="Times" panose="02020603050405020304" pitchFamily="18" charset="0"/>
              </a:rPr>
              <a:t>4.5. Quick Sort</a:t>
            </a:r>
            <a:endParaRPr lang="en-US" sz="3600" dirty="0">
              <a:latin typeface="Times" panose="02020603050405020304" pitchFamily="18" charset="0"/>
              <a:cs typeface="Times" panose="02020603050405020304" pitchFamily="18" charset="0"/>
            </a:endParaRPr>
          </a:p>
          <a:p>
            <a:pPr eaLnBrk="1" hangingPunct="1">
              <a:lnSpc>
                <a:spcPct val="120000"/>
              </a:lnSpc>
              <a:buFontTx/>
              <a:buNone/>
            </a:pPr>
            <a:r>
              <a:rPr lang="en-US" sz="3600" dirty="0" smtClean="0">
                <a:latin typeface="Times" panose="02020603050405020304" pitchFamily="18" charset="0"/>
                <a:cs typeface="Times" panose="02020603050405020304" pitchFamily="18" charset="0"/>
              </a:rPr>
              <a:t>4.6. Heap </a:t>
            </a:r>
            <a:r>
              <a:rPr lang="en-US" sz="3600" dirty="0">
                <a:latin typeface="Times" panose="02020603050405020304" pitchFamily="18" charset="0"/>
                <a:cs typeface="Times" panose="02020603050405020304" pitchFamily="18" charset="0"/>
              </a:rPr>
              <a:t>Sort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7</a:t>
            </a:fld>
            <a:endParaRPr lang="en-US"/>
          </a:p>
        </p:txBody>
      </p:sp>
    </p:spTree>
    <p:extLst>
      <p:ext uri="{BB962C8B-B14F-4D97-AF65-F5344CB8AC3E}">
        <p14:creationId xmlns:p14="http://schemas.microsoft.com/office/powerpoint/2010/main" val="36177405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0"/>
            <a:ext cx="8458200" cy="803275"/>
          </a:xfrm>
        </p:spPr>
        <p:txBody>
          <a:bodyPr/>
          <a:lstStyle/>
          <a:p>
            <a:r>
              <a:rPr lang="en-GB" altLang="zh-TW" dirty="0" smtClean="0"/>
              <a:t>Bubble Sort Example</a:t>
            </a:r>
          </a:p>
        </p:txBody>
      </p:sp>
      <p:sp>
        <p:nvSpPr>
          <p:cNvPr id="3075" name="Text Box 3"/>
          <p:cNvSpPr txBox="1">
            <a:spLocks noChangeArrowheads="1"/>
          </p:cNvSpPr>
          <p:nvPr/>
        </p:nvSpPr>
        <p:spPr bwMode="auto">
          <a:xfrm>
            <a:off x="1371600" y="838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9,  6,  2,  12,  11,  9,  3,  7</a:t>
            </a:r>
            <a:endParaRPr kumimoji="0" lang="en-GB" altLang="zh-TW" sz="2400">
              <a:latin typeface="Times New Roman" panose="02020603050405020304" pitchFamily="18" charset="0"/>
            </a:endParaRPr>
          </a:p>
        </p:txBody>
      </p:sp>
      <p:sp>
        <p:nvSpPr>
          <p:cNvPr id="7" name="Text Box 5"/>
          <p:cNvSpPr txBox="1">
            <a:spLocks noChangeArrowheads="1"/>
          </p:cNvSpPr>
          <p:nvPr/>
        </p:nvSpPr>
        <p:spPr bwMode="auto">
          <a:xfrm>
            <a:off x="1371600" y="1676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6,  9,  2,  12,  11,  9,  3,  7</a:t>
            </a:r>
            <a:endParaRPr kumimoji="0" lang="en-GB" altLang="zh-TW" sz="2400" dirty="0">
              <a:latin typeface="Times New Roman" panose="02020603050405020304" pitchFamily="18" charset="0"/>
            </a:endParaRPr>
          </a:p>
        </p:txBody>
      </p:sp>
      <p:sp>
        <p:nvSpPr>
          <p:cNvPr id="9" name="Text Box 7"/>
          <p:cNvSpPr txBox="1">
            <a:spLocks noChangeArrowheads="1"/>
          </p:cNvSpPr>
          <p:nvPr/>
        </p:nvSpPr>
        <p:spPr bwMode="auto">
          <a:xfrm>
            <a:off x="1371600" y="2438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6,  2,  9,  12,  11,  9,  3,  7</a:t>
            </a:r>
            <a:endParaRPr kumimoji="0" lang="en-GB" altLang="zh-TW" sz="2400" dirty="0">
              <a:latin typeface="Times New Roman" panose="02020603050405020304" pitchFamily="18" charset="0"/>
            </a:endParaRPr>
          </a:p>
        </p:txBody>
      </p:sp>
      <p:sp>
        <p:nvSpPr>
          <p:cNvPr id="8" name="Text Box 9"/>
          <p:cNvSpPr txBox="1">
            <a:spLocks noChangeArrowheads="1"/>
          </p:cNvSpPr>
          <p:nvPr/>
        </p:nvSpPr>
        <p:spPr bwMode="auto">
          <a:xfrm>
            <a:off x="1371600" y="3200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6,  2,  9,  12,  11,  9,  3,  7</a:t>
            </a:r>
            <a:endParaRPr kumimoji="0" lang="en-GB" altLang="zh-TW" sz="2400">
              <a:latin typeface="Times New Roman" panose="02020603050405020304" pitchFamily="18" charset="0"/>
            </a:endParaRPr>
          </a:p>
        </p:txBody>
      </p:sp>
      <p:sp>
        <p:nvSpPr>
          <p:cNvPr id="10" name="Text Box 11"/>
          <p:cNvSpPr txBox="1">
            <a:spLocks noChangeArrowheads="1"/>
          </p:cNvSpPr>
          <p:nvPr/>
        </p:nvSpPr>
        <p:spPr bwMode="auto">
          <a:xfrm>
            <a:off x="1371600" y="3962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6,  2,  9,  11,  12,  9,  3,  7</a:t>
            </a:r>
            <a:endParaRPr kumimoji="0" lang="en-GB" altLang="zh-TW" sz="2400" dirty="0">
              <a:latin typeface="Times New Roman" panose="02020603050405020304" pitchFamily="18" charset="0"/>
            </a:endParaRPr>
          </a:p>
        </p:txBody>
      </p:sp>
      <p:sp>
        <p:nvSpPr>
          <p:cNvPr id="11" name="Text Box 13"/>
          <p:cNvSpPr txBox="1">
            <a:spLocks noChangeArrowheads="1"/>
          </p:cNvSpPr>
          <p:nvPr/>
        </p:nvSpPr>
        <p:spPr bwMode="auto">
          <a:xfrm>
            <a:off x="1371600" y="4724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6,  2,  9,  11,  9,  12,  3,  7</a:t>
            </a:r>
            <a:endParaRPr kumimoji="0" lang="en-GB" altLang="zh-TW" sz="2400" dirty="0">
              <a:latin typeface="Times New Roman" panose="02020603050405020304" pitchFamily="18" charset="0"/>
            </a:endParaRPr>
          </a:p>
        </p:txBody>
      </p:sp>
      <p:sp>
        <p:nvSpPr>
          <p:cNvPr id="12" name="Text Box 17"/>
          <p:cNvSpPr txBox="1">
            <a:spLocks noChangeArrowheads="1"/>
          </p:cNvSpPr>
          <p:nvPr/>
        </p:nvSpPr>
        <p:spPr bwMode="auto">
          <a:xfrm>
            <a:off x="1371600" y="5486400"/>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6,  2,  9,  11,  9,  3,  </a:t>
            </a:r>
            <a:r>
              <a:rPr kumimoji="0" lang="en-GB" altLang="zh-TW" sz="4800" dirty="0" smtClean="0">
                <a:latin typeface="Times New Roman" panose="02020603050405020304" pitchFamily="18" charset="0"/>
              </a:rPr>
              <a:t>12,  7</a:t>
            </a:r>
            <a:endParaRPr kumimoji="0" lang="en-GB" altLang="zh-TW" sz="2400" dirty="0">
              <a:latin typeface="Times New Roman" panose="02020603050405020304" pitchFamily="18" charset="0"/>
            </a:endParaRPr>
          </a:p>
        </p:txBody>
      </p:sp>
      <p:sp>
        <p:nvSpPr>
          <p:cNvPr id="13" name="Text Box 17"/>
          <p:cNvSpPr txBox="1">
            <a:spLocks noChangeArrowheads="1"/>
          </p:cNvSpPr>
          <p:nvPr/>
        </p:nvSpPr>
        <p:spPr bwMode="auto">
          <a:xfrm>
            <a:off x="1371600" y="6103203"/>
            <a:ext cx="6705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6,  2,  9,  11,  9,  3,  </a:t>
            </a:r>
            <a:r>
              <a:rPr kumimoji="0" lang="en-GB" altLang="zh-TW" sz="4800" dirty="0" smtClean="0">
                <a:latin typeface="Times New Roman" panose="02020603050405020304" pitchFamily="18" charset="0"/>
              </a:rPr>
              <a:t>7, 12</a:t>
            </a:r>
            <a:endParaRPr kumimoji="0" lang="en-GB" altLang="zh-TW" sz="2400" dirty="0">
              <a:latin typeface="Times New Roman" panose="02020603050405020304" pitchFamily="18" charset="0"/>
            </a:endParaRPr>
          </a:p>
        </p:txBody>
      </p:sp>
      <p:grpSp>
        <p:nvGrpSpPr>
          <p:cNvPr id="4" name="Group 3"/>
          <p:cNvGrpSpPr/>
          <p:nvPr/>
        </p:nvGrpSpPr>
        <p:grpSpPr>
          <a:xfrm>
            <a:off x="228600" y="3657600"/>
            <a:ext cx="8763000" cy="1233606"/>
            <a:chOff x="2743200" y="983397"/>
            <a:chExt cx="8763000" cy="1233606"/>
          </a:xfrm>
        </p:grpSpPr>
        <p:sp>
          <p:nvSpPr>
            <p:cNvPr id="3" name="Rectangle 2"/>
            <p:cNvSpPr/>
            <p:nvPr/>
          </p:nvSpPr>
          <p:spPr>
            <a:xfrm>
              <a:off x="2819400" y="983397"/>
              <a:ext cx="8686800" cy="12336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TextBox 14"/>
            <p:cNvSpPr txBox="1"/>
            <p:nvPr/>
          </p:nvSpPr>
          <p:spPr>
            <a:xfrm>
              <a:off x="2743200" y="1057443"/>
              <a:ext cx="8610600" cy="1015663"/>
            </a:xfrm>
            <a:prstGeom prst="rect">
              <a:avLst/>
            </a:prstGeom>
            <a:noFill/>
          </p:spPr>
          <p:txBody>
            <a:bodyPr wrap="square" rtlCol="0">
              <a:spAutoFit/>
            </a:bodyPr>
            <a:lstStyle/>
            <a:p>
              <a:pPr>
                <a:spcBef>
                  <a:spcPct val="50000"/>
                </a:spcBef>
              </a:pPr>
              <a:r>
                <a:rPr lang="en-GB" altLang="zh-TW" sz="2000" dirty="0">
                  <a:solidFill>
                    <a:srgbClr val="000000"/>
                  </a:solidFill>
                  <a:latin typeface="Times" panose="02020603050405020304" pitchFamily="18" charset="0"/>
                  <a:cs typeface="Times" panose="02020603050405020304" pitchFamily="18" charset="0"/>
                </a:rPr>
                <a:t>The end of the array has been reached so this is the end of the first iteration.  The twelve at the end of the array must be largest number in the array and so is now in the correct position.  We now start a new iteration from left to right.</a:t>
              </a:r>
            </a:p>
          </p:txBody>
        </p:sp>
      </p:grpSp>
    </p:spTree>
    <p:extLst>
      <p:ext uri="{BB962C8B-B14F-4D97-AF65-F5344CB8AC3E}">
        <p14:creationId xmlns:p14="http://schemas.microsoft.com/office/powerpoint/2010/main" val="1826448704"/>
      </p:ext>
    </p:extLst>
  </p:cSld>
  <p:clrMapOvr>
    <a:masterClrMapping/>
  </p:clrMapOvr>
  <p:transition advTm="63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100000">
                                          <p:val>
                                            <p:strVal val="#ppt_x"/>
                                          </p:val>
                                        </p:tav>
                                      </p:tavLst>
                                    </p:anim>
                                    <p:anim calcmode="lin" valueType="num">
                                      <p:cBhvr>
                                        <p:cTn id="8" dur="500" fill="hold"/>
                                        <p:tgtEl>
                                          <p:spTgt spid="13"/>
                                        </p:tgtEl>
                                        <p:attrNameLst>
                                          <p:attrName>ppt_y</p:attrName>
                                        </p:attrNameLst>
                                      </p:cBhvr>
                                      <p:tavLst>
                                        <p:tav tm="0">
                                          <p:val>
                                            <p:strVal val="#ppt_y-#ppt_h/2"/>
                                          </p:val>
                                        </p:tav>
                                        <p:tav tm="100000">
                                          <p:val>
                                            <p:strVal val="#ppt_y"/>
                                          </p:val>
                                        </p:tav>
                                      </p:tavLst>
                                    </p:anim>
                                    <p:anim calcmode="lin" valueType="num">
                                      <p:cBhvr>
                                        <p:cTn id="9" dur="500" fill="hold"/>
                                        <p:tgtEl>
                                          <p:spTgt spid="13"/>
                                        </p:tgtEl>
                                        <p:attrNameLst>
                                          <p:attrName>ppt_w</p:attrName>
                                        </p:attrNameLst>
                                      </p:cBhvr>
                                      <p:tavLst>
                                        <p:tav tm="0">
                                          <p:val>
                                            <p:strVal val="#ppt_w"/>
                                          </p:val>
                                        </p:tav>
                                        <p:tav tm="100000">
                                          <p:val>
                                            <p:strVal val="#ppt_w"/>
                                          </p:val>
                                        </p:tav>
                                      </p:tavLst>
                                    </p:anim>
                                    <p:anim calcmode="lin" valueType="num">
                                      <p:cBhvr>
                                        <p:cTn id="10" dur="500" fill="hold"/>
                                        <p:tgtEl>
                                          <p:spTgt spid="13"/>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1524000" y="19050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6,  2,  9,  11,  9,  3,  7,  12</a:t>
            </a:r>
            <a:endParaRPr kumimoji="0" lang="en-GB" altLang="zh-TW" sz="2400">
              <a:latin typeface="Times New Roman" panose="02020603050405020304" pitchFamily="18" charset="0"/>
            </a:endParaRPr>
          </a:p>
        </p:txBody>
      </p:sp>
      <p:sp>
        <p:nvSpPr>
          <p:cNvPr id="26630" name="Text Box 6"/>
          <p:cNvSpPr txBox="1">
            <a:spLocks noChangeArrowheads="1"/>
          </p:cNvSpPr>
          <p:nvPr/>
        </p:nvSpPr>
        <p:spPr bwMode="auto">
          <a:xfrm>
            <a:off x="1524000" y="1905000"/>
            <a:ext cx="6705600" cy="823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2,  6,  9,  11,  9,  3,  7,  12</a:t>
            </a:r>
            <a:endParaRPr kumimoji="0" lang="en-GB" altLang="zh-TW" sz="2400">
              <a:latin typeface="Times New Roman" panose="02020603050405020304" pitchFamily="18" charset="0"/>
            </a:endParaRPr>
          </a:p>
        </p:txBody>
      </p:sp>
      <p:sp>
        <p:nvSpPr>
          <p:cNvPr id="26631" name="Text Box 7"/>
          <p:cNvSpPr txBox="1">
            <a:spLocks noChangeArrowheads="1"/>
          </p:cNvSpPr>
          <p:nvPr/>
        </p:nvSpPr>
        <p:spPr bwMode="auto">
          <a:xfrm>
            <a:off x="1524000" y="1905000"/>
            <a:ext cx="6705600" cy="823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2,  6,  9,  9,  11,  3,  7,  12</a:t>
            </a:r>
            <a:endParaRPr kumimoji="0" lang="en-GB" altLang="zh-TW" sz="2400">
              <a:latin typeface="Times New Roman" panose="02020603050405020304" pitchFamily="18" charset="0"/>
            </a:endParaRPr>
          </a:p>
        </p:txBody>
      </p:sp>
      <p:sp>
        <p:nvSpPr>
          <p:cNvPr id="26632" name="Text Box 8"/>
          <p:cNvSpPr txBox="1">
            <a:spLocks noChangeArrowheads="1"/>
          </p:cNvSpPr>
          <p:nvPr/>
        </p:nvSpPr>
        <p:spPr bwMode="auto">
          <a:xfrm>
            <a:off x="1524000" y="1905000"/>
            <a:ext cx="6705600" cy="823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2,  6,  9,  9,  3,  11,  7,  12</a:t>
            </a:r>
            <a:endParaRPr kumimoji="0" lang="en-GB" altLang="zh-TW" sz="2400">
              <a:latin typeface="Times New Roman" panose="02020603050405020304" pitchFamily="18" charset="0"/>
            </a:endParaRPr>
          </a:p>
        </p:txBody>
      </p:sp>
      <p:sp>
        <p:nvSpPr>
          <p:cNvPr id="26634" name="Text Box 10"/>
          <p:cNvSpPr txBox="1">
            <a:spLocks noChangeArrowheads="1"/>
          </p:cNvSpPr>
          <p:nvPr/>
        </p:nvSpPr>
        <p:spPr bwMode="auto">
          <a:xfrm>
            <a:off x="1524000" y="1905000"/>
            <a:ext cx="6705600" cy="823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2,  6,  9,  9,  3,  7,  11,  12</a:t>
            </a:r>
            <a:endParaRPr kumimoji="0" lang="en-GB" altLang="zh-TW" sz="2400">
              <a:latin typeface="Times New Roman" panose="02020603050405020304" pitchFamily="18" charset="0"/>
            </a:endParaRPr>
          </a:p>
        </p:txBody>
      </p:sp>
      <p:sp>
        <p:nvSpPr>
          <p:cNvPr id="26628" name="Oval 4"/>
          <p:cNvSpPr>
            <a:spLocks noChangeArrowheads="1"/>
          </p:cNvSpPr>
          <p:nvPr/>
        </p:nvSpPr>
        <p:spPr bwMode="auto">
          <a:xfrm>
            <a:off x="1295400" y="19050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26635" name="Oval 11"/>
          <p:cNvSpPr>
            <a:spLocks noChangeArrowheads="1"/>
          </p:cNvSpPr>
          <p:nvPr/>
        </p:nvSpPr>
        <p:spPr bwMode="auto">
          <a:xfrm>
            <a:off x="2209800" y="19050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26636" name="Oval 12"/>
          <p:cNvSpPr>
            <a:spLocks noChangeArrowheads="1"/>
          </p:cNvSpPr>
          <p:nvPr/>
        </p:nvSpPr>
        <p:spPr bwMode="auto">
          <a:xfrm>
            <a:off x="2971800" y="19050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26637" name="Oval 13"/>
          <p:cNvSpPr>
            <a:spLocks noChangeArrowheads="1"/>
          </p:cNvSpPr>
          <p:nvPr/>
        </p:nvSpPr>
        <p:spPr bwMode="auto">
          <a:xfrm>
            <a:off x="3810000" y="19050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26638" name="Oval 14"/>
          <p:cNvSpPr>
            <a:spLocks noChangeArrowheads="1"/>
          </p:cNvSpPr>
          <p:nvPr/>
        </p:nvSpPr>
        <p:spPr bwMode="auto">
          <a:xfrm>
            <a:off x="4572000" y="19050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26639" name="Oval 15"/>
          <p:cNvSpPr>
            <a:spLocks noChangeArrowheads="1"/>
          </p:cNvSpPr>
          <p:nvPr/>
        </p:nvSpPr>
        <p:spPr bwMode="auto">
          <a:xfrm>
            <a:off x="5334000" y="19050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4110" name="Text Box 17"/>
          <p:cNvSpPr txBox="1">
            <a:spLocks noChangeArrowheads="1"/>
          </p:cNvSpPr>
          <p:nvPr/>
        </p:nvSpPr>
        <p:spPr bwMode="auto">
          <a:xfrm>
            <a:off x="1524000" y="9906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6,  2,  9,  11,  9,  3,  7,  12</a:t>
            </a:r>
            <a:endParaRPr kumimoji="0" lang="en-GB" altLang="zh-TW" sz="2400">
              <a:latin typeface="Times New Roman" panose="02020603050405020304" pitchFamily="18" charset="0"/>
            </a:endParaRPr>
          </a:p>
        </p:txBody>
      </p:sp>
      <p:sp>
        <p:nvSpPr>
          <p:cNvPr id="4112" name="Rectangle 19"/>
          <p:cNvSpPr>
            <a:spLocks noChangeArrowheads="1"/>
          </p:cNvSpPr>
          <p:nvPr/>
        </p:nvSpPr>
        <p:spPr bwMode="auto">
          <a:xfrm>
            <a:off x="0" y="1219200"/>
            <a:ext cx="1828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kumimoji="0" lang="en-GB" altLang="zh-TW" sz="1700" dirty="0" smtClean="0">
                <a:solidFill>
                  <a:schemeClr val="tx2"/>
                </a:solidFill>
              </a:rPr>
              <a:t>1st iteration:</a:t>
            </a:r>
            <a:endParaRPr kumimoji="0" lang="en-GB" altLang="zh-TW" sz="1700" dirty="0">
              <a:solidFill>
                <a:schemeClr val="tx2"/>
              </a:solidFill>
            </a:endParaRPr>
          </a:p>
        </p:txBody>
      </p:sp>
      <p:sp>
        <p:nvSpPr>
          <p:cNvPr id="4113" name="Rectangle 5"/>
          <p:cNvSpPr>
            <a:spLocks noChangeArrowheads="1"/>
          </p:cNvSpPr>
          <p:nvPr/>
        </p:nvSpPr>
        <p:spPr bwMode="auto">
          <a:xfrm>
            <a:off x="0" y="20574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2nd</a:t>
            </a:r>
            <a:r>
              <a:rPr kumimoji="0" lang="en-GB" altLang="zh-TW" sz="1700" dirty="0" smtClean="0">
                <a:solidFill>
                  <a:schemeClr val="tx2"/>
                </a:solidFill>
              </a:rPr>
              <a:t> iteration:</a:t>
            </a:r>
            <a:endParaRPr kumimoji="0" lang="en-GB" altLang="zh-TW" sz="1700" dirty="0">
              <a:solidFill>
                <a:schemeClr val="tx2"/>
              </a:solidFill>
            </a:endParaRPr>
          </a:p>
        </p:txBody>
      </p:sp>
      <p:sp>
        <p:nvSpPr>
          <p:cNvPr id="19" name="Rectangle 2"/>
          <p:cNvSpPr>
            <a:spLocks noGrp="1" noChangeArrowheads="1"/>
          </p:cNvSpPr>
          <p:nvPr>
            <p:ph type="title"/>
          </p:nvPr>
        </p:nvSpPr>
        <p:spPr>
          <a:xfrm>
            <a:off x="0" y="0"/>
            <a:ext cx="9144000" cy="803275"/>
          </a:xfrm>
        </p:spPr>
        <p:txBody>
          <a:bodyPr/>
          <a:lstStyle/>
          <a:p>
            <a:r>
              <a:rPr lang="en-GB" altLang="zh-TW" sz="2700" dirty="0" smtClean="0"/>
              <a:t>Example: Sort array: </a:t>
            </a:r>
            <a:r>
              <a:rPr lang="en-GB" altLang="zh-TW" sz="2800" dirty="0"/>
              <a:t>9, 6, 2, 12, 11, 9, 3, 7</a:t>
            </a:r>
            <a:endParaRPr lang="en-GB" altLang="zh-TW" sz="2700" dirty="0" smtClean="0"/>
          </a:p>
        </p:txBody>
      </p:sp>
      <p:sp>
        <p:nvSpPr>
          <p:cNvPr id="3" name="TextBox 2"/>
          <p:cNvSpPr txBox="1"/>
          <p:nvPr/>
        </p:nvSpPr>
        <p:spPr>
          <a:xfrm>
            <a:off x="152400" y="5007114"/>
            <a:ext cx="8915400" cy="707886"/>
          </a:xfrm>
          <a:prstGeom prst="rect">
            <a:avLst/>
          </a:prstGeom>
          <a:noFill/>
        </p:spPr>
        <p:txBody>
          <a:bodyPr wrap="square" rtlCol="0">
            <a:spAutoFit/>
          </a:bodyPr>
          <a:lstStyle/>
          <a:p>
            <a:pPr>
              <a:spcBef>
                <a:spcPct val="50000"/>
              </a:spcBef>
            </a:pPr>
            <a:r>
              <a:rPr lang="en-GB" altLang="zh-TW" sz="2000" dirty="0">
                <a:solidFill>
                  <a:srgbClr val="000000"/>
                </a:solidFill>
                <a:latin typeface="Times" panose="02020603050405020304" pitchFamily="18" charset="0"/>
                <a:cs typeface="Times" panose="02020603050405020304" pitchFamily="18" charset="0"/>
              </a:rPr>
              <a:t>Notice that this time we do not have to compare the last two numbers as we know the 12 is in position.  This iteration therefore only requires 6 comparisons.</a:t>
            </a:r>
          </a:p>
        </p:txBody>
      </p:sp>
    </p:spTree>
    <p:extLst>
      <p:ext uri="{BB962C8B-B14F-4D97-AF65-F5344CB8AC3E}">
        <p14:creationId xmlns:p14="http://schemas.microsoft.com/office/powerpoint/2010/main" val="265995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p:cTn id="7" dur="500" fill="hold"/>
                                        <p:tgtEl>
                                          <p:spTgt spid="26628"/>
                                        </p:tgtEl>
                                        <p:attrNameLst>
                                          <p:attrName>ppt_w</p:attrName>
                                        </p:attrNameLst>
                                      </p:cBhvr>
                                      <p:tavLst>
                                        <p:tav tm="0">
                                          <p:val>
                                            <p:fltVal val="0"/>
                                          </p:val>
                                        </p:tav>
                                        <p:tav tm="100000">
                                          <p:val>
                                            <p:strVal val="#ppt_w"/>
                                          </p:val>
                                        </p:tav>
                                      </p:tavLst>
                                    </p:anim>
                                    <p:anim calcmode="lin" valueType="num">
                                      <p:cBhvr>
                                        <p:cTn id="8" dur="500" fill="hold"/>
                                        <p:tgtEl>
                                          <p:spTgt spid="26628"/>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6628"/>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6630"/>
                                        </p:tgtEl>
                                        <p:attrNameLst>
                                          <p:attrName>style.visibility</p:attrName>
                                        </p:attrNameLst>
                                      </p:cBhvr>
                                      <p:to>
                                        <p:strVal val="visible"/>
                                      </p:to>
                                    </p:set>
                                  </p:childTnLst>
                                </p:cTn>
                              </p:par>
                            </p:childTnLst>
                          </p:cTn>
                        </p:par>
                        <p:par>
                          <p:cTn id="13" fill="hold" nodeType="afterGroup">
                            <p:stCondLst>
                              <p:cond delay="500"/>
                            </p:stCondLst>
                            <p:childTnLst>
                              <p:par>
                                <p:cTn id="14" presetID="17" presetClass="entr" presetSubtype="10" fill="hold" grpId="0" nodeType="afterEffect">
                                  <p:stCondLst>
                                    <p:cond delay="0"/>
                                  </p:stCondLst>
                                  <p:childTnLst>
                                    <p:set>
                                      <p:cBhvr>
                                        <p:cTn id="15" dur="1" fill="hold">
                                          <p:stCondLst>
                                            <p:cond delay="0"/>
                                          </p:stCondLst>
                                        </p:cTn>
                                        <p:tgtEl>
                                          <p:spTgt spid="26635"/>
                                        </p:tgtEl>
                                        <p:attrNameLst>
                                          <p:attrName>style.visibility</p:attrName>
                                        </p:attrNameLst>
                                      </p:cBhvr>
                                      <p:to>
                                        <p:strVal val="visible"/>
                                      </p:to>
                                    </p:set>
                                    <p:anim calcmode="lin" valueType="num">
                                      <p:cBhvr>
                                        <p:cTn id="16" dur="500" fill="hold"/>
                                        <p:tgtEl>
                                          <p:spTgt spid="26635"/>
                                        </p:tgtEl>
                                        <p:attrNameLst>
                                          <p:attrName>ppt_w</p:attrName>
                                        </p:attrNameLst>
                                      </p:cBhvr>
                                      <p:tavLst>
                                        <p:tav tm="0">
                                          <p:val>
                                            <p:fltVal val="0"/>
                                          </p:val>
                                        </p:tav>
                                        <p:tav tm="100000">
                                          <p:val>
                                            <p:strVal val="#ppt_w"/>
                                          </p:val>
                                        </p:tav>
                                      </p:tavLst>
                                    </p:anim>
                                    <p:anim calcmode="lin" valueType="num">
                                      <p:cBhvr>
                                        <p:cTn id="17" dur="500" fill="hold"/>
                                        <p:tgtEl>
                                          <p:spTgt spid="26635"/>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6635"/>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26636"/>
                                        </p:tgtEl>
                                        <p:attrNameLst>
                                          <p:attrName>style.visibility</p:attrName>
                                        </p:attrNameLst>
                                      </p:cBhvr>
                                      <p:to>
                                        <p:strVal val="visible"/>
                                      </p:to>
                                    </p:set>
                                    <p:anim calcmode="lin" valueType="num">
                                      <p:cBhvr>
                                        <p:cTn id="22" dur="500" fill="hold"/>
                                        <p:tgtEl>
                                          <p:spTgt spid="26636"/>
                                        </p:tgtEl>
                                        <p:attrNameLst>
                                          <p:attrName>ppt_w</p:attrName>
                                        </p:attrNameLst>
                                      </p:cBhvr>
                                      <p:tavLst>
                                        <p:tav tm="0">
                                          <p:val>
                                            <p:fltVal val="0"/>
                                          </p:val>
                                        </p:tav>
                                        <p:tav tm="100000">
                                          <p:val>
                                            <p:strVal val="#ppt_w"/>
                                          </p:val>
                                        </p:tav>
                                      </p:tavLst>
                                    </p:anim>
                                    <p:anim calcmode="lin" valueType="num">
                                      <p:cBhvr>
                                        <p:cTn id="23" dur="500" fill="hold"/>
                                        <p:tgtEl>
                                          <p:spTgt spid="26636"/>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6636"/>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0" fill="hold" grpId="0" nodeType="clickEffect">
                                  <p:stCondLst>
                                    <p:cond delay="0"/>
                                  </p:stCondLst>
                                  <p:childTnLst>
                                    <p:set>
                                      <p:cBhvr>
                                        <p:cTn id="27" dur="1" fill="hold">
                                          <p:stCondLst>
                                            <p:cond delay="0"/>
                                          </p:stCondLst>
                                        </p:cTn>
                                        <p:tgtEl>
                                          <p:spTgt spid="26637"/>
                                        </p:tgtEl>
                                        <p:attrNameLst>
                                          <p:attrName>style.visibility</p:attrName>
                                        </p:attrNameLst>
                                      </p:cBhvr>
                                      <p:to>
                                        <p:strVal val="visible"/>
                                      </p:to>
                                    </p:set>
                                    <p:anim calcmode="lin" valueType="num">
                                      <p:cBhvr>
                                        <p:cTn id="28" dur="500" fill="hold"/>
                                        <p:tgtEl>
                                          <p:spTgt spid="26637"/>
                                        </p:tgtEl>
                                        <p:attrNameLst>
                                          <p:attrName>ppt_w</p:attrName>
                                        </p:attrNameLst>
                                      </p:cBhvr>
                                      <p:tavLst>
                                        <p:tav tm="0">
                                          <p:val>
                                            <p:fltVal val="0"/>
                                          </p:val>
                                        </p:tav>
                                        <p:tav tm="100000">
                                          <p:val>
                                            <p:strVal val="#ppt_w"/>
                                          </p:val>
                                        </p:tav>
                                      </p:tavLst>
                                    </p:anim>
                                    <p:anim calcmode="lin" valueType="num">
                                      <p:cBhvr>
                                        <p:cTn id="29" dur="500" fill="hold"/>
                                        <p:tgtEl>
                                          <p:spTgt spid="26637"/>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6637"/>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6631"/>
                                        </p:tgtEl>
                                        <p:attrNameLst>
                                          <p:attrName>style.visibility</p:attrName>
                                        </p:attrNameLst>
                                      </p:cBhvr>
                                      <p:to>
                                        <p:strVal val="visible"/>
                                      </p:to>
                                    </p:set>
                                  </p:childTnLst>
                                </p:cTn>
                              </p:par>
                            </p:childTnLst>
                          </p:cTn>
                        </p:par>
                        <p:par>
                          <p:cTn id="34" fill="hold" nodeType="afterGroup">
                            <p:stCondLst>
                              <p:cond delay="500"/>
                            </p:stCondLst>
                            <p:childTnLst>
                              <p:par>
                                <p:cTn id="35" presetID="17" presetClass="entr" presetSubtype="10" fill="hold" grpId="0" nodeType="afterEffect">
                                  <p:stCondLst>
                                    <p:cond delay="0"/>
                                  </p:stCondLst>
                                  <p:childTnLst>
                                    <p:set>
                                      <p:cBhvr>
                                        <p:cTn id="36" dur="1" fill="hold">
                                          <p:stCondLst>
                                            <p:cond delay="0"/>
                                          </p:stCondLst>
                                        </p:cTn>
                                        <p:tgtEl>
                                          <p:spTgt spid="26638"/>
                                        </p:tgtEl>
                                        <p:attrNameLst>
                                          <p:attrName>style.visibility</p:attrName>
                                        </p:attrNameLst>
                                      </p:cBhvr>
                                      <p:to>
                                        <p:strVal val="visible"/>
                                      </p:to>
                                    </p:set>
                                    <p:anim calcmode="lin" valueType="num">
                                      <p:cBhvr>
                                        <p:cTn id="37" dur="500" fill="hold"/>
                                        <p:tgtEl>
                                          <p:spTgt spid="26638"/>
                                        </p:tgtEl>
                                        <p:attrNameLst>
                                          <p:attrName>ppt_w</p:attrName>
                                        </p:attrNameLst>
                                      </p:cBhvr>
                                      <p:tavLst>
                                        <p:tav tm="0">
                                          <p:val>
                                            <p:fltVal val="0"/>
                                          </p:val>
                                        </p:tav>
                                        <p:tav tm="100000">
                                          <p:val>
                                            <p:strVal val="#ppt_w"/>
                                          </p:val>
                                        </p:tav>
                                      </p:tavLst>
                                    </p:anim>
                                    <p:anim calcmode="lin" valueType="num">
                                      <p:cBhvr>
                                        <p:cTn id="38" dur="500" fill="hold"/>
                                        <p:tgtEl>
                                          <p:spTgt spid="26638"/>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6638"/>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6632"/>
                                        </p:tgtEl>
                                        <p:attrNameLst>
                                          <p:attrName>style.visibility</p:attrName>
                                        </p:attrNameLst>
                                      </p:cBhvr>
                                      <p:to>
                                        <p:strVal val="visible"/>
                                      </p:to>
                                    </p:set>
                                  </p:childTnLst>
                                </p:cTn>
                              </p:par>
                            </p:childTnLst>
                          </p:cTn>
                        </p:par>
                        <p:par>
                          <p:cTn id="43" fill="hold" nodeType="afterGroup">
                            <p:stCondLst>
                              <p:cond delay="500"/>
                            </p:stCondLst>
                            <p:childTnLst>
                              <p:par>
                                <p:cTn id="44" presetID="17" presetClass="entr" presetSubtype="10" fill="hold" grpId="0" nodeType="afterEffect">
                                  <p:stCondLst>
                                    <p:cond delay="0"/>
                                  </p:stCondLst>
                                  <p:childTnLst>
                                    <p:set>
                                      <p:cBhvr>
                                        <p:cTn id="45" dur="1" fill="hold">
                                          <p:stCondLst>
                                            <p:cond delay="0"/>
                                          </p:stCondLst>
                                        </p:cTn>
                                        <p:tgtEl>
                                          <p:spTgt spid="26639"/>
                                        </p:tgtEl>
                                        <p:attrNameLst>
                                          <p:attrName>style.visibility</p:attrName>
                                        </p:attrNameLst>
                                      </p:cBhvr>
                                      <p:to>
                                        <p:strVal val="visible"/>
                                      </p:to>
                                    </p:set>
                                    <p:anim calcmode="lin" valueType="num">
                                      <p:cBhvr>
                                        <p:cTn id="46" dur="500" fill="hold"/>
                                        <p:tgtEl>
                                          <p:spTgt spid="26639"/>
                                        </p:tgtEl>
                                        <p:attrNameLst>
                                          <p:attrName>ppt_w</p:attrName>
                                        </p:attrNameLst>
                                      </p:cBhvr>
                                      <p:tavLst>
                                        <p:tav tm="0">
                                          <p:val>
                                            <p:fltVal val="0"/>
                                          </p:val>
                                        </p:tav>
                                        <p:tav tm="100000">
                                          <p:val>
                                            <p:strVal val="#ppt_w"/>
                                          </p:val>
                                        </p:tav>
                                      </p:tavLst>
                                    </p:anim>
                                    <p:anim calcmode="lin" valueType="num">
                                      <p:cBhvr>
                                        <p:cTn id="47" dur="500" fill="hold"/>
                                        <p:tgtEl>
                                          <p:spTgt spid="26639"/>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6639"/>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26634"/>
                                        </p:tgtEl>
                                        <p:attrNameLst>
                                          <p:attrName>style.visibility</p:attrName>
                                        </p:attrNameLst>
                                      </p:cBhvr>
                                      <p:to>
                                        <p:strVal val="visible"/>
                                      </p:to>
                                    </p:set>
                                  </p:childTnLst>
                                </p:cTn>
                              </p:par>
                            </p:childTnLst>
                          </p:cTn>
                        </p:par>
                        <p:par>
                          <p:cTn id="52" fill="hold">
                            <p:stCondLst>
                              <p:cond delay="500"/>
                            </p:stCondLst>
                            <p:childTnLst>
                              <p:par>
                                <p:cTn id="53" presetID="2" presetClass="entr" presetSubtype="4" fill="hold" grpId="0" nodeType="after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nimBg="1" autoUpdateAnimBg="0"/>
      <p:bldP spid="26631" grpId="0" animBg="1" autoUpdateAnimBg="0"/>
      <p:bldP spid="26632" grpId="0" animBg="1" autoUpdateAnimBg="0"/>
      <p:bldP spid="26634" grpId="0" animBg="1" autoUpdateAnimBg="0"/>
      <p:bldP spid="26628" grpId="0" animBg="1"/>
      <p:bldP spid="26635" grpId="0" animBg="1"/>
      <p:bldP spid="26636" grpId="0" animBg="1"/>
      <p:bldP spid="26637" grpId="0" animBg="1"/>
      <p:bldP spid="26638" grpId="0" animBg="1"/>
      <p:bldP spid="26639" grpId="0" animBg="1"/>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Text Box 1027"/>
          <p:cNvSpPr txBox="1">
            <a:spLocks noChangeArrowheads="1"/>
          </p:cNvSpPr>
          <p:nvPr/>
        </p:nvSpPr>
        <p:spPr bwMode="auto">
          <a:xfrm>
            <a:off x="1524000" y="2743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2,  6,  9,  9,  3,  7,  11,  12</a:t>
            </a:r>
            <a:endParaRPr kumimoji="0" lang="en-GB" altLang="zh-TW" sz="2400">
              <a:latin typeface="Times New Roman" panose="02020603050405020304" pitchFamily="18" charset="0"/>
            </a:endParaRPr>
          </a:p>
        </p:txBody>
      </p:sp>
      <p:sp>
        <p:nvSpPr>
          <p:cNvPr id="61445" name="Text Box 1029"/>
          <p:cNvSpPr txBox="1">
            <a:spLocks noChangeArrowheads="1"/>
          </p:cNvSpPr>
          <p:nvPr/>
        </p:nvSpPr>
        <p:spPr bwMode="auto">
          <a:xfrm>
            <a:off x="1524000" y="2743200"/>
            <a:ext cx="6705600" cy="823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2,  6,  9,  3,  9,  7,  11,  12</a:t>
            </a:r>
            <a:endParaRPr kumimoji="0" lang="en-GB" altLang="zh-TW" sz="2400">
              <a:latin typeface="Times New Roman" panose="02020603050405020304" pitchFamily="18" charset="0"/>
            </a:endParaRPr>
          </a:p>
        </p:txBody>
      </p:sp>
      <p:sp>
        <p:nvSpPr>
          <p:cNvPr id="61446" name="Text Box 1030"/>
          <p:cNvSpPr txBox="1">
            <a:spLocks noChangeArrowheads="1"/>
          </p:cNvSpPr>
          <p:nvPr/>
        </p:nvSpPr>
        <p:spPr bwMode="auto">
          <a:xfrm>
            <a:off x="1524000" y="2743200"/>
            <a:ext cx="6705600" cy="823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2,  6,  9,  3,  7,  9,  11,  12</a:t>
            </a:r>
            <a:endParaRPr kumimoji="0" lang="en-GB" altLang="zh-TW" sz="2400">
              <a:latin typeface="Times New Roman" panose="02020603050405020304" pitchFamily="18" charset="0"/>
            </a:endParaRPr>
          </a:p>
        </p:txBody>
      </p:sp>
      <p:sp>
        <p:nvSpPr>
          <p:cNvPr id="61449" name="Oval 1033"/>
          <p:cNvSpPr>
            <a:spLocks noChangeArrowheads="1"/>
          </p:cNvSpPr>
          <p:nvPr/>
        </p:nvSpPr>
        <p:spPr bwMode="auto">
          <a:xfrm>
            <a:off x="1295400" y="27432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61450" name="Oval 1034"/>
          <p:cNvSpPr>
            <a:spLocks noChangeArrowheads="1"/>
          </p:cNvSpPr>
          <p:nvPr/>
        </p:nvSpPr>
        <p:spPr bwMode="auto">
          <a:xfrm>
            <a:off x="2209800" y="27432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61451" name="Oval 1035"/>
          <p:cNvSpPr>
            <a:spLocks noChangeArrowheads="1"/>
          </p:cNvSpPr>
          <p:nvPr/>
        </p:nvSpPr>
        <p:spPr bwMode="auto">
          <a:xfrm>
            <a:off x="2971800" y="27432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61452" name="Oval 1036"/>
          <p:cNvSpPr>
            <a:spLocks noChangeArrowheads="1"/>
          </p:cNvSpPr>
          <p:nvPr/>
        </p:nvSpPr>
        <p:spPr bwMode="auto">
          <a:xfrm>
            <a:off x="3657600" y="27432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61453" name="Oval 1037"/>
          <p:cNvSpPr>
            <a:spLocks noChangeArrowheads="1"/>
          </p:cNvSpPr>
          <p:nvPr/>
        </p:nvSpPr>
        <p:spPr bwMode="auto">
          <a:xfrm>
            <a:off x="4419600" y="27432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5131" name="Text Box 1039"/>
          <p:cNvSpPr txBox="1">
            <a:spLocks noChangeArrowheads="1"/>
          </p:cNvSpPr>
          <p:nvPr/>
        </p:nvSpPr>
        <p:spPr bwMode="auto">
          <a:xfrm>
            <a:off x="1524000" y="9906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6,  2,  9,  11,  9,  3,  7,  12</a:t>
            </a:r>
            <a:endParaRPr kumimoji="0" lang="en-GB" altLang="zh-TW" sz="2400">
              <a:latin typeface="Times New Roman" panose="02020603050405020304" pitchFamily="18" charset="0"/>
            </a:endParaRPr>
          </a:p>
        </p:txBody>
      </p:sp>
      <p:sp>
        <p:nvSpPr>
          <p:cNvPr id="5132" name="Text Box 1041"/>
          <p:cNvSpPr txBox="1">
            <a:spLocks noChangeArrowheads="1"/>
          </p:cNvSpPr>
          <p:nvPr/>
        </p:nvSpPr>
        <p:spPr bwMode="auto">
          <a:xfrm>
            <a:off x="1524000" y="19050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2,  6,  9,  9,  3,  7,  11,  12</a:t>
            </a:r>
            <a:endParaRPr kumimoji="0" lang="en-GB" altLang="zh-TW" sz="2400">
              <a:latin typeface="Times New Roman" panose="02020603050405020304" pitchFamily="18" charset="0"/>
            </a:endParaRPr>
          </a:p>
        </p:txBody>
      </p:sp>
      <p:sp>
        <p:nvSpPr>
          <p:cNvPr id="17" name="Rectangle 19"/>
          <p:cNvSpPr>
            <a:spLocks noChangeArrowheads="1"/>
          </p:cNvSpPr>
          <p:nvPr/>
        </p:nvSpPr>
        <p:spPr bwMode="auto">
          <a:xfrm>
            <a:off x="0" y="1219200"/>
            <a:ext cx="1828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kumimoji="0" lang="en-GB" altLang="zh-TW" sz="1700" dirty="0" smtClean="0">
                <a:solidFill>
                  <a:schemeClr val="tx2"/>
                </a:solidFill>
              </a:rPr>
              <a:t>1st iteration:</a:t>
            </a:r>
            <a:endParaRPr kumimoji="0" lang="en-GB" altLang="zh-TW" sz="1700" dirty="0">
              <a:solidFill>
                <a:schemeClr val="tx2"/>
              </a:solidFill>
            </a:endParaRPr>
          </a:p>
        </p:txBody>
      </p:sp>
      <p:sp>
        <p:nvSpPr>
          <p:cNvPr id="18" name="Rectangle 5"/>
          <p:cNvSpPr>
            <a:spLocks noChangeArrowheads="1"/>
          </p:cNvSpPr>
          <p:nvPr/>
        </p:nvSpPr>
        <p:spPr bwMode="auto">
          <a:xfrm>
            <a:off x="0" y="20574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2nd</a:t>
            </a:r>
            <a:r>
              <a:rPr kumimoji="0" lang="en-GB" altLang="zh-TW" sz="1700" dirty="0" smtClean="0">
                <a:solidFill>
                  <a:schemeClr val="tx2"/>
                </a:solidFill>
              </a:rPr>
              <a:t> iteration:</a:t>
            </a:r>
            <a:endParaRPr kumimoji="0" lang="en-GB" altLang="zh-TW" sz="1700" dirty="0">
              <a:solidFill>
                <a:schemeClr val="tx2"/>
              </a:solidFill>
            </a:endParaRPr>
          </a:p>
        </p:txBody>
      </p:sp>
      <p:sp>
        <p:nvSpPr>
          <p:cNvPr id="19" name="Rectangle 5"/>
          <p:cNvSpPr>
            <a:spLocks noChangeArrowheads="1"/>
          </p:cNvSpPr>
          <p:nvPr/>
        </p:nvSpPr>
        <p:spPr bwMode="auto">
          <a:xfrm>
            <a:off x="76200" y="29718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3</a:t>
            </a:r>
            <a:r>
              <a:rPr lang="en-GB" altLang="zh-TW" sz="1700" baseline="30000" dirty="0" smtClean="0">
                <a:solidFill>
                  <a:schemeClr val="tx2"/>
                </a:solidFill>
              </a:rPr>
              <a:t>rd</a:t>
            </a:r>
            <a:r>
              <a:rPr lang="en-GB" altLang="zh-TW" sz="1700" dirty="0" smtClean="0">
                <a:solidFill>
                  <a:schemeClr val="tx2"/>
                </a:solidFill>
              </a:rPr>
              <a:t> </a:t>
            </a:r>
            <a:r>
              <a:rPr kumimoji="0" lang="en-GB" altLang="zh-TW" sz="1700" dirty="0" smtClean="0">
                <a:solidFill>
                  <a:schemeClr val="tx2"/>
                </a:solidFill>
              </a:rPr>
              <a:t>iteration:</a:t>
            </a:r>
            <a:endParaRPr kumimoji="0" lang="en-GB" altLang="zh-TW" sz="1700" dirty="0">
              <a:solidFill>
                <a:schemeClr val="tx2"/>
              </a:solidFill>
            </a:endParaRPr>
          </a:p>
        </p:txBody>
      </p:sp>
      <p:sp>
        <p:nvSpPr>
          <p:cNvPr id="21" name="Rectangle 2"/>
          <p:cNvSpPr>
            <a:spLocks noGrp="1" noChangeArrowheads="1"/>
          </p:cNvSpPr>
          <p:nvPr>
            <p:ph type="title"/>
          </p:nvPr>
        </p:nvSpPr>
        <p:spPr>
          <a:xfrm>
            <a:off x="0" y="0"/>
            <a:ext cx="8458200" cy="803275"/>
          </a:xfrm>
        </p:spPr>
        <p:txBody>
          <a:bodyPr/>
          <a:lstStyle/>
          <a:p>
            <a:r>
              <a:rPr lang="en-GB" altLang="zh-TW" dirty="0" smtClean="0"/>
              <a:t>Bubble Sort Example</a:t>
            </a:r>
          </a:p>
        </p:txBody>
      </p:sp>
      <p:sp>
        <p:nvSpPr>
          <p:cNvPr id="22" name="TextBox 21"/>
          <p:cNvSpPr txBox="1"/>
          <p:nvPr/>
        </p:nvSpPr>
        <p:spPr>
          <a:xfrm>
            <a:off x="76200" y="5769114"/>
            <a:ext cx="8915400" cy="707886"/>
          </a:xfrm>
          <a:prstGeom prst="rect">
            <a:avLst/>
          </a:prstGeom>
          <a:noFill/>
        </p:spPr>
        <p:txBody>
          <a:bodyPr wrap="square" rtlCol="0">
            <a:spAutoFit/>
          </a:bodyPr>
          <a:lstStyle/>
          <a:p>
            <a:pPr>
              <a:spcBef>
                <a:spcPct val="50000"/>
              </a:spcBef>
            </a:pPr>
            <a:r>
              <a:rPr lang="en-GB" altLang="zh-TW" sz="2000" dirty="0">
                <a:solidFill>
                  <a:srgbClr val="000000"/>
                </a:solidFill>
                <a:latin typeface="Times" panose="02020603050405020304" pitchFamily="18" charset="0"/>
                <a:cs typeface="Times" panose="02020603050405020304" pitchFamily="18" charset="0"/>
              </a:rPr>
              <a:t>This time the 11 and 12 are in position.  This iteration therefore only requires 5 comparisons.</a:t>
            </a:r>
          </a:p>
        </p:txBody>
      </p:sp>
    </p:spTree>
    <p:extLst>
      <p:ext uri="{BB962C8B-B14F-4D97-AF65-F5344CB8AC3E}">
        <p14:creationId xmlns:p14="http://schemas.microsoft.com/office/powerpoint/2010/main" val="476777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61449"/>
                                        </p:tgtEl>
                                        <p:attrNameLst>
                                          <p:attrName>style.visibility</p:attrName>
                                        </p:attrNameLst>
                                      </p:cBhvr>
                                      <p:to>
                                        <p:strVal val="visible"/>
                                      </p:to>
                                    </p:set>
                                    <p:anim calcmode="lin" valueType="num">
                                      <p:cBhvr>
                                        <p:cTn id="7" dur="500" fill="hold"/>
                                        <p:tgtEl>
                                          <p:spTgt spid="61449"/>
                                        </p:tgtEl>
                                        <p:attrNameLst>
                                          <p:attrName>ppt_w</p:attrName>
                                        </p:attrNameLst>
                                      </p:cBhvr>
                                      <p:tavLst>
                                        <p:tav tm="0">
                                          <p:val>
                                            <p:fltVal val="0"/>
                                          </p:val>
                                        </p:tav>
                                        <p:tav tm="100000">
                                          <p:val>
                                            <p:strVal val="#ppt_w"/>
                                          </p:val>
                                        </p:tav>
                                      </p:tavLst>
                                    </p:anim>
                                    <p:anim calcmode="lin" valueType="num">
                                      <p:cBhvr>
                                        <p:cTn id="8" dur="500" fill="hold"/>
                                        <p:tgtEl>
                                          <p:spTgt spid="61449"/>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1449"/>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1450"/>
                                        </p:tgtEl>
                                        <p:attrNameLst>
                                          <p:attrName>style.visibility</p:attrName>
                                        </p:attrNameLst>
                                      </p:cBhvr>
                                      <p:to>
                                        <p:strVal val="visible"/>
                                      </p:to>
                                    </p:set>
                                    <p:anim calcmode="lin" valueType="num">
                                      <p:cBhvr>
                                        <p:cTn id="13" dur="500" fill="hold"/>
                                        <p:tgtEl>
                                          <p:spTgt spid="61450"/>
                                        </p:tgtEl>
                                        <p:attrNameLst>
                                          <p:attrName>ppt_w</p:attrName>
                                        </p:attrNameLst>
                                      </p:cBhvr>
                                      <p:tavLst>
                                        <p:tav tm="0">
                                          <p:val>
                                            <p:fltVal val="0"/>
                                          </p:val>
                                        </p:tav>
                                        <p:tav tm="100000">
                                          <p:val>
                                            <p:strVal val="#ppt_w"/>
                                          </p:val>
                                        </p:tav>
                                      </p:tavLst>
                                    </p:anim>
                                    <p:anim calcmode="lin" valueType="num">
                                      <p:cBhvr>
                                        <p:cTn id="14" dur="500" fill="hold"/>
                                        <p:tgtEl>
                                          <p:spTgt spid="61450"/>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1450"/>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61451"/>
                                        </p:tgtEl>
                                        <p:attrNameLst>
                                          <p:attrName>style.visibility</p:attrName>
                                        </p:attrNameLst>
                                      </p:cBhvr>
                                      <p:to>
                                        <p:strVal val="visible"/>
                                      </p:to>
                                    </p:set>
                                    <p:anim calcmode="lin" valueType="num">
                                      <p:cBhvr>
                                        <p:cTn id="19" dur="500" fill="hold"/>
                                        <p:tgtEl>
                                          <p:spTgt spid="61451"/>
                                        </p:tgtEl>
                                        <p:attrNameLst>
                                          <p:attrName>ppt_w</p:attrName>
                                        </p:attrNameLst>
                                      </p:cBhvr>
                                      <p:tavLst>
                                        <p:tav tm="0">
                                          <p:val>
                                            <p:fltVal val="0"/>
                                          </p:val>
                                        </p:tav>
                                        <p:tav tm="100000">
                                          <p:val>
                                            <p:strVal val="#ppt_w"/>
                                          </p:val>
                                        </p:tav>
                                      </p:tavLst>
                                    </p:anim>
                                    <p:anim calcmode="lin" valueType="num">
                                      <p:cBhvr>
                                        <p:cTn id="20" dur="500" fill="hold"/>
                                        <p:tgtEl>
                                          <p:spTgt spid="6145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1451"/>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61452"/>
                                        </p:tgtEl>
                                        <p:attrNameLst>
                                          <p:attrName>style.visibility</p:attrName>
                                        </p:attrNameLst>
                                      </p:cBhvr>
                                      <p:to>
                                        <p:strVal val="visible"/>
                                      </p:to>
                                    </p:set>
                                    <p:anim calcmode="lin" valueType="num">
                                      <p:cBhvr>
                                        <p:cTn id="25" dur="500" fill="hold"/>
                                        <p:tgtEl>
                                          <p:spTgt spid="61452"/>
                                        </p:tgtEl>
                                        <p:attrNameLst>
                                          <p:attrName>ppt_w</p:attrName>
                                        </p:attrNameLst>
                                      </p:cBhvr>
                                      <p:tavLst>
                                        <p:tav tm="0">
                                          <p:val>
                                            <p:fltVal val="0"/>
                                          </p:val>
                                        </p:tav>
                                        <p:tav tm="100000">
                                          <p:val>
                                            <p:strVal val="#ppt_w"/>
                                          </p:val>
                                        </p:tav>
                                      </p:tavLst>
                                    </p:anim>
                                    <p:anim calcmode="lin" valueType="num">
                                      <p:cBhvr>
                                        <p:cTn id="26" dur="500" fill="hold"/>
                                        <p:tgtEl>
                                          <p:spTgt spid="61452"/>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1452"/>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1445"/>
                                        </p:tgtEl>
                                        <p:attrNameLst>
                                          <p:attrName>style.visibility</p:attrName>
                                        </p:attrNameLst>
                                      </p:cBhvr>
                                      <p:to>
                                        <p:strVal val="visible"/>
                                      </p:to>
                                    </p:set>
                                  </p:childTnLst>
                                </p:cTn>
                              </p:par>
                            </p:childTnLst>
                          </p:cTn>
                        </p:par>
                        <p:par>
                          <p:cTn id="31" fill="hold" nodeType="afterGroup">
                            <p:stCondLst>
                              <p:cond delay="500"/>
                            </p:stCondLst>
                            <p:childTnLst>
                              <p:par>
                                <p:cTn id="32" presetID="17" presetClass="entr" presetSubtype="10" fill="hold" grpId="0" nodeType="afterEffect">
                                  <p:stCondLst>
                                    <p:cond delay="0"/>
                                  </p:stCondLst>
                                  <p:childTnLst>
                                    <p:set>
                                      <p:cBhvr>
                                        <p:cTn id="33" dur="1" fill="hold">
                                          <p:stCondLst>
                                            <p:cond delay="0"/>
                                          </p:stCondLst>
                                        </p:cTn>
                                        <p:tgtEl>
                                          <p:spTgt spid="61453"/>
                                        </p:tgtEl>
                                        <p:attrNameLst>
                                          <p:attrName>style.visibility</p:attrName>
                                        </p:attrNameLst>
                                      </p:cBhvr>
                                      <p:to>
                                        <p:strVal val="visible"/>
                                      </p:to>
                                    </p:set>
                                    <p:anim calcmode="lin" valueType="num">
                                      <p:cBhvr>
                                        <p:cTn id="34" dur="500" fill="hold"/>
                                        <p:tgtEl>
                                          <p:spTgt spid="61453"/>
                                        </p:tgtEl>
                                        <p:attrNameLst>
                                          <p:attrName>ppt_w</p:attrName>
                                        </p:attrNameLst>
                                      </p:cBhvr>
                                      <p:tavLst>
                                        <p:tav tm="0">
                                          <p:val>
                                            <p:fltVal val="0"/>
                                          </p:val>
                                        </p:tav>
                                        <p:tav tm="100000">
                                          <p:val>
                                            <p:strVal val="#ppt_w"/>
                                          </p:val>
                                        </p:tav>
                                      </p:tavLst>
                                    </p:anim>
                                    <p:anim calcmode="lin" valueType="num">
                                      <p:cBhvr>
                                        <p:cTn id="35" dur="500" fill="hold"/>
                                        <p:tgtEl>
                                          <p:spTgt spid="6145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1453"/>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61446"/>
                                        </p:tgtEl>
                                        <p:attrNameLst>
                                          <p:attrName>style.visibility</p:attrName>
                                        </p:attrNameLst>
                                      </p:cBhvr>
                                      <p:to>
                                        <p:strVal val="visible"/>
                                      </p:to>
                                    </p:set>
                                  </p:childTnLst>
                                </p:cTn>
                              </p:par>
                            </p:childTnLst>
                          </p:cTn>
                        </p:par>
                        <p:par>
                          <p:cTn id="40" fill="hold">
                            <p:stCondLst>
                              <p:cond delay="500"/>
                            </p:stCondLst>
                            <p:childTnLst>
                              <p:par>
                                <p:cTn id="41" presetID="2" presetClass="entr" presetSubtype="4"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animBg="1" autoUpdateAnimBg="0"/>
      <p:bldP spid="61446" grpId="0" animBg="1" autoUpdateAnimBg="0"/>
      <p:bldP spid="61449" grpId="0" animBg="1"/>
      <p:bldP spid="61450" grpId="0" animBg="1"/>
      <p:bldP spid="61451" grpId="0" animBg="1"/>
      <p:bldP spid="61452" grpId="0" animBg="1"/>
      <p:bldP spid="61453" grpId="0" animBg="1"/>
      <p:bldP spid="22"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1524000" y="3581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2,  6,  9,  3,  7,  9,  11,  12</a:t>
            </a:r>
            <a:endParaRPr kumimoji="0" lang="en-GB" altLang="zh-TW" sz="2400">
              <a:latin typeface="Times New Roman" panose="02020603050405020304" pitchFamily="18" charset="0"/>
            </a:endParaRPr>
          </a:p>
        </p:txBody>
      </p:sp>
      <p:sp>
        <p:nvSpPr>
          <p:cNvPr id="62468" name="Text Box 4"/>
          <p:cNvSpPr txBox="1">
            <a:spLocks noChangeArrowheads="1"/>
          </p:cNvSpPr>
          <p:nvPr/>
        </p:nvSpPr>
        <p:spPr bwMode="auto">
          <a:xfrm>
            <a:off x="1524000" y="3581400"/>
            <a:ext cx="6705600" cy="823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2,  6,  3,  9,  7,  9,  11,  12</a:t>
            </a:r>
            <a:endParaRPr kumimoji="0" lang="en-GB" altLang="zh-TW" sz="2400">
              <a:latin typeface="Times New Roman" panose="02020603050405020304" pitchFamily="18" charset="0"/>
            </a:endParaRPr>
          </a:p>
        </p:txBody>
      </p:sp>
      <p:sp>
        <p:nvSpPr>
          <p:cNvPr id="62469" name="Text Box 5"/>
          <p:cNvSpPr txBox="1">
            <a:spLocks noChangeArrowheads="1"/>
          </p:cNvSpPr>
          <p:nvPr/>
        </p:nvSpPr>
        <p:spPr bwMode="auto">
          <a:xfrm>
            <a:off x="1524000" y="3581400"/>
            <a:ext cx="6705600" cy="823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2,  6,  3,  7,  9,  9,  11,  12</a:t>
            </a:r>
            <a:endParaRPr kumimoji="0" lang="en-GB" altLang="zh-TW" sz="2400">
              <a:latin typeface="Times New Roman" panose="02020603050405020304" pitchFamily="18" charset="0"/>
            </a:endParaRPr>
          </a:p>
        </p:txBody>
      </p:sp>
      <p:sp>
        <p:nvSpPr>
          <p:cNvPr id="62470" name="Oval 6"/>
          <p:cNvSpPr>
            <a:spLocks noChangeArrowheads="1"/>
          </p:cNvSpPr>
          <p:nvPr/>
        </p:nvSpPr>
        <p:spPr bwMode="auto">
          <a:xfrm>
            <a:off x="1295400" y="35814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62471" name="Oval 7"/>
          <p:cNvSpPr>
            <a:spLocks noChangeArrowheads="1"/>
          </p:cNvSpPr>
          <p:nvPr/>
        </p:nvSpPr>
        <p:spPr bwMode="auto">
          <a:xfrm>
            <a:off x="2209800" y="35814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62472" name="Oval 8"/>
          <p:cNvSpPr>
            <a:spLocks noChangeArrowheads="1"/>
          </p:cNvSpPr>
          <p:nvPr/>
        </p:nvSpPr>
        <p:spPr bwMode="auto">
          <a:xfrm>
            <a:off x="2971800" y="35814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62473" name="Oval 9"/>
          <p:cNvSpPr>
            <a:spLocks noChangeArrowheads="1"/>
          </p:cNvSpPr>
          <p:nvPr/>
        </p:nvSpPr>
        <p:spPr bwMode="auto">
          <a:xfrm>
            <a:off x="3657600" y="35814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6154" name="Text Box 11"/>
          <p:cNvSpPr txBox="1">
            <a:spLocks noChangeArrowheads="1"/>
          </p:cNvSpPr>
          <p:nvPr/>
        </p:nvSpPr>
        <p:spPr bwMode="auto">
          <a:xfrm>
            <a:off x="1524000" y="9906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6,  2,  9,  11,  9,  3,  7,  12</a:t>
            </a:r>
            <a:endParaRPr kumimoji="0" lang="en-GB" altLang="zh-TW" sz="2400">
              <a:latin typeface="Times New Roman" panose="02020603050405020304" pitchFamily="18" charset="0"/>
            </a:endParaRPr>
          </a:p>
        </p:txBody>
      </p:sp>
      <p:sp>
        <p:nvSpPr>
          <p:cNvPr id="6155" name="Text Box 12"/>
          <p:cNvSpPr txBox="1">
            <a:spLocks noChangeArrowheads="1"/>
          </p:cNvSpPr>
          <p:nvPr/>
        </p:nvSpPr>
        <p:spPr bwMode="auto">
          <a:xfrm>
            <a:off x="1524000" y="19050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2,  6,  9,  9,  3,  7,  11,  12</a:t>
            </a:r>
            <a:endParaRPr kumimoji="0" lang="en-GB" altLang="zh-TW" sz="2400">
              <a:latin typeface="Times New Roman" panose="02020603050405020304" pitchFamily="18" charset="0"/>
            </a:endParaRPr>
          </a:p>
        </p:txBody>
      </p:sp>
      <p:sp>
        <p:nvSpPr>
          <p:cNvPr id="6158" name="Rectangle 15"/>
          <p:cNvSpPr>
            <a:spLocks noChangeArrowheads="1"/>
          </p:cNvSpPr>
          <p:nvPr/>
        </p:nvSpPr>
        <p:spPr bwMode="auto">
          <a:xfrm>
            <a:off x="0" y="2438400"/>
            <a:ext cx="1828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lgn="ctr"/>
            <a:endParaRPr kumimoji="0" lang="en-GB" altLang="zh-TW" dirty="0">
              <a:solidFill>
                <a:schemeClr val="tx2"/>
              </a:solidFill>
            </a:endParaRPr>
          </a:p>
        </p:txBody>
      </p:sp>
      <p:sp>
        <p:nvSpPr>
          <p:cNvPr id="6160" name="Text Box 17"/>
          <p:cNvSpPr txBox="1">
            <a:spLocks noChangeArrowheads="1"/>
          </p:cNvSpPr>
          <p:nvPr/>
        </p:nvSpPr>
        <p:spPr bwMode="auto">
          <a:xfrm>
            <a:off x="1524000" y="2743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2,  6,  9,  3,  7,  9,  11,  12</a:t>
            </a:r>
            <a:endParaRPr kumimoji="0" lang="en-GB" altLang="zh-TW" sz="2400">
              <a:latin typeface="Times New Roman" panose="02020603050405020304" pitchFamily="18" charset="0"/>
            </a:endParaRPr>
          </a:p>
        </p:txBody>
      </p:sp>
      <p:sp>
        <p:nvSpPr>
          <p:cNvPr id="18" name="Rectangle 19"/>
          <p:cNvSpPr>
            <a:spLocks noChangeArrowheads="1"/>
          </p:cNvSpPr>
          <p:nvPr/>
        </p:nvSpPr>
        <p:spPr bwMode="auto">
          <a:xfrm>
            <a:off x="0" y="1219200"/>
            <a:ext cx="1828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kumimoji="0" lang="en-GB" altLang="zh-TW" sz="1700" dirty="0" smtClean="0">
                <a:solidFill>
                  <a:schemeClr val="tx2"/>
                </a:solidFill>
              </a:rPr>
              <a:t>1st iteration:</a:t>
            </a:r>
            <a:endParaRPr kumimoji="0" lang="en-GB" altLang="zh-TW" sz="1700" dirty="0">
              <a:solidFill>
                <a:schemeClr val="tx2"/>
              </a:solidFill>
            </a:endParaRPr>
          </a:p>
        </p:txBody>
      </p:sp>
      <p:sp>
        <p:nvSpPr>
          <p:cNvPr id="19" name="Rectangle 5"/>
          <p:cNvSpPr>
            <a:spLocks noChangeArrowheads="1"/>
          </p:cNvSpPr>
          <p:nvPr/>
        </p:nvSpPr>
        <p:spPr bwMode="auto">
          <a:xfrm>
            <a:off x="0" y="20574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2nd</a:t>
            </a:r>
            <a:r>
              <a:rPr kumimoji="0" lang="en-GB" altLang="zh-TW" sz="1700" dirty="0" smtClean="0">
                <a:solidFill>
                  <a:schemeClr val="tx2"/>
                </a:solidFill>
              </a:rPr>
              <a:t> iteration:</a:t>
            </a:r>
            <a:endParaRPr kumimoji="0" lang="en-GB" altLang="zh-TW" sz="1700" dirty="0">
              <a:solidFill>
                <a:schemeClr val="tx2"/>
              </a:solidFill>
            </a:endParaRPr>
          </a:p>
        </p:txBody>
      </p:sp>
      <p:sp>
        <p:nvSpPr>
          <p:cNvPr id="20" name="Rectangle 5"/>
          <p:cNvSpPr>
            <a:spLocks noChangeArrowheads="1"/>
          </p:cNvSpPr>
          <p:nvPr/>
        </p:nvSpPr>
        <p:spPr bwMode="auto">
          <a:xfrm>
            <a:off x="0" y="29718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3</a:t>
            </a:r>
            <a:r>
              <a:rPr lang="en-GB" altLang="zh-TW" sz="1700" baseline="30000" dirty="0" smtClean="0">
                <a:solidFill>
                  <a:schemeClr val="tx2"/>
                </a:solidFill>
              </a:rPr>
              <a:t>rd</a:t>
            </a:r>
            <a:r>
              <a:rPr lang="en-GB" altLang="zh-TW" sz="1700" dirty="0" smtClean="0">
                <a:solidFill>
                  <a:schemeClr val="tx2"/>
                </a:solidFill>
              </a:rPr>
              <a:t> </a:t>
            </a:r>
            <a:r>
              <a:rPr kumimoji="0" lang="en-GB" altLang="zh-TW" sz="1700" dirty="0" smtClean="0">
                <a:solidFill>
                  <a:schemeClr val="tx2"/>
                </a:solidFill>
              </a:rPr>
              <a:t>iteration:</a:t>
            </a:r>
            <a:endParaRPr kumimoji="0" lang="en-GB" altLang="zh-TW" sz="1700" dirty="0">
              <a:solidFill>
                <a:schemeClr val="tx2"/>
              </a:solidFill>
            </a:endParaRPr>
          </a:p>
        </p:txBody>
      </p:sp>
      <p:sp>
        <p:nvSpPr>
          <p:cNvPr id="21" name="Rectangle 5"/>
          <p:cNvSpPr>
            <a:spLocks noChangeArrowheads="1"/>
          </p:cNvSpPr>
          <p:nvPr/>
        </p:nvSpPr>
        <p:spPr bwMode="auto">
          <a:xfrm>
            <a:off x="76200" y="37338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4</a:t>
            </a:r>
            <a:r>
              <a:rPr lang="en-GB" altLang="zh-TW" sz="1700" baseline="30000" dirty="0" smtClean="0">
                <a:solidFill>
                  <a:schemeClr val="tx2"/>
                </a:solidFill>
              </a:rPr>
              <a:t>th</a:t>
            </a:r>
            <a:r>
              <a:rPr lang="en-GB" altLang="zh-TW" sz="1700" dirty="0" smtClean="0">
                <a:solidFill>
                  <a:schemeClr val="tx2"/>
                </a:solidFill>
              </a:rPr>
              <a:t> </a:t>
            </a:r>
            <a:r>
              <a:rPr kumimoji="0" lang="en-GB" altLang="zh-TW" sz="1700" dirty="0" smtClean="0">
                <a:solidFill>
                  <a:schemeClr val="tx2"/>
                </a:solidFill>
              </a:rPr>
              <a:t>iteration:</a:t>
            </a:r>
            <a:endParaRPr kumimoji="0" lang="en-GB" altLang="zh-TW" sz="1700" dirty="0">
              <a:solidFill>
                <a:schemeClr val="tx2"/>
              </a:solidFill>
            </a:endParaRPr>
          </a:p>
        </p:txBody>
      </p:sp>
      <p:sp>
        <p:nvSpPr>
          <p:cNvPr id="23" name="Rectangle 2"/>
          <p:cNvSpPr>
            <a:spLocks noGrp="1" noChangeArrowheads="1"/>
          </p:cNvSpPr>
          <p:nvPr>
            <p:ph type="title"/>
          </p:nvPr>
        </p:nvSpPr>
        <p:spPr>
          <a:xfrm>
            <a:off x="0" y="0"/>
            <a:ext cx="8458200" cy="803275"/>
          </a:xfrm>
        </p:spPr>
        <p:txBody>
          <a:bodyPr/>
          <a:lstStyle/>
          <a:p>
            <a:r>
              <a:rPr lang="en-GB" altLang="zh-TW" dirty="0" smtClean="0"/>
              <a:t>Bubble Sort Example</a:t>
            </a:r>
          </a:p>
        </p:txBody>
      </p:sp>
      <p:sp>
        <p:nvSpPr>
          <p:cNvPr id="24" name="TextBox 23"/>
          <p:cNvSpPr txBox="1"/>
          <p:nvPr/>
        </p:nvSpPr>
        <p:spPr>
          <a:xfrm>
            <a:off x="76200" y="5769114"/>
            <a:ext cx="8915400" cy="400110"/>
          </a:xfrm>
          <a:prstGeom prst="rect">
            <a:avLst/>
          </a:prstGeom>
          <a:noFill/>
        </p:spPr>
        <p:txBody>
          <a:bodyPr wrap="square" rtlCol="0">
            <a:spAutoFit/>
          </a:bodyPr>
          <a:lstStyle/>
          <a:p>
            <a:pPr>
              <a:spcBef>
                <a:spcPct val="50000"/>
              </a:spcBef>
            </a:pPr>
            <a:r>
              <a:rPr lang="en-GB" altLang="zh-TW" sz="2000" dirty="0">
                <a:solidFill>
                  <a:srgbClr val="000000"/>
                </a:solidFill>
                <a:latin typeface="Times" panose="02020603050405020304" pitchFamily="18" charset="0"/>
                <a:cs typeface="Times" panose="02020603050405020304" pitchFamily="18" charset="0"/>
              </a:rPr>
              <a:t>Each iteration requires fewer comparisons.  This time only 4 are needed.</a:t>
            </a:r>
          </a:p>
        </p:txBody>
      </p:sp>
    </p:spTree>
    <p:extLst>
      <p:ext uri="{BB962C8B-B14F-4D97-AF65-F5344CB8AC3E}">
        <p14:creationId xmlns:p14="http://schemas.microsoft.com/office/powerpoint/2010/main" val="3886297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62470"/>
                                        </p:tgtEl>
                                        <p:attrNameLst>
                                          <p:attrName>style.visibility</p:attrName>
                                        </p:attrNameLst>
                                      </p:cBhvr>
                                      <p:to>
                                        <p:strVal val="visible"/>
                                      </p:to>
                                    </p:set>
                                    <p:anim calcmode="lin" valueType="num">
                                      <p:cBhvr>
                                        <p:cTn id="7" dur="500" fill="hold"/>
                                        <p:tgtEl>
                                          <p:spTgt spid="62470"/>
                                        </p:tgtEl>
                                        <p:attrNameLst>
                                          <p:attrName>ppt_w</p:attrName>
                                        </p:attrNameLst>
                                      </p:cBhvr>
                                      <p:tavLst>
                                        <p:tav tm="0">
                                          <p:val>
                                            <p:fltVal val="0"/>
                                          </p:val>
                                        </p:tav>
                                        <p:tav tm="100000">
                                          <p:val>
                                            <p:strVal val="#ppt_w"/>
                                          </p:val>
                                        </p:tav>
                                      </p:tavLst>
                                    </p:anim>
                                    <p:anim calcmode="lin" valueType="num">
                                      <p:cBhvr>
                                        <p:cTn id="8" dur="500" fill="hold"/>
                                        <p:tgtEl>
                                          <p:spTgt spid="62470"/>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2470"/>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2471"/>
                                        </p:tgtEl>
                                        <p:attrNameLst>
                                          <p:attrName>style.visibility</p:attrName>
                                        </p:attrNameLst>
                                      </p:cBhvr>
                                      <p:to>
                                        <p:strVal val="visible"/>
                                      </p:to>
                                    </p:set>
                                    <p:anim calcmode="lin" valueType="num">
                                      <p:cBhvr>
                                        <p:cTn id="13" dur="500" fill="hold"/>
                                        <p:tgtEl>
                                          <p:spTgt spid="62471"/>
                                        </p:tgtEl>
                                        <p:attrNameLst>
                                          <p:attrName>ppt_w</p:attrName>
                                        </p:attrNameLst>
                                      </p:cBhvr>
                                      <p:tavLst>
                                        <p:tav tm="0">
                                          <p:val>
                                            <p:fltVal val="0"/>
                                          </p:val>
                                        </p:tav>
                                        <p:tav tm="100000">
                                          <p:val>
                                            <p:strVal val="#ppt_w"/>
                                          </p:val>
                                        </p:tav>
                                      </p:tavLst>
                                    </p:anim>
                                    <p:anim calcmode="lin" valueType="num">
                                      <p:cBhvr>
                                        <p:cTn id="14" dur="500" fill="hold"/>
                                        <p:tgtEl>
                                          <p:spTgt spid="6247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2471"/>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62472"/>
                                        </p:tgtEl>
                                        <p:attrNameLst>
                                          <p:attrName>style.visibility</p:attrName>
                                        </p:attrNameLst>
                                      </p:cBhvr>
                                      <p:to>
                                        <p:strVal val="visible"/>
                                      </p:to>
                                    </p:set>
                                    <p:anim calcmode="lin" valueType="num">
                                      <p:cBhvr>
                                        <p:cTn id="19" dur="500" fill="hold"/>
                                        <p:tgtEl>
                                          <p:spTgt spid="62472"/>
                                        </p:tgtEl>
                                        <p:attrNameLst>
                                          <p:attrName>ppt_w</p:attrName>
                                        </p:attrNameLst>
                                      </p:cBhvr>
                                      <p:tavLst>
                                        <p:tav tm="0">
                                          <p:val>
                                            <p:fltVal val="0"/>
                                          </p:val>
                                        </p:tav>
                                        <p:tav tm="100000">
                                          <p:val>
                                            <p:strVal val="#ppt_w"/>
                                          </p:val>
                                        </p:tav>
                                      </p:tavLst>
                                    </p:anim>
                                    <p:anim calcmode="lin" valueType="num">
                                      <p:cBhvr>
                                        <p:cTn id="20" dur="500" fill="hold"/>
                                        <p:tgtEl>
                                          <p:spTgt spid="62472"/>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2472"/>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2468"/>
                                        </p:tgtEl>
                                        <p:attrNameLst>
                                          <p:attrName>style.visibility</p:attrName>
                                        </p:attrNameLst>
                                      </p:cBhvr>
                                      <p:to>
                                        <p:strVal val="visible"/>
                                      </p:to>
                                    </p:set>
                                  </p:childTnLst>
                                </p:cTn>
                              </p:par>
                            </p:childTnLst>
                          </p:cTn>
                        </p:par>
                        <p:par>
                          <p:cTn id="25" fill="hold" nodeType="afterGroup">
                            <p:stCondLst>
                              <p:cond delay="500"/>
                            </p:stCondLst>
                            <p:childTnLst>
                              <p:par>
                                <p:cTn id="26" presetID="17" presetClass="entr" presetSubtype="10" fill="hold" grpId="0" nodeType="afterEffect">
                                  <p:stCondLst>
                                    <p:cond delay="0"/>
                                  </p:stCondLst>
                                  <p:childTnLst>
                                    <p:set>
                                      <p:cBhvr>
                                        <p:cTn id="27" dur="1" fill="hold">
                                          <p:stCondLst>
                                            <p:cond delay="0"/>
                                          </p:stCondLst>
                                        </p:cTn>
                                        <p:tgtEl>
                                          <p:spTgt spid="62473"/>
                                        </p:tgtEl>
                                        <p:attrNameLst>
                                          <p:attrName>style.visibility</p:attrName>
                                        </p:attrNameLst>
                                      </p:cBhvr>
                                      <p:to>
                                        <p:strVal val="visible"/>
                                      </p:to>
                                    </p:set>
                                    <p:anim calcmode="lin" valueType="num">
                                      <p:cBhvr>
                                        <p:cTn id="28" dur="500" fill="hold"/>
                                        <p:tgtEl>
                                          <p:spTgt spid="62473"/>
                                        </p:tgtEl>
                                        <p:attrNameLst>
                                          <p:attrName>ppt_w</p:attrName>
                                        </p:attrNameLst>
                                      </p:cBhvr>
                                      <p:tavLst>
                                        <p:tav tm="0">
                                          <p:val>
                                            <p:fltVal val="0"/>
                                          </p:val>
                                        </p:tav>
                                        <p:tav tm="100000">
                                          <p:val>
                                            <p:strVal val="#ppt_w"/>
                                          </p:val>
                                        </p:tav>
                                      </p:tavLst>
                                    </p:anim>
                                    <p:anim calcmode="lin" valueType="num">
                                      <p:cBhvr>
                                        <p:cTn id="29" dur="500" fill="hold"/>
                                        <p:tgtEl>
                                          <p:spTgt spid="6247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2473"/>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62469"/>
                                        </p:tgtEl>
                                        <p:attrNameLst>
                                          <p:attrName>style.visibility</p:attrName>
                                        </p:attrNameLst>
                                      </p:cBhvr>
                                      <p:to>
                                        <p:strVal val="visible"/>
                                      </p:to>
                                    </p:set>
                                  </p:childTnLst>
                                </p:cTn>
                              </p:par>
                            </p:childTnLst>
                          </p:cTn>
                        </p:par>
                        <p:par>
                          <p:cTn id="34" fill="hold">
                            <p:stCondLst>
                              <p:cond delay="500"/>
                            </p:stCondLst>
                            <p:childTnLst>
                              <p:par>
                                <p:cTn id="35" presetID="2" presetClass="entr" presetSubtype="4"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animBg="1" autoUpdateAnimBg="0"/>
      <p:bldP spid="62469" grpId="0" animBg="1" autoUpdateAnimBg="0"/>
      <p:bldP spid="62470" grpId="0" animBg="1"/>
      <p:bldP spid="62471" grpId="0" animBg="1"/>
      <p:bldP spid="62472" grpId="0" animBg="1"/>
      <p:bldP spid="62473" grpId="0" animBg="1"/>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Text Box 3"/>
          <p:cNvSpPr txBox="1">
            <a:spLocks noChangeArrowheads="1"/>
          </p:cNvSpPr>
          <p:nvPr/>
        </p:nvSpPr>
        <p:spPr bwMode="auto">
          <a:xfrm>
            <a:off x="1524000" y="44196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2,  6,  3,  7,  9,  9,  11,  12</a:t>
            </a:r>
            <a:endParaRPr kumimoji="0" lang="en-GB" altLang="zh-TW" sz="2400">
              <a:latin typeface="Times New Roman" panose="02020603050405020304" pitchFamily="18" charset="0"/>
            </a:endParaRPr>
          </a:p>
        </p:txBody>
      </p:sp>
      <p:sp>
        <p:nvSpPr>
          <p:cNvPr id="63492" name="Text Box 4"/>
          <p:cNvSpPr txBox="1">
            <a:spLocks noChangeArrowheads="1"/>
          </p:cNvSpPr>
          <p:nvPr/>
        </p:nvSpPr>
        <p:spPr bwMode="auto">
          <a:xfrm>
            <a:off x="1524000" y="4419600"/>
            <a:ext cx="6705600" cy="823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2,  3,  6,  7,  9,  9,  11,  12</a:t>
            </a:r>
            <a:endParaRPr kumimoji="0" lang="en-GB" altLang="zh-TW" sz="2400">
              <a:latin typeface="Times New Roman" panose="02020603050405020304" pitchFamily="18" charset="0"/>
            </a:endParaRPr>
          </a:p>
        </p:txBody>
      </p:sp>
      <p:sp>
        <p:nvSpPr>
          <p:cNvPr id="63494" name="Oval 6"/>
          <p:cNvSpPr>
            <a:spLocks noChangeArrowheads="1"/>
          </p:cNvSpPr>
          <p:nvPr/>
        </p:nvSpPr>
        <p:spPr bwMode="auto">
          <a:xfrm>
            <a:off x="1295400" y="44196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63495" name="Oval 7"/>
          <p:cNvSpPr>
            <a:spLocks noChangeArrowheads="1"/>
          </p:cNvSpPr>
          <p:nvPr/>
        </p:nvSpPr>
        <p:spPr bwMode="auto">
          <a:xfrm>
            <a:off x="2133600" y="44196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63496" name="Oval 8"/>
          <p:cNvSpPr>
            <a:spLocks noChangeArrowheads="1"/>
          </p:cNvSpPr>
          <p:nvPr/>
        </p:nvSpPr>
        <p:spPr bwMode="auto">
          <a:xfrm>
            <a:off x="2971800" y="44196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7176" name="Text Box 10"/>
          <p:cNvSpPr txBox="1">
            <a:spLocks noChangeArrowheads="1"/>
          </p:cNvSpPr>
          <p:nvPr/>
        </p:nvSpPr>
        <p:spPr bwMode="auto">
          <a:xfrm>
            <a:off x="1524000" y="9906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6,  2,  9,  11,  9,  3,  7,  12</a:t>
            </a:r>
            <a:endParaRPr kumimoji="0" lang="en-GB" altLang="zh-TW" sz="2400">
              <a:latin typeface="Times New Roman" panose="02020603050405020304" pitchFamily="18" charset="0"/>
            </a:endParaRPr>
          </a:p>
        </p:txBody>
      </p:sp>
      <p:sp>
        <p:nvSpPr>
          <p:cNvPr id="7177" name="Text Box 11"/>
          <p:cNvSpPr txBox="1">
            <a:spLocks noChangeArrowheads="1"/>
          </p:cNvSpPr>
          <p:nvPr/>
        </p:nvSpPr>
        <p:spPr bwMode="auto">
          <a:xfrm>
            <a:off x="1524000" y="19050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2,  6,  9,  9,  3,  7,  11,  12</a:t>
            </a:r>
            <a:endParaRPr kumimoji="0" lang="en-GB" altLang="zh-TW" sz="2400">
              <a:latin typeface="Times New Roman" panose="02020603050405020304" pitchFamily="18" charset="0"/>
            </a:endParaRPr>
          </a:p>
        </p:txBody>
      </p:sp>
      <p:sp>
        <p:nvSpPr>
          <p:cNvPr id="7182" name="Text Box 16"/>
          <p:cNvSpPr txBox="1">
            <a:spLocks noChangeArrowheads="1"/>
          </p:cNvSpPr>
          <p:nvPr/>
        </p:nvSpPr>
        <p:spPr bwMode="auto">
          <a:xfrm>
            <a:off x="1524000" y="2743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2,  6,  9,  3,  7,  9,  11,  12</a:t>
            </a:r>
            <a:endParaRPr kumimoji="0" lang="en-GB" altLang="zh-TW" sz="2400">
              <a:latin typeface="Times New Roman" panose="02020603050405020304" pitchFamily="18" charset="0"/>
            </a:endParaRPr>
          </a:p>
        </p:txBody>
      </p:sp>
      <p:sp>
        <p:nvSpPr>
          <p:cNvPr id="7184" name="Text Box 18"/>
          <p:cNvSpPr txBox="1">
            <a:spLocks noChangeArrowheads="1"/>
          </p:cNvSpPr>
          <p:nvPr/>
        </p:nvSpPr>
        <p:spPr bwMode="auto">
          <a:xfrm>
            <a:off x="1524000" y="3581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2,  6,  3,  7,  9,  9,  11,  12</a:t>
            </a:r>
            <a:endParaRPr kumimoji="0" lang="en-GB" altLang="zh-TW" sz="2400">
              <a:latin typeface="Times New Roman" panose="02020603050405020304" pitchFamily="18" charset="0"/>
            </a:endParaRPr>
          </a:p>
        </p:txBody>
      </p:sp>
      <p:sp>
        <p:nvSpPr>
          <p:cNvPr id="18" name="Rectangle 19"/>
          <p:cNvSpPr>
            <a:spLocks noChangeArrowheads="1"/>
          </p:cNvSpPr>
          <p:nvPr/>
        </p:nvSpPr>
        <p:spPr bwMode="auto">
          <a:xfrm>
            <a:off x="0" y="1219200"/>
            <a:ext cx="1828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kumimoji="0" lang="en-GB" altLang="zh-TW" sz="1700" dirty="0" smtClean="0">
                <a:solidFill>
                  <a:schemeClr val="tx2"/>
                </a:solidFill>
              </a:rPr>
              <a:t>1st iteration:</a:t>
            </a:r>
            <a:endParaRPr kumimoji="0" lang="en-GB" altLang="zh-TW" sz="1700" dirty="0">
              <a:solidFill>
                <a:schemeClr val="tx2"/>
              </a:solidFill>
            </a:endParaRPr>
          </a:p>
        </p:txBody>
      </p:sp>
      <p:sp>
        <p:nvSpPr>
          <p:cNvPr id="19" name="Rectangle 5"/>
          <p:cNvSpPr>
            <a:spLocks noChangeArrowheads="1"/>
          </p:cNvSpPr>
          <p:nvPr/>
        </p:nvSpPr>
        <p:spPr bwMode="auto">
          <a:xfrm>
            <a:off x="0" y="20574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2nd</a:t>
            </a:r>
            <a:r>
              <a:rPr kumimoji="0" lang="en-GB" altLang="zh-TW" sz="1700" dirty="0" smtClean="0">
                <a:solidFill>
                  <a:schemeClr val="tx2"/>
                </a:solidFill>
              </a:rPr>
              <a:t> iteration:</a:t>
            </a:r>
            <a:endParaRPr kumimoji="0" lang="en-GB" altLang="zh-TW" sz="1700" dirty="0">
              <a:solidFill>
                <a:schemeClr val="tx2"/>
              </a:solidFill>
            </a:endParaRPr>
          </a:p>
        </p:txBody>
      </p:sp>
      <p:sp>
        <p:nvSpPr>
          <p:cNvPr id="20" name="Rectangle 5"/>
          <p:cNvSpPr>
            <a:spLocks noChangeArrowheads="1"/>
          </p:cNvSpPr>
          <p:nvPr/>
        </p:nvSpPr>
        <p:spPr bwMode="auto">
          <a:xfrm>
            <a:off x="0" y="29718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3</a:t>
            </a:r>
            <a:r>
              <a:rPr lang="en-GB" altLang="zh-TW" sz="1700" baseline="30000" dirty="0" smtClean="0">
                <a:solidFill>
                  <a:schemeClr val="tx2"/>
                </a:solidFill>
              </a:rPr>
              <a:t>rd</a:t>
            </a:r>
            <a:r>
              <a:rPr lang="en-GB" altLang="zh-TW" sz="1700" dirty="0" smtClean="0">
                <a:solidFill>
                  <a:schemeClr val="tx2"/>
                </a:solidFill>
              </a:rPr>
              <a:t> </a:t>
            </a:r>
            <a:r>
              <a:rPr kumimoji="0" lang="en-GB" altLang="zh-TW" sz="1700" dirty="0" smtClean="0">
                <a:solidFill>
                  <a:schemeClr val="tx2"/>
                </a:solidFill>
              </a:rPr>
              <a:t>iteration:</a:t>
            </a:r>
            <a:endParaRPr kumimoji="0" lang="en-GB" altLang="zh-TW" sz="1700" dirty="0">
              <a:solidFill>
                <a:schemeClr val="tx2"/>
              </a:solidFill>
            </a:endParaRPr>
          </a:p>
        </p:txBody>
      </p:sp>
      <p:sp>
        <p:nvSpPr>
          <p:cNvPr id="21" name="Rectangle 5"/>
          <p:cNvSpPr>
            <a:spLocks noChangeArrowheads="1"/>
          </p:cNvSpPr>
          <p:nvPr/>
        </p:nvSpPr>
        <p:spPr bwMode="auto">
          <a:xfrm>
            <a:off x="-25564" y="37338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4</a:t>
            </a:r>
            <a:r>
              <a:rPr lang="en-GB" altLang="zh-TW" sz="1700" baseline="30000" dirty="0" smtClean="0">
                <a:solidFill>
                  <a:schemeClr val="tx2"/>
                </a:solidFill>
              </a:rPr>
              <a:t>th</a:t>
            </a:r>
            <a:r>
              <a:rPr lang="en-GB" altLang="zh-TW" sz="1700" dirty="0" smtClean="0">
                <a:solidFill>
                  <a:schemeClr val="tx2"/>
                </a:solidFill>
              </a:rPr>
              <a:t> </a:t>
            </a:r>
            <a:r>
              <a:rPr kumimoji="0" lang="en-GB" altLang="zh-TW" sz="1700" dirty="0" smtClean="0">
                <a:solidFill>
                  <a:schemeClr val="tx2"/>
                </a:solidFill>
              </a:rPr>
              <a:t>iteration:</a:t>
            </a:r>
            <a:endParaRPr kumimoji="0" lang="en-GB" altLang="zh-TW" sz="1700" dirty="0">
              <a:solidFill>
                <a:schemeClr val="tx2"/>
              </a:solidFill>
            </a:endParaRPr>
          </a:p>
        </p:txBody>
      </p:sp>
      <p:sp>
        <p:nvSpPr>
          <p:cNvPr id="22" name="Rectangle 5"/>
          <p:cNvSpPr>
            <a:spLocks noChangeArrowheads="1"/>
          </p:cNvSpPr>
          <p:nvPr/>
        </p:nvSpPr>
        <p:spPr bwMode="auto">
          <a:xfrm>
            <a:off x="0" y="46482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a:solidFill>
                  <a:schemeClr val="tx2"/>
                </a:solidFill>
              </a:rPr>
              <a:t>5</a:t>
            </a:r>
            <a:r>
              <a:rPr lang="en-GB" altLang="zh-TW" sz="1700" baseline="30000" dirty="0" smtClean="0">
                <a:solidFill>
                  <a:schemeClr val="tx2"/>
                </a:solidFill>
              </a:rPr>
              <a:t>th</a:t>
            </a:r>
            <a:r>
              <a:rPr lang="en-GB" altLang="zh-TW" sz="1700" dirty="0" smtClean="0">
                <a:solidFill>
                  <a:schemeClr val="tx2"/>
                </a:solidFill>
              </a:rPr>
              <a:t> </a:t>
            </a:r>
            <a:r>
              <a:rPr kumimoji="0" lang="en-GB" altLang="zh-TW" sz="1700" dirty="0" smtClean="0">
                <a:solidFill>
                  <a:schemeClr val="tx2"/>
                </a:solidFill>
              </a:rPr>
              <a:t>iteration:</a:t>
            </a:r>
            <a:endParaRPr kumimoji="0" lang="en-GB" altLang="zh-TW" sz="1700" dirty="0">
              <a:solidFill>
                <a:schemeClr val="tx2"/>
              </a:solidFill>
            </a:endParaRPr>
          </a:p>
        </p:txBody>
      </p:sp>
      <p:sp>
        <p:nvSpPr>
          <p:cNvPr id="24" name="Rectangle 2"/>
          <p:cNvSpPr>
            <a:spLocks noGrp="1" noChangeArrowheads="1"/>
          </p:cNvSpPr>
          <p:nvPr>
            <p:ph type="title"/>
          </p:nvPr>
        </p:nvSpPr>
        <p:spPr>
          <a:xfrm>
            <a:off x="0" y="0"/>
            <a:ext cx="8458200" cy="803275"/>
          </a:xfrm>
        </p:spPr>
        <p:txBody>
          <a:bodyPr/>
          <a:lstStyle/>
          <a:p>
            <a:r>
              <a:rPr lang="en-GB" altLang="zh-TW" dirty="0" smtClean="0"/>
              <a:t>Bubble Sort Example</a:t>
            </a:r>
          </a:p>
        </p:txBody>
      </p:sp>
      <p:sp>
        <p:nvSpPr>
          <p:cNvPr id="25" name="TextBox 24"/>
          <p:cNvSpPr txBox="1"/>
          <p:nvPr/>
        </p:nvSpPr>
        <p:spPr>
          <a:xfrm>
            <a:off x="76200" y="5769114"/>
            <a:ext cx="8915400" cy="707886"/>
          </a:xfrm>
          <a:prstGeom prst="rect">
            <a:avLst/>
          </a:prstGeom>
          <a:noFill/>
        </p:spPr>
        <p:txBody>
          <a:bodyPr wrap="square" rtlCol="0">
            <a:spAutoFit/>
          </a:bodyPr>
          <a:lstStyle/>
          <a:p>
            <a:pPr>
              <a:spcBef>
                <a:spcPct val="50000"/>
              </a:spcBef>
            </a:pPr>
            <a:r>
              <a:rPr lang="en-GB" altLang="zh-TW" sz="2000" dirty="0">
                <a:solidFill>
                  <a:srgbClr val="000000"/>
                </a:solidFill>
                <a:latin typeface="Times" panose="02020603050405020304" pitchFamily="18" charset="0"/>
                <a:cs typeface="Times" panose="02020603050405020304" pitchFamily="18" charset="0"/>
              </a:rPr>
              <a:t>The array is now sorted but the algorithm does not know this until it completes an iteration with no exchanges.</a:t>
            </a:r>
          </a:p>
        </p:txBody>
      </p:sp>
    </p:spTree>
    <p:extLst>
      <p:ext uri="{BB962C8B-B14F-4D97-AF65-F5344CB8AC3E}">
        <p14:creationId xmlns:p14="http://schemas.microsoft.com/office/powerpoint/2010/main" val="2736914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63494"/>
                                        </p:tgtEl>
                                        <p:attrNameLst>
                                          <p:attrName>style.visibility</p:attrName>
                                        </p:attrNameLst>
                                      </p:cBhvr>
                                      <p:to>
                                        <p:strVal val="visible"/>
                                      </p:to>
                                    </p:set>
                                    <p:anim calcmode="lin" valueType="num">
                                      <p:cBhvr>
                                        <p:cTn id="7" dur="500" fill="hold"/>
                                        <p:tgtEl>
                                          <p:spTgt spid="63494"/>
                                        </p:tgtEl>
                                        <p:attrNameLst>
                                          <p:attrName>ppt_w</p:attrName>
                                        </p:attrNameLst>
                                      </p:cBhvr>
                                      <p:tavLst>
                                        <p:tav tm="0">
                                          <p:val>
                                            <p:fltVal val="0"/>
                                          </p:val>
                                        </p:tav>
                                        <p:tav tm="100000">
                                          <p:val>
                                            <p:strVal val="#ppt_w"/>
                                          </p:val>
                                        </p:tav>
                                      </p:tavLst>
                                    </p:anim>
                                    <p:anim calcmode="lin" valueType="num">
                                      <p:cBhvr>
                                        <p:cTn id="8" dur="500" fill="hold"/>
                                        <p:tgtEl>
                                          <p:spTgt spid="63494"/>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349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3495"/>
                                        </p:tgtEl>
                                        <p:attrNameLst>
                                          <p:attrName>style.visibility</p:attrName>
                                        </p:attrNameLst>
                                      </p:cBhvr>
                                      <p:to>
                                        <p:strVal val="visible"/>
                                      </p:to>
                                    </p:set>
                                    <p:anim calcmode="lin" valueType="num">
                                      <p:cBhvr>
                                        <p:cTn id="13" dur="500" fill="hold"/>
                                        <p:tgtEl>
                                          <p:spTgt spid="63495"/>
                                        </p:tgtEl>
                                        <p:attrNameLst>
                                          <p:attrName>ppt_w</p:attrName>
                                        </p:attrNameLst>
                                      </p:cBhvr>
                                      <p:tavLst>
                                        <p:tav tm="0">
                                          <p:val>
                                            <p:fltVal val="0"/>
                                          </p:val>
                                        </p:tav>
                                        <p:tav tm="100000">
                                          <p:val>
                                            <p:strVal val="#ppt_w"/>
                                          </p:val>
                                        </p:tav>
                                      </p:tavLst>
                                    </p:anim>
                                    <p:anim calcmode="lin" valueType="num">
                                      <p:cBhvr>
                                        <p:cTn id="14" dur="500" fill="hold"/>
                                        <p:tgtEl>
                                          <p:spTgt spid="63495"/>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3495"/>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3492"/>
                                        </p:tgtEl>
                                        <p:attrNameLst>
                                          <p:attrName>style.visibility</p:attrName>
                                        </p:attrNameLst>
                                      </p:cBhvr>
                                      <p:to>
                                        <p:strVal val="visible"/>
                                      </p:to>
                                    </p:set>
                                  </p:childTnLst>
                                </p:cTn>
                              </p:par>
                            </p:childTnLst>
                          </p:cTn>
                        </p:par>
                        <p:par>
                          <p:cTn id="19" fill="hold" nodeType="afterGroup">
                            <p:stCondLst>
                              <p:cond delay="500"/>
                            </p:stCondLst>
                            <p:childTnLst>
                              <p:par>
                                <p:cTn id="20" presetID="17" presetClass="entr" presetSubtype="10" fill="hold" grpId="0" nodeType="afterEffect">
                                  <p:stCondLst>
                                    <p:cond delay="0"/>
                                  </p:stCondLst>
                                  <p:childTnLst>
                                    <p:set>
                                      <p:cBhvr>
                                        <p:cTn id="21" dur="1" fill="hold">
                                          <p:stCondLst>
                                            <p:cond delay="0"/>
                                          </p:stCondLst>
                                        </p:cTn>
                                        <p:tgtEl>
                                          <p:spTgt spid="63496"/>
                                        </p:tgtEl>
                                        <p:attrNameLst>
                                          <p:attrName>style.visibility</p:attrName>
                                        </p:attrNameLst>
                                      </p:cBhvr>
                                      <p:to>
                                        <p:strVal val="visible"/>
                                      </p:to>
                                    </p:set>
                                    <p:anim calcmode="lin" valueType="num">
                                      <p:cBhvr>
                                        <p:cTn id="22" dur="500" fill="hold"/>
                                        <p:tgtEl>
                                          <p:spTgt spid="63496"/>
                                        </p:tgtEl>
                                        <p:attrNameLst>
                                          <p:attrName>ppt_w</p:attrName>
                                        </p:attrNameLst>
                                      </p:cBhvr>
                                      <p:tavLst>
                                        <p:tav tm="0">
                                          <p:val>
                                            <p:fltVal val="0"/>
                                          </p:val>
                                        </p:tav>
                                        <p:tav tm="100000">
                                          <p:val>
                                            <p:strVal val="#ppt_w"/>
                                          </p:val>
                                        </p:tav>
                                      </p:tavLst>
                                    </p:anim>
                                    <p:anim calcmode="lin" valueType="num">
                                      <p:cBhvr>
                                        <p:cTn id="23" dur="500" fill="hold"/>
                                        <p:tgtEl>
                                          <p:spTgt spid="63496"/>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3496"/>
                                        </p:tgtEl>
                                        <p:attrNameLst>
                                          <p:attrName>style.visibility</p:attrName>
                                        </p:attrNameLst>
                                      </p:cBhvr>
                                      <p:to>
                                        <p:strVal val="hidden"/>
                                      </p:to>
                                    </p:set>
                                  </p:sub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animBg="1" autoUpdateAnimBg="0"/>
      <p:bldP spid="63494" grpId="0" animBg="1"/>
      <p:bldP spid="63495" grpId="0" animBg="1"/>
      <p:bldP spid="63496" grpId="0" animBg="1"/>
      <p:bldP spid="25"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Text Box 3"/>
          <p:cNvSpPr txBox="1">
            <a:spLocks noChangeArrowheads="1"/>
          </p:cNvSpPr>
          <p:nvPr/>
        </p:nvSpPr>
        <p:spPr bwMode="auto">
          <a:xfrm>
            <a:off x="1524000" y="5029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2,  3,  6,  7,  9,  9,  11,  12</a:t>
            </a:r>
            <a:endParaRPr kumimoji="0" lang="en-GB" altLang="zh-TW" sz="2400">
              <a:latin typeface="Times New Roman" panose="02020603050405020304" pitchFamily="18" charset="0"/>
            </a:endParaRPr>
          </a:p>
        </p:txBody>
      </p:sp>
      <p:sp>
        <p:nvSpPr>
          <p:cNvPr id="64517" name="Oval 5"/>
          <p:cNvSpPr>
            <a:spLocks noChangeArrowheads="1"/>
          </p:cNvSpPr>
          <p:nvPr/>
        </p:nvSpPr>
        <p:spPr bwMode="auto">
          <a:xfrm>
            <a:off x="1295400" y="50292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64518" name="Oval 6"/>
          <p:cNvSpPr>
            <a:spLocks noChangeArrowheads="1"/>
          </p:cNvSpPr>
          <p:nvPr/>
        </p:nvSpPr>
        <p:spPr bwMode="auto">
          <a:xfrm>
            <a:off x="2133600" y="5029200"/>
            <a:ext cx="16002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endParaRPr kumimoji="0" lang="zh-TW" altLang="en-US"/>
          </a:p>
        </p:txBody>
      </p:sp>
      <p:sp>
        <p:nvSpPr>
          <p:cNvPr id="8198" name="Text Box 8"/>
          <p:cNvSpPr txBox="1">
            <a:spLocks noChangeArrowheads="1"/>
          </p:cNvSpPr>
          <p:nvPr/>
        </p:nvSpPr>
        <p:spPr bwMode="auto">
          <a:xfrm>
            <a:off x="1524000" y="6858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dirty="0">
                <a:latin typeface="Times New Roman" panose="02020603050405020304" pitchFamily="18" charset="0"/>
              </a:rPr>
              <a:t>6,  2,  9,  11,  9,  3,  7,  12</a:t>
            </a:r>
            <a:endParaRPr kumimoji="0" lang="en-GB" altLang="zh-TW" sz="2400" dirty="0">
              <a:latin typeface="Times New Roman" panose="02020603050405020304" pitchFamily="18" charset="0"/>
            </a:endParaRPr>
          </a:p>
        </p:txBody>
      </p:sp>
      <p:sp>
        <p:nvSpPr>
          <p:cNvPr id="8199" name="Text Box 9"/>
          <p:cNvSpPr txBox="1">
            <a:spLocks noChangeArrowheads="1"/>
          </p:cNvSpPr>
          <p:nvPr/>
        </p:nvSpPr>
        <p:spPr bwMode="auto">
          <a:xfrm>
            <a:off x="1524000" y="16002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2,  6,  9,  9,  3,  7,  11,  12</a:t>
            </a:r>
            <a:endParaRPr kumimoji="0" lang="en-GB" altLang="zh-TW" sz="2400">
              <a:latin typeface="Times New Roman" panose="02020603050405020304" pitchFamily="18" charset="0"/>
            </a:endParaRPr>
          </a:p>
        </p:txBody>
      </p:sp>
      <p:sp>
        <p:nvSpPr>
          <p:cNvPr id="8203" name="Text Box 14"/>
          <p:cNvSpPr txBox="1">
            <a:spLocks noChangeArrowheads="1"/>
          </p:cNvSpPr>
          <p:nvPr/>
        </p:nvSpPr>
        <p:spPr bwMode="auto">
          <a:xfrm>
            <a:off x="1524000" y="24384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2,  6,  9,  3,  7,  9,  11,  12</a:t>
            </a:r>
            <a:endParaRPr kumimoji="0" lang="en-GB" altLang="zh-TW" sz="2400">
              <a:latin typeface="Times New Roman" panose="02020603050405020304" pitchFamily="18" charset="0"/>
            </a:endParaRPr>
          </a:p>
        </p:txBody>
      </p:sp>
      <p:sp>
        <p:nvSpPr>
          <p:cNvPr id="8205" name="Text Box 16"/>
          <p:cNvSpPr txBox="1">
            <a:spLocks noChangeArrowheads="1"/>
          </p:cNvSpPr>
          <p:nvPr/>
        </p:nvSpPr>
        <p:spPr bwMode="auto">
          <a:xfrm>
            <a:off x="1524000" y="32766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2,  6,  3,  7,  9,  9,  11,  12</a:t>
            </a:r>
            <a:endParaRPr kumimoji="0" lang="en-GB" altLang="zh-TW" sz="2400">
              <a:latin typeface="Times New Roman" panose="02020603050405020304" pitchFamily="18" charset="0"/>
            </a:endParaRPr>
          </a:p>
        </p:txBody>
      </p:sp>
      <p:sp>
        <p:nvSpPr>
          <p:cNvPr id="8208" name="Text Box 19"/>
          <p:cNvSpPr txBox="1">
            <a:spLocks noChangeArrowheads="1"/>
          </p:cNvSpPr>
          <p:nvPr/>
        </p:nvSpPr>
        <p:spPr bwMode="auto">
          <a:xfrm>
            <a:off x="1524000" y="4114800"/>
            <a:ext cx="6705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pPr>
              <a:spcBef>
                <a:spcPct val="50000"/>
              </a:spcBef>
            </a:pPr>
            <a:r>
              <a:rPr kumimoji="0" lang="en-GB" altLang="zh-TW" sz="4800">
                <a:latin typeface="Times New Roman" panose="02020603050405020304" pitchFamily="18" charset="0"/>
              </a:rPr>
              <a:t>2,  3,  6,  7,  9,  9,  11,  12</a:t>
            </a:r>
            <a:endParaRPr kumimoji="0" lang="en-GB" altLang="zh-TW" sz="2400">
              <a:latin typeface="Times New Roman" panose="02020603050405020304" pitchFamily="18" charset="0"/>
            </a:endParaRPr>
          </a:p>
        </p:txBody>
      </p:sp>
      <p:sp>
        <p:nvSpPr>
          <p:cNvPr id="18" name="Rectangle 19"/>
          <p:cNvSpPr>
            <a:spLocks noChangeArrowheads="1"/>
          </p:cNvSpPr>
          <p:nvPr/>
        </p:nvSpPr>
        <p:spPr bwMode="auto">
          <a:xfrm>
            <a:off x="0" y="914400"/>
            <a:ext cx="1828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kumimoji="0" lang="en-GB" altLang="zh-TW" sz="1700" dirty="0" smtClean="0">
                <a:solidFill>
                  <a:schemeClr val="tx2"/>
                </a:solidFill>
              </a:rPr>
              <a:t>1st iteration:</a:t>
            </a:r>
            <a:endParaRPr kumimoji="0" lang="en-GB" altLang="zh-TW" sz="1700" dirty="0">
              <a:solidFill>
                <a:schemeClr val="tx2"/>
              </a:solidFill>
            </a:endParaRPr>
          </a:p>
        </p:txBody>
      </p:sp>
      <p:sp>
        <p:nvSpPr>
          <p:cNvPr id="19" name="Rectangle 5"/>
          <p:cNvSpPr>
            <a:spLocks noChangeArrowheads="1"/>
          </p:cNvSpPr>
          <p:nvPr/>
        </p:nvSpPr>
        <p:spPr bwMode="auto">
          <a:xfrm>
            <a:off x="0" y="17526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2nd</a:t>
            </a:r>
            <a:r>
              <a:rPr kumimoji="0" lang="en-GB" altLang="zh-TW" sz="1700" dirty="0" smtClean="0">
                <a:solidFill>
                  <a:schemeClr val="tx2"/>
                </a:solidFill>
              </a:rPr>
              <a:t> iteration:</a:t>
            </a:r>
            <a:endParaRPr kumimoji="0" lang="en-GB" altLang="zh-TW" sz="1700" dirty="0">
              <a:solidFill>
                <a:schemeClr val="tx2"/>
              </a:solidFill>
            </a:endParaRPr>
          </a:p>
        </p:txBody>
      </p:sp>
      <p:sp>
        <p:nvSpPr>
          <p:cNvPr id="20" name="Rectangle 5"/>
          <p:cNvSpPr>
            <a:spLocks noChangeArrowheads="1"/>
          </p:cNvSpPr>
          <p:nvPr/>
        </p:nvSpPr>
        <p:spPr bwMode="auto">
          <a:xfrm>
            <a:off x="0" y="26670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3</a:t>
            </a:r>
            <a:r>
              <a:rPr lang="en-GB" altLang="zh-TW" sz="1700" baseline="30000" dirty="0" smtClean="0">
                <a:solidFill>
                  <a:schemeClr val="tx2"/>
                </a:solidFill>
              </a:rPr>
              <a:t>rd</a:t>
            </a:r>
            <a:r>
              <a:rPr lang="en-GB" altLang="zh-TW" sz="1700" dirty="0" smtClean="0">
                <a:solidFill>
                  <a:schemeClr val="tx2"/>
                </a:solidFill>
              </a:rPr>
              <a:t> </a:t>
            </a:r>
            <a:r>
              <a:rPr kumimoji="0" lang="en-GB" altLang="zh-TW" sz="1700" dirty="0" smtClean="0">
                <a:solidFill>
                  <a:schemeClr val="tx2"/>
                </a:solidFill>
              </a:rPr>
              <a:t>iteration:</a:t>
            </a:r>
            <a:endParaRPr kumimoji="0" lang="en-GB" altLang="zh-TW" sz="1700" dirty="0">
              <a:solidFill>
                <a:schemeClr val="tx2"/>
              </a:solidFill>
            </a:endParaRPr>
          </a:p>
        </p:txBody>
      </p:sp>
      <p:sp>
        <p:nvSpPr>
          <p:cNvPr id="21" name="Rectangle 5"/>
          <p:cNvSpPr>
            <a:spLocks noChangeArrowheads="1"/>
          </p:cNvSpPr>
          <p:nvPr/>
        </p:nvSpPr>
        <p:spPr bwMode="auto">
          <a:xfrm>
            <a:off x="-25564" y="34290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4</a:t>
            </a:r>
            <a:r>
              <a:rPr lang="en-GB" altLang="zh-TW" sz="1700" baseline="30000" dirty="0" smtClean="0">
                <a:solidFill>
                  <a:schemeClr val="tx2"/>
                </a:solidFill>
              </a:rPr>
              <a:t>th</a:t>
            </a:r>
            <a:r>
              <a:rPr lang="en-GB" altLang="zh-TW" sz="1700" dirty="0" smtClean="0">
                <a:solidFill>
                  <a:schemeClr val="tx2"/>
                </a:solidFill>
              </a:rPr>
              <a:t> </a:t>
            </a:r>
            <a:r>
              <a:rPr kumimoji="0" lang="en-GB" altLang="zh-TW" sz="1700" dirty="0" smtClean="0">
                <a:solidFill>
                  <a:schemeClr val="tx2"/>
                </a:solidFill>
              </a:rPr>
              <a:t>iteration:</a:t>
            </a:r>
            <a:endParaRPr kumimoji="0" lang="en-GB" altLang="zh-TW" sz="1700" dirty="0">
              <a:solidFill>
                <a:schemeClr val="tx2"/>
              </a:solidFill>
            </a:endParaRPr>
          </a:p>
        </p:txBody>
      </p:sp>
      <p:sp>
        <p:nvSpPr>
          <p:cNvPr id="22" name="Rectangle 5"/>
          <p:cNvSpPr>
            <a:spLocks noChangeArrowheads="1"/>
          </p:cNvSpPr>
          <p:nvPr/>
        </p:nvSpPr>
        <p:spPr bwMode="auto">
          <a:xfrm>
            <a:off x="0" y="43434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a:solidFill>
                  <a:schemeClr val="tx2"/>
                </a:solidFill>
              </a:rPr>
              <a:t>5</a:t>
            </a:r>
            <a:r>
              <a:rPr lang="en-GB" altLang="zh-TW" sz="1700" baseline="30000" dirty="0" smtClean="0">
                <a:solidFill>
                  <a:schemeClr val="tx2"/>
                </a:solidFill>
              </a:rPr>
              <a:t>th</a:t>
            </a:r>
            <a:r>
              <a:rPr lang="en-GB" altLang="zh-TW" sz="1700" dirty="0" smtClean="0">
                <a:solidFill>
                  <a:schemeClr val="tx2"/>
                </a:solidFill>
              </a:rPr>
              <a:t> </a:t>
            </a:r>
            <a:r>
              <a:rPr kumimoji="0" lang="en-GB" altLang="zh-TW" sz="1700" dirty="0" smtClean="0">
                <a:solidFill>
                  <a:schemeClr val="tx2"/>
                </a:solidFill>
              </a:rPr>
              <a:t>iteration:</a:t>
            </a:r>
            <a:endParaRPr kumimoji="0" lang="en-GB" altLang="zh-TW" sz="1700" dirty="0">
              <a:solidFill>
                <a:schemeClr val="tx2"/>
              </a:solidFill>
            </a:endParaRPr>
          </a:p>
        </p:txBody>
      </p:sp>
      <p:sp>
        <p:nvSpPr>
          <p:cNvPr id="23" name="Rectangle 5"/>
          <p:cNvSpPr>
            <a:spLocks noChangeArrowheads="1"/>
          </p:cNvSpPr>
          <p:nvPr/>
        </p:nvSpPr>
        <p:spPr bwMode="auto">
          <a:xfrm>
            <a:off x="76200" y="5181600"/>
            <a:ext cx="1676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Calibri" panose="020F0502020204030204" pitchFamily="34" charset="0"/>
                <a:ea typeface="新細明體" pitchFamily="18" charset="-120"/>
              </a:defRPr>
            </a:lvl1pPr>
            <a:lvl2pPr marL="742950" indent="-285750">
              <a:defRPr>
                <a:solidFill>
                  <a:schemeClr val="tx1"/>
                </a:solidFill>
                <a:latin typeface="Calibri" panose="020F0502020204030204" pitchFamily="34" charset="0"/>
                <a:ea typeface="新細明體" pitchFamily="18" charset="-120"/>
              </a:defRPr>
            </a:lvl2pPr>
            <a:lvl3pPr marL="1143000" indent="-228600">
              <a:defRPr>
                <a:solidFill>
                  <a:schemeClr val="tx1"/>
                </a:solidFill>
                <a:latin typeface="Calibri" panose="020F0502020204030204" pitchFamily="34" charset="0"/>
                <a:ea typeface="新細明體" pitchFamily="18" charset="-120"/>
              </a:defRPr>
            </a:lvl3pPr>
            <a:lvl4pPr marL="1600200" indent="-228600">
              <a:defRPr>
                <a:solidFill>
                  <a:schemeClr val="tx1"/>
                </a:solidFill>
                <a:latin typeface="Calibri" panose="020F0502020204030204" pitchFamily="34" charset="0"/>
                <a:ea typeface="新細明體" pitchFamily="18" charset="-120"/>
              </a:defRPr>
            </a:lvl4pPr>
            <a:lvl5pPr marL="2057400" indent="-228600">
              <a:defRPr>
                <a:solidFill>
                  <a:schemeClr val="tx1"/>
                </a:solidFill>
                <a:latin typeface="Calibri" panose="020F0502020204030204" pitchFamily="34" charset="0"/>
                <a:ea typeface="新細明體"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itchFamily="18" charset="-120"/>
              </a:defRPr>
            </a:lvl9pPr>
          </a:lstStyle>
          <a:p>
            <a:r>
              <a:rPr lang="en-GB" altLang="zh-TW" sz="1700" dirty="0" smtClean="0">
                <a:solidFill>
                  <a:schemeClr val="tx2"/>
                </a:solidFill>
              </a:rPr>
              <a:t>6</a:t>
            </a:r>
            <a:r>
              <a:rPr lang="en-GB" altLang="zh-TW" sz="1700" baseline="30000" dirty="0" smtClean="0">
                <a:solidFill>
                  <a:schemeClr val="tx2"/>
                </a:solidFill>
              </a:rPr>
              <a:t>th</a:t>
            </a:r>
            <a:r>
              <a:rPr lang="en-GB" altLang="zh-TW" sz="1700" dirty="0" smtClean="0">
                <a:solidFill>
                  <a:schemeClr val="tx2"/>
                </a:solidFill>
              </a:rPr>
              <a:t> </a:t>
            </a:r>
            <a:r>
              <a:rPr kumimoji="0" lang="en-GB" altLang="zh-TW" sz="1700" dirty="0" smtClean="0">
                <a:solidFill>
                  <a:schemeClr val="tx2"/>
                </a:solidFill>
              </a:rPr>
              <a:t>iteration:</a:t>
            </a:r>
            <a:endParaRPr kumimoji="0" lang="en-GB" altLang="zh-TW" sz="1700" dirty="0">
              <a:solidFill>
                <a:schemeClr val="tx2"/>
              </a:solidFill>
            </a:endParaRPr>
          </a:p>
        </p:txBody>
      </p:sp>
      <p:sp>
        <p:nvSpPr>
          <p:cNvPr id="25" name="Rectangle 2"/>
          <p:cNvSpPr>
            <a:spLocks noGrp="1" noChangeArrowheads="1"/>
          </p:cNvSpPr>
          <p:nvPr>
            <p:ph type="title"/>
          </p:nvPr>
        </p:nvSpPr>
        <p:spPr>
          <a:xfrm>
            <a:off x="0" y="0"/>
            <a:ext cx="8458200" cy="803275"/>
          </a:xfrm>
        </p:spPr>
        <p:txBody>
          <a:bodyPr/>
          <a:lstStyle/>
          <a:p>
            <a:r>
              <a:rPr lang="en-GB" altLang="zh-TW" dirty="0" smtClean="0"/>
              <a:t>Bubble Sort Example</a:t>
            </a:r>
          </a:p>
        </p:txBody>
      </p:sp>
      <p:sp>
        <p:nvSpPr>
          <p:cNvPr id="26" name="TextBox 25"/>
          <p:cNvSpPr txBox="1"/>
          <p:nvPr/>
        </p:nvSpPr>
        <p:spPr>
          <a:xfrm>
            <a:off x="-25564" y="6002072"/>
            <a:ext cx="8915400" cy="923330"/>
          </a:xfrm>
          <a:prstGeom prst="rect">
            <a:avLst/>
          </a:prstGeom>
          <a:noFill/>
        </p:spPr>
        <p:txBody>
          <a:bodyPr wrap="square" rtlCol="0">
            <a:spAutoFit/>
          </a:bodyPr>
          <a:lstStyle/>
          <a:p>
            <a:pPr>
              <a:spcBef>
                <a:spcPct val="50000"/>
              </a:spcBef>
            </a:pPr>
            <a:r>
              <a:rPr lang="en-GB" altLang="zh-TW" sz="1800" dirty="0">
                <a:solidFill>
                  <a:srgbClr val="000000"/>
                </a:solidFill>
                <a:latin typeface="Times" panose="02020603050405020304" pitchFamily="18" charset="0"/>
                <a:cs typeface="Times" panose="02020603050405020304" pitchFamily="18" charset="0"/>
              </a:rPr>
              <a:t>This iteration no exchanges are made so the algorithm knows the array is sorted.  It can therefore save time by not doing the final iteration.  With other arrays this check could save much more work.</a:t>
            </a:r>
          </a:p>
        </p:txBody>
      </p:sp>
    </p:spTree>
    <p:extLst>
      <p:ext uri="{BB962C8B-B14F-4D97-AF65-F5344CB8AC3E}">
        <p14:creationId xmlns:p14="http://schemas.microsoft.com/office/powerpoint/2010/main" val="14050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64517"/>
                                        </p:tgtEl>
                                        <p:attrNameLst>
                                          <p:attrName>style.visibility</p:attrName>
                                        </p:attrNameLst>
                                      </p:cBhvr>
                                      <p:to>
                                        <p:strVal val="visible"/>
                                      </p:to>
                                    </p:set>
                                    <p:anim calcmode="lin" valueType="num">
                                      <p:cBhvr>
                                        <p:cTn id="7" dur="500" fill="hold"/>
                                        <p:tgtEl>
                                          <p:spTgt spid="64517"/>
                                        </p:tgtEl>
                                        <p:attrNameLst>
                                          <p:attrName>ppt_w</p:attrName>
                                        </p:attrNameLst>
                                      </p:cBhvr>
                                      <p:tavLst>
                                        <p:tav tm="0">
                                          <p:val>
                                            <p:fltVal val="0"/>
                                          </p:val>
                                        </p:tav>
                                        <p:tav tm="100000">
                                          <p:val>
                                            <p:strVal val="#ppt_w"/>
                                          </p:val>
                                        </p:tav>
                                      </p:tavLst>
                                    </p:anim>
                                    <p:anim calcmode="lin" valueType="num">
                                      <p:cBhvr>
                                        <p:cTn id="8" dur="500" fill="hold"/>
                                        <p:tgtEl>
                                          <p:spTgt spid="64517"/>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4517"/>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4518"/>
                                        </p:tgtEl>
                                        <p:attrNameLst>
                                          <p:attrName>style.visibility</p:attrName>
                                        </p:attrNameLst>
                                      </p:cBhvr>
                                      <p:to>
                                        <p:strVal val="visible"/>
                                      </p:to>
                                    </p:set>
                                    <p:anim calcmode="lin" valueType="num">
                                      <p:cBhvr>
                                        <p:cTn id="13" dur="500" fill="hold"/>
                                        <p:tgtEl>
                                          <p:spTgt spid="64518"/>
                                        </p:tgtEl>
                                        <p:attrNameLst>
                                          <p:attrName>ppt_w</p:attrName>
                                        </p:attrNameLst>
                                      </p:cBhvr>
                                      <p:tavLst>
                                        <p:tav tm="0">
                                          <p:val>
                                            <p:fltVal val="0"/>
                                          </p:val>
                                        </p:tav>
                                        <p:tav tm="100000">
                                          <p:val>
                                            <p:strVal val="#ppt_w"/>
                                          </p:val>
                                        </p:tav>
                                      </p:tavLst>
                                    </p:anim>
                                    <p:anim calcmode="lin" valueType="num">
                                      <p:cBhvr>
                                        <p:cTn id="14" dur="500" fill="hold"/>
                                        <p:tgtEl>
                                          <p:spTgt spid="64518"/>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4518"/>
                                        </p:tgtEl>
                                        <p:attrNameLst>
                                          <p:attrName>style.visibility</p:attrName>
                                        </p:attrNameLst>
                                      </p:cBhvr>
                                      <p:to>
                                        <p:strVal val="hidden"/>
                                      </p:to>
                                    </p:set>
                                  </p:sub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ppt_x"/>
                                          </p:val>
                                        </p:tav>
                                        <p:tav tm="100000">
                                          <p:val>
                                            <p:strVal val="#ppt_x"/>
                                          </p:val>
                                        </p:tav>
                                      </p:tavLst>
                                    </p:anim>
                                    <p:anim calcmode="lin" valueType="num">
                                      <p:cBhvr additive="base">
                                        <p:cTn id="1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animBg="1"/>
      <p:bldP spid="64518" grpId="0" animBg="1"/>
      <p:bldP spid="2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0" y="0"/>
            <a:ext cx="9144000" cy="838200"/>
          </a:xfrm>
        </p:spPr>
        <p:txBody>
          <a:bodyPr/>
          <a:lstStyle/>
          <a:p>
            <a:r>
              <a:rPr lang="en-US" altLang="en-US" dirty="0" smtClean="0"/>
              <a:t>Quiz time</a:t>
            </a:r>
            <a:endParaRPr lang="en-US" altLang="en-US" dirty="0"/>
          </a:p>
        </p:txBody>
      </p:sp>
      <p:sp>
        <p:nvSpPr>
          <p:cNvPr id="210947" name="Rectangle 3"/>
          <p:cNvSpPr>
            <a:spLocks noGrp="1" noChangeArrowheads="1"/>
          </p:cNvSpPr>
          <p:nvPr>
            <p:ph type="body" idx="1"/>
          </p:nvPr>
        </p:nvSpPr>
        <p:spPr>
          <a:xfrm>
            <a:off x="0" y="838200"/>
            <a:ext cx="9144000" cy="5410200"/>
          </a:xfrm>
        </p:spPr>
        <p:txBody>
          <a:bodyPr/>
          <a:lstStyle/>
          <a:p>
            <a:pPr>
              <a:buFontTx/>
              <a:buAutoNum type="arabicPeriod"/>
            </a:pPr>
            <a:r>
              <a:rPr lang="en-GB" altLang="zh-TW" sz="2400" dirty="0">
                <a:solidFill>
                  <a:schemeClr val="tx2"/>
                </a:solidFill>
                <a:latin typeface="Times" panose="02020603050405020304" pitchFamily="18" charset="0"/>
                <a:cs typeface="Times" panose="02020603050405020304" pitchFamily="18" charset="0"/>
              </a:rPr>
              <a:t>Which number is definitely in its correct position at the end of the first iteration</a:t>
            </a:r>
            <a:r>
              <a:rPr lang="en-GB" altLang="zh-TW" sz="2400" dirty="0" smtClean="0">
                <a:solidFill>
                  <a:schemeClr val="tx2"/>
                </a:solidFill>
                <a:latin typeface="Times" panose="02020603050405020304" pitchFamily="18" charset="0"/>
                <a:cs typeface="Times" panose="02020603050405020304" pitchFamily="18" charset="0"/>
              </a:rPr>
              <a:t>?</a:t>
            </a:r>
          </a:p>
          <a:p>
            <a:pPr marL="0" indent="0">
              <a:buNone/>
            </a:pPr>
            <a:r>
              <a:rPr lang="en-GB" altLang="zh-TW" sz="2400" dirty="0">
                <a:solidFill>
                  <a:srgbClr val="FF0000"/>
                </a:solidFill>
                <a:latin typeface="Times" panose="02020603050405020304" pitchFamily="18" charset="0"/>
                <a:cs typeface="Times" panose="02020603050405020304" pitchFamily="18" charset="0"/>
              </a:rPr>
              <a:t>Answer: The last number must be the largest</a:t>
            </a:r>
            <a:r>
              <a:rPr lang="en-GB" altLang="zh-TW" sz="2400" dirty="0" smtClean="0">
                <a:solidFill>
                  <a:srgbClr val="FF0000"/>
                </a:solidFill>
                <a:latin typeface="Times" panose="02020603050405020304" pitchFamily="18" charset="0"/>
                <a:cs typeface="Times" panose="02020603050405020304" pitchFamily="18" charset="0"/>
              </a:rPr>
              <a:t>.</a:t>
            </a:r>
          </a:p>
          <a:p>
            <a:pPr marL="457200" indent="-457200">
              <a:buFont typeface="+mj-lt"/>
              <a:buAutoNum type="arabicPeriod" startAt="2"/>
            </a:pPr>
            <a:r>
              <a:rPr lang="en-GB" altLang="zh-TW" sz="2400" dirty="0">
                <a:solidFill>
                  <a:schemeClr val="tx2"/>
                </a:solidFill>
                <a:latin typeface="Times" panose="02020603050405020304" pitchFamily="18" charset="0"/>
                <a:cs typeface="Times" panose="02020603050405020304" pitchFamily="18" charset="0"/>
              </a:rPr>
              <a:t>How does the number of comparisons required change as the iteration number increases</a:t>
            </a:r>
            <a:r>
              <a:rPr lang="en-GB" altLang="zh-TW" sz="2400" dirty="0" smtClean="0">
                <a:solidFill>
                  <a:schemeClr val="tx2"/>
                </a:solidFill>
                <a:latin typeface="Times" panose="02020603050405020304" pitchFamily="18" charset="0"/>
                <a:cs typeface="Times" panose="02020603050405020304" pitchFamily="18" charset="0"/>
              </a:rPr>
              <a:t>?</a:t>
            </a:r>
          </a:p>
          <a:p>
            <a:pPr marL="0" indent="0">
              <a:buNone/>
            </a:pPr>
            <a:r>
              <a:rPr lang="en-GB" altLang="zh-TW" sz="2400" dirty="0">
                <a:solidFill>
                  <a:srgbClr val="FF0000"/>
                </a:solidFill>
                <a:latin typeface="Times" panose="02020603050405020304" pitchFamily="18" charset="0"/>
                <a:cs typeface="Times" panose="02020603050405020304" pitchFamily="18" charset="0"/>
              </a:rPr>
              <a:t>Answer: Each iteration requires one fewer comparison than the last</a:t>
            </a:r>
            <a:r>
              <a:rPr lang="en-GB" altLang="zh-TW" sz="2400" dirty="0" smtClean="0">
                <a:solidFill>
                  <a:srgbClr val="FF0000"/>
                </a:solidFill>
                <a:latin typeface="Times" panose="02020603050405020304" pitchFamily="18" charset="0"/>
                <a:cs typeface="Times" panose="02020603050405020304" pitchFamily="18" charset="0"/>
              </a:rPr>
              <a:t>.</a:t>
            </a:r>
          </a:p>
          <a:p>
            <a:pPr marL="457200" indent="-457200">
              <a:buFont typeface="+mj-lt"/>
              <a:buAutoNum type="arabicPeriod" startAt="3"/>
            </a:pPr>
            <a:r>
              <a:rPr lang="en-GB" altLang="zh-TW" sz="2400" dirty="0">
                <a:solidFill>
                  <a:schemeClr val="tx2"/>
                </a:solidFill>
                <a:latin typeface="Times" panose="02020603050405020304" pitchFamily="18" charset="0"/>
                <a:cs typeface="Times" panose="02020603050405020304" pitchFamily="18" charset="0"/>
              </a:rPr>
              <a:t>How does the algorithm know when the array is sorted</a:t>
            </a:r>
            <a:r>
              <a:rPr lang="en-GB" altLang="zh-TW" sz="2400" dirty="0" smtClean="0">
                <a:solidFill>
                  <a:schemeClr val="tx2"/>
                </a:solidFill>
                <a:latin typeface="Times" panose="02020603050405020304" pitchFamily="18" charset="0"/>
                <a:cs typeface="Times" panose="02020603050405020304" pitchFamily="18" charset="0"/>
              </a:rPr>
              <a:t>?</a:t>
            </a:r>
          </a:p>
          <a:p>
            <a:pPr marL="0" indent="0">
              <a:buNone/>
            </a:pPr>
            <a:r>
              <a:rPr lang="en-GB" altLang="zh-TW" sz="2400" dirty="0">
                <a:solidFill>
                  <a:srgbClr val="FF0000"/>
                </a:solidFill>
                <a:latin typeface="Times" panose="02020603050405020304" pitchFamily="18" charset="0"/>
                <a:cs typeface="Times" panose="02020603050405020304" pitchFamily="18" charset="0"/>
              </a:rPr>
              <a:t>Answer: When an iteration with no exchanges occurs</a:t>
            </a:r>
            <a:r>
              <a:rPr lang="en-GB" altLang="zh-TW" sz="2400" dirty="0" smtClean="0">
                <a:solidFill>
                  <a:srgbClr val="FF0000"/>
                </a:solidFill>
                <a:latin typeface="Times" panose="02020603050405020304" pitchFamily="18" charset="0"/>
                <a:cs typeface="Times" panose="02020603050405020304" pitchFamily="18" charset="0"/>
              </a:rPr>
              <a:t>.</a:t>
            </a:r>
          </a:p>
          <a:p>
            <a:pPr marL="457200" indent="-457200">
              <a:buFont typeface="+mj-lt"/>
              <a:buAutoNum type="arabicPeriod" startAt="4"/>
            </a:pPr>
            <a:r>
              <a:rPr lang="en-GB" altLang="zh-TW" sz="2400" dirty="0">
                <a:solidFill>
                  <a:schemeClr val="tx2"/>
                </a:solidFill>
                <a:latin typeface="Times" panose="02020603050405020304" pitchFamily="18" charset="0"/>
                <a:cs typeface="Times" panose="02020603050405020304" pitchFamily="18" charset="0"/>
              </a:rPr>
              <a:t>What is the maximum number of comparisons required for an array of 10 numbers</a:t>
            </a:r>
            <a:r>
              <a:rPr lang="en-GB" altLang="zh-TW" sz="2400" dirty="0" smtClean="0">
                <a:solidFill>
                  <a:schemeClr val="tx2"/>
                </a:solidFill>
                <a:latin typeface="Times" panose="02020603050405020304" pitchFamily="18" charset="0"/>
                <a:cs typeface="Times" panose="02020603050405020304" pitchFamily="18" charset="0"/>
              </a:rPr>
              <a:t>?</a:t>
            </a:r>
          </a:p>
          <a:p>
            <a:pPr marL="0" indent="0">
              <a:buNone/>
            </a:pPr>
            <a:r>
              <a:rPr lang="en-GB" altLang="zh-TW" sz="2400" dirty="0">
                <a:solidFill>
                  <a:srgbClr val="FF0000"/>
                </a:solidFill>
                <a:latin typeface="Times" panose="02020603050405020304" pitchFamily="18" charset="0"/>
                <a:cs typeface="Times" panose="02020603050405020304" pitchFamily="18" charset="0"/>
              </a:rPr>
              <a:t>Answer: 9 comparisons, then 8, 7, 6, 5, 4, 3, 2, 1 so total </a:t>
            </a:r>
            <a:r>
              <a:rPr lang="en-GB" altLang="zh-TW" sz="2400" dirty="0" smtClean="0">
                <a:solidFill>
                  <a:srgbClr val="FF0000"/>
                </a:solidFill>
                <a:latin typeface="Times" panose="02020603050405020304" pitchFamily="18" charset="0"/>
                <a:cs typeface="Times" panose="02020603050405020304" pitchFamily="18" charset="0"/>
              </a:rPr>
              <a:t>45.</a:t>
            </a:r>
            <a:endParaRPr lang="en-GB" altLang="zh-TW" sz="2400" dirty="0">
              <a:solidFill>
                <a:srgbClr val="FF0000"/>
              </a:solidFill>
              <a:latin typeface="Times" panose="02020603050405020304" pitchFamily="18" charset="0"/>
              <a:cs typeface="Times" panose="02020603050405020304" pitchFamily="18" charset="0"/>
            </a:endParaRPr>
          </a:p>
          <a:p>
            <a:pPr>
              <a:buFontTx/>
              <a:buAutoNum type="arabicPeriod"/>
            </a:pPr>
            <a:endParaRPr lang="en-GB" altLang="zh-TW" sz="2400" dirty="0">
              <a:solidFill>
                <a:schemeClr val="tx2"/>
              </a:solidFill>
              <a:latin typeface="Times" panose="02020603050405020304" pitchFamily="18" charset="0"/>
              <a:cs typeface="Times" panose="02020603050405020304" pitchFamily="18" charset="0"/>
            </a:endParaRPr>
          </a:p>
          <a:p>
            <a:pPr>
              <a:buFontTx/>
              <a:buAutoNum type="arabicPeriod"/>
            </a:pPr>
            <a:endParaRPr lang="en-GB" altLang="zh-TW" sz="2400" dirty="0">
              <a:solidFill>
                <a:srgbClr val="FF0000"/>
              </a:solidFill>
              <a:latin typeface="Times" panose="02020603050405020304" pitchFamily="18" charset="0"/>
              <a:cs typeface="Times" panose="02020603050405020304" pitchFamily="18" charset="0"/>
            </a:endParaRPr>
          </a:p>
          <a:p>
            <a:pPr>
              <a:buFontTx/>
              <a:buAutoNum type="arabicPeriod"/>
            </a:pPr>
            <a:endParaRPr lang="en-GB" altLang="zh-TW" sz="2400" dirty="0">
              <a:solidFill>
                <a:schemeClr val="tx2"/>
              </a:solidFill>
              <a:latin typeface="Times" panose="02020603050405020304" pitchFamily="18" charset="0"/>
              <a:cs typeface="Times" panose="02020603050405020304" pitchFamily="18" charset="0"/>
            </a:endParaRPr>
          </a:p>
          <a:p>
            <a:pPr>
              <a:buFontTx/>
              <a:buAutoNum type="arabicPeriod"/>
            </a:pPr>
            <a:endParaRPr lang="en-GB" altLang="zh-TW" sz="2400" dirty="0">
              <a:solidFill>
                <a:srgbClr val="FF0000"/>
              </a:solidFill>
              <a:latin typeface="Times" panose="02020603050405020304" pitchFamily="18" charset="0"/>
              <a:cs typeface="Times" panose="02020603050405020304" pitchFamily="18" charset="0"/>
            </a:endParaRPr>
          </a:p>
          <a:p>
            <a:pPr>
              <a:buFontTx/>
              <a:buAutoNum type="arabicPeriod"/>
            </a:pPr>
            <a:endParaRPr lang="en-GB" altLang="zh-TW" sz="2400" dirty="0">
              <a:solidFill>
                <a:schemeClr val="tx2"/>
              </a:solidFill>
              <a:latin typeface="Times" panose="02020603050405020304" pitchFamily="18" charset="0"/>
              <a:cs typeface="Times" panose="02020603050405020304" pitchFamily="18" charset="0"/>
            </a:endParaRPr>
          </a:p>
          <a:p>
            <a:pPr>
              <a:buFontTx/>
              <a:buAutoNum type="arabicPeriod"/>
            </a:pPr>
            <a:endParaRPr lang="en-GB" altLang="zh-TW" sz="2400" dirty="0">
              <a:solidFill>
                <a:srgbClr val="FF0000"/>
              </a:solidFill>
              <a:latin typeface="Times" panose="02020603050405020304" pitchFamily="18" charset="0"/>
              <a:cs typeface="Times" panose="02020603050405020304" pitchFamily="18" charset="0"/>
            </a:endParaRPr>
          </a:p>
          <a:p>
            <a:pPr>
              <a:buFontTx/>
              <a:buAutoNum type="arabicPeriod"/>
            </a:pPr>
            <a:endParaRPr lang="en-GB" altLang="zh-TW" sz="2400" dirty="0">
              <a:solidFill>
                <a:schemeClr val="tx2"/>
              </a:solidFill>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09677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0947">
                                            <p:txEl>
                                              <p:pRg st="1" end="1"/>
                                            </p:txEl>
                                          </p:spTgt>
                                        </p:tgtEl>
                                        <p:attrNameLst>
                                          <p:attrName>style.visibility</p:attrName>
                                        </p:attrNameLst>
                                      </p:cBhvr>
                                      <p:to>
                                        <p:strVal val="visible"/>
                                      </p:to>
                                    </p:set>
                                    <p:anim calcmode="lin" valueType="num">
                                      <p:cBhvr additive="base">
                                        <p:cTn id="7" dur="500" fill="hold"/>
                                        <p:tgtEl>
                                          <p:spTgt spid="21094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09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0947">
                                            <p:txEl>
                                              <p:pRg st="3" end="3"/>
                                            </p:txEl>
                                          </p:spTgt>
                                        </p:tgtEl>
                                        <p:attrNameLst>
                                          <p:attrName>style.visibility</p:attrName>
                                        </p:attrNameLst>
                                      </p:cBhvr>
                                      <p:to>
                                        <p:strVal val="visible"/>
                                      </p:to>
                                    </p:set>
                                    <p:anim calcmode="lin" valueType="num">
                                      <p:cBhvr additive="base">
                                        <p:cTn id="13" dur="500" fill="hold"/>
                                        <p:tgtEl>
                                          <p:spTgt spid="21094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09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0947">
                                            <p:txEl>
                                              <p:pRg st="5" end="5"/>
                                            </p:txEl>
                                          </p:spTgt>
                                        </p:tgtEl>
                                        <p:attrNameLst>
                                          <p:attrName>style.visibility</p:attrName>
                                        </p:attrNameLst>
                                      </p:cBhvr>
                                      <p:to>
                                        <p:strVal val="visible"/>
                                      </p:to>
                                    </p:set>
                                    <p:anim calcmode="lin" valueType="num">
                                      <p:cBhvr additive="base">
                                        <p:cTn id="19" dur="500" fill="hold"/>
                                        <p:tgtEl>
                                          <p:spTgt spid="210947">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09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0947">
                                            <p:txEl>
                                              <p:pRg st="7" end="7"/>
                                            </p:txEl>
                                          </p:spTgt>
                                        </p:tgtEl>
                                        <p:attrNameLst>
                                          <p:attrName>style.visibility</p:attrName>
                                        </p:attrNameLst>
                                      </p:cBhvr>
                                      <p:to>
                                        <p:strVal val="visible"/>
                                      </p:to>
                                    </p:set>
                                    <p:anim calcmode="lin" valueType="num">
                                      <p:cBhvr additive="base">
                                        <p:cTn id="25" dur="500" fill="hold"/>
                                        <p:tgtEl>
                                          <p:spTgt spid="210947">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094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0" y="0"/>
            <a:ext cx="8382000" cy="838200"/>
          </a:xfrm>
        </p:spPr>
        <p:txBody>
          <a:bodyPr/>
          <a:lstStyle/>
          <a:p>
            <a:pPr algn="l" eaLnBrk="1" hangingPunct="1"/>
            <a:r>
              <a:rPr lang="en-US" altLang="en-US" sz="3600" dirty="0" smtClean="0"/>
              <a:t>4.3. Bubble Sort: implementation</a:t>
            </a:r>
            <a:endParaRPr lang="en-US" altLang="en-US" dirty="0" smtClean="0"/>
          </a:p>
        </p:txBody>
      </p:sp>
      <p:sp>
        <p:nvSpPr>
          <p:cNvPr id="23556" name="Rectangle 3"/>
          <p:cNvSpPr>
            <a:spLocks noGrp="1" noChangeArrowheads="1"/>
          </p:cNvSpPr>
          <p:nvPr>
            <p:ph type="body" idx="1"/>
          </p:nvPr>
        </p:nvSpPr>
        <p:spPr>
          <a:xfrm>
            <a:off x="0" y="838200"/>
            <a:ext cx="9144000" cy="5334000"/>
          </a:xfrm>
        </p:spPr>
        <p:txBody>
          <a:bodyPr/>
          <a:lstStyle/>
          <a:p>
            <a:pPr eaLnBrk="1" hangingPunct="1">
              <a:lnSpc>
                <a:spcPct val="80000"/>
              </a:lnSpc>
              <a:buNone/>
            </a:pPr>
            <a:r>
              <a:rPr lang="en-US" sz="1800" dirty="0">
                <a:solidFill>
                  <a:srgbClr val="C00000"/>
                </a:solidFill>
                <a:latin typeface="Times" panose="02020603050405020304" pitchFamily="18" charset="0"/>
                <a:cs typeface="Times" panose="02020603050405020304" pitchFamily="18" charset="0"/>
              </a:rPr>
              <a:t>Apply bubble </a:t>
            </a:r>
            <a:r>
              <a:rPr lang="en-US" sz="1800" dirty="0" smtClean="0">
                <a:solidFill>
                  <a:srgbClr val="C00000"/>
                </a:solidFill>
                <a:latin typeface="Times" panose="02020603050405020304" pitchFamily="18" charset="0"/>
                <a:cs typeface="Times" panose="02020603050405020304" pitchFamily="18" charset="0"/>
              </a:rPr>
              <a:t>sort </a:t>
            </a:r>
            <a:r>
              <a:rPr lang="en-US" sz="1800" dirty="0">
                <a:solidFill>
                  <a:srgbClr val="C00000"/>
                </a:solidFill>
                <a:latin typeface="Times" panose="02020603050405020304" pitchFamily="18" charset="0"/>
                <a:cs typeface="Times" panose="02020603050405020304" pitchFamily="18" charset="0"/>
              </a:rPr>
              <a:t>to sort this </a:t>
            </a:r>
            <a:r>
              <a:rPr lang="en-US" sz="1800" dirty="0" smtClean="0">
                <a:solidFill>
                  <a:srgbClr val="C00000"/>
                </a:solidFill>
                <a:latin typeface="Times" panose="02020603050405020304" pitchFamily="18" charset="0"/>
                <a:cs typeface="Times" panose="02020603050405020304" pitchFamily="18" charset="0"/>
              </a:rPr>
              <a:t>array of </a:t>
            </a:r>
            <a:r>
              <a:rPr lang="en-US" sz="1800" i="1" dirty="0" smtClean="0">
                <a:solidFill>
                  <a:srgbClr val="C00000"/>
                </a:solidFill>
                <a:latin typeface="Times" panose="02020603050405020304" pitchFamily="18" charset="0"/>
                <a:cs typeface="Times" panose="02020603050405020304" pitchFamily="18" charset="0"/>
              </a:rPr>
              <a:t>n</a:t>
            </a:r>
            <a:r>
              <a:rPr lang="en-US" sz="1800" dirty="0" smtClean="0">
                <a:solidFill>
                  <a:srgbClr val="C00000"/>
                </a:solidFill>
                <a:latin typeface="Times" panose="02020603050405020304" pitchFamily="18" charset="0"/>
                <a:cs typeface="Times" panose="02020603050405020304" pitchFamily="18" charset="0"/>
              </a:rPr>
              <a:t> numbers: a[0], a[1], …a[</a:t>
            </a:r>
            <a:r>
              <a:rPr lang="en-US" sz="1800" i="1" dirty="0" smtClean="0">
                <a:solidFill>
                  <a:srgbClr val="C00000"/>
                </a:solidFill>
                <a:latin typeface="Times" panose="02020603050405020304" pitchFamily="18" charset="0"/>
                <a:cs typeface="Times" panose="02020603050405020304" pitchFamily="18" charset="0"/>
              </a:rPr>
              <a:t>n</a:t>
            </a:r>
            <a:r>
              <a:rPr lang="en-US" sz="1800" dirty="0" smtClean="0">
                <a:solidFill>
                  <a:srgbClr val="C00000"/>
                </a:solidFill>
                <a:latin typeface="Times" panose="02020603050405020304" pitchFamily="18" charset="0"/>
                <a:cs typeface="Times" panose="02020603050405020304" pitchFamily="18" charset="0"/>
              </a:rPr>
              <a:t>-1]:</a:t>
            </a:r>
          </a:p>
          <a:p>
            <a:pPr eaLnBrk="1" hangingPunct="1">
              <a:lnSpc>
                <a:spcPct val="80000"/>
              </a:lnSpc>
            </a:pPr>
            <a:r>
              <a:rPr lang="en-US" sz="1800" dirty="0" smtClean="0">
                <a:solidFill>
                  <a:srgbClr val="C00000"/>
                </a:solidFill>
                <a:latin typeface="Times" panose="02020603050405020304" pitchFamily="18" charset="0"/>
                <a:cs typeface="Times" panose="02020603050405020304" pitchFamily="18" charset="0"/>
              </a:rPr>
              <a:t>The </a:t>
            </a:r>
            <a:r>
              <a:rPr lang="en-US" sz="1800" dirty="0">
                <a:solidFill>
                  <a:srgbClr val="C00000"/>
                </a:solidFill>
                <a:latin typeface="Times" panose="02020603050405020304" pitchFamily="18" charset="0"/>
                <a:cs typeface="Times" panose="02020603050405020304" pitchFamily="18" charset="0"/>
              </a:rPr>
              <a:t>algorithm stops when it identifies that the array is </a:t>
            </a:r>
            <a:r>
              <a:rPr lang="en-US" sz="1800" dirty="0" smtClean="0">
                <a:solidFill>
                  <a:srgbClr val="C00000"/>
                </a:solidFill>
                <a:latin typeface="Times" panose="02020603050405020304" pitchFamily="18" charset="0"/>
                <a:cs typeface="Times" panose="02020603050405020304" pitchFamily="18" charset="0"/>
              </a:rPr>
              <a:t>already sorted</a:t>
            </a:r>
            <a:r>
              <a:rPr lang="vi-VN" sz="1800" dirty="0" smtClean="0">
                <a:solidFill>
                  <a:srgbClr val="C00000"/>
                </a:solidFill>
                <a:latin typeface="Times" panose="02020603050405020304" pitchFamily="18" charset="0"/>
                <a:cs typeface="Times" panose="02020603050405020304" pitchFamily="18" charset="0"/>
              </a:rPr>
              <a:t> (@ iteration in which there does not occur any exchange)</a:t>
            </a:r>
            <a:endParaRPr lang="en-US" sz="1800" dirty="0" smtClean="0">
              <a:solidFill>
                <a:srgbClr val="C00000"/>
              </a:solidFill>
              <a:latin typeface="Times" panose="02020603050405020304" pitchFamily="18" charset="0"/>
              <a:cs typeface="Times" panose="02020603050405020304" pitchFamily="18" charset="0"/>
            </a:endParaRPr>
          </a:p>
          <a:p>
            <a:pPr eaLnBrk="1" hangingPunct="1">
              <a:lnSpc>
                <a:spcPct val="80000"/>
              </a:lnSpc>
            </a:pPr>
            <a:r>
              <a:rPr lang="en-US" sz="1800" dirty="0" smtClean="0">
                <a:solidFill>
                  <a:srgbClr val="C00000"/>
                </a:solidFill>
                <a:latin typeface="Times" panose="02020603050405020304" pitchFamily="18" charset="0"/>
                <a:cs typeface="Times" panose="02020603050405020304" pitchFamily="18" charset="0"/>
              </a:rPr>
              <a:t>The maximum number of iterations = </a:t>
            </a:r>
            <a:r>
              <a:rPr lang="en-US" sz="1800" i="1" dirty="0" smtClean="0">
                <a:solidFill>
                  <a:srgbClr val="C00000"/>
                </a:solidFill>
                <a:latin typeface="Times" panose="02020603050405020304" pitchFamily="18" charset="0"/>
                <a:cs typeface="Times" panose="02020603050405020304" pitchFamily="18" charset="0"/>
              </a:rPr>
              <a:t>n</a:t>
            </a:r>
            <a:r>
              <a:rPr lang="en-US" sz="1800" dirty="0" smtClean="0">
                <a:solidFill>
                  <a:srgbClr val="C00000"/>
                </a:solidFill>
                <a:latin typeface="Times" panose="02020603050405020304" pitchFamily="18" charset="0"/>
                <a:cs typeface="Times" panose="02020603050405020304" pitchFamily="18" charset="0"/>
              </a:rPr>
              <a:t> – 1</a:t>
            </a:r>
          </a:p>
          <a:p>
            <a:pPr lvl="1" eaLnBrk="1" hangingPunct="1">
              <a:lnSpc>
                <a:spcPct val="80000"/>
              </a:lnSpc>
            </a:pPr>
            <a:r>
              <a:rPr lang="en-US" sz="1800" dirty="0" smtClean="0">
                <a:solidFill>
                  <a:srgbClr val="C00000"/>
                </a:solidFill>
                <a:latin typeface="Times" panose="02020603050405020304" pitchFamily="18" charset="0"/>
                <a:cs typeface="Times" panose="02020603050405020304" pitchFamily="18" charset="0"/>
              </a:rPr>
              <a:t>Each </a:t>
            </a:r>
            <a:r>
              <a:rPr lang="en-US" sz="1800" dirty="0">
                <a:solidFill>
                  <a:srgbClr val="C00000"/>
                </a:solidFill>
                <a:latin typeface="Times" panose="02020603050405020304" pitchFamily="18" charset="0"/>
                <a:cs typeface="Times" panose="02020603050405020304" pitchFamily="18" charset="0"/>
              </a:rPr>
              <a:t>iteration </a:t>
            </a:r>
            <a:r>
              <a:rPr lang="en-US" sz="1800" i="1" dirty="0" err="1" smtClean="0">
                <a:solidFill>
                  <a:srgbClr val="C00000"/>
                </a:solidFill>
                <a:latin typeface="Times" panose="02020603050405020304" pitchFamily="18" charset="0"/>
                <a:cs typeface="Times" panose="02020603050405020304" pitchFamily="18" charset="0"/>
              </a:rPr>
              <a:t>i</a:t>
            </a:r>
            <a:r>
              <a:rPr lang="en-US" sz="1800" i="1" dirty="0" smtClean="0">
                <a:solidFill>
                  <a:srgbClr val="C00000"/>
                </a:solidFill>
                <a:latin typeface="Times" panose="02020603050405020304" pitchFamily="18" charset="0"/>
                <a:cs typeface="Times" panose="02020603050405020304" pitchFamily="18" charset="0"/>
              </a:rPr>
              <a:t> </a:t>
            </a:r>
            <a:r>
              <a:rPr lang="en-US" sz="1800" dirty="0" smtClean="0">
                <a:solidFill>
                  <a:srgbClr val="C00000"/>
                </a:solidFill>
                <a:latin typeface="Times" panose="02020603050405020304" pitchFamily="18" charset="0"/>
                <a:cs typeface="Times" panose="02020603050405020304" pitchFamily="18" charset="0"/>
              </a:rPr>
              <a:t>(</a:t>
            </a:r>
            <a:r>
              <a:rPr lang="en-US" sz="1800" i="1" dirty="0" err="1" smtClean="0">
                <a:solidFill>
                  <a:srgbClr val="C00000"/>
                </a:solidFill>
                <a:latin typeface="Times" panose="02020603050405020304" pitchFamily="18" charset="0"/>
                <a:cs typeface="Times" panose="02020603050405020304" pitchFamily="18" charset="0"/>
              </a:rPr>
              <a:t>i</a:t>
            </a:r>
            <a:r>
              <a:rPr lang="en-US" sz="1800" i="1" dirty="0" smtClean="0">
                <a:solidFill>
                  <a:srgbClr val="C00000"/>
                </a:solidFill>
                <a:latin typeface="Times" panose="02020603050405020304" pitchFamily="18" charset="0"/>
                <a:cs typeface="Times" panose="02020603050405020304" pitchFamily="18" charset="0"/>
              </a:rPr>
              <a:t>=</a:t>
            </a:r>
            <a:r>
              <a:rPr lang="en-US" sz="1800" dirty="0" smtClean="0">
                <a:solidFill>
                  <a:srgbClr val="C00000"/>
                </a:solidFill>
                <a:latin typeface="Times" panose="02020603050405020304" pitchFamily="18" charset="0"/>
                <a:cs typeface="Times" panose="02020603050405020304" pitchFamily="18" charset="0"/>
              </a:rPr>
              <a:t>1,2</a:t>
            </a:r>
            <a:r>
              <a:rPr lang="en-US" sz="1800" i="1" dirty="0" smtClean="0">
                <a:solidFill>
                  <a:srgbClr val="C00000"/>
                </a:solidFill>
                <a:latin typeface="Times" panose="02020603050405020304" pitchFamily="18" charset="0"/>
                <a:cs typeface="Times" panose="02020603050405020304" pitchFamily="18" charset="0"/>
              </a:rPr>
              <a:t>,..,n-</a:t>
            </a:r>
            <a:r>
              <a:rPr lang="en-US" sz="1800" dirty="0" smtClean="0">
                <a:solidFill>
                  <a:srgbClr val="C00000"/>
                </a:solidFill>
                <a:latin typeface="Times" panose="02020603050405020304" pitchFamily="18" charset="0"/>
                <a:cs typeface="Times" panose="02020603050405020304" pitchFamily="18" charset="0"/>
              </a:rPr>
              <a:t>1): </a:t>
            </a:r>
            <a:r>
              <a:rPr lang="en-US" sz="1800" dirty="0">
                <a:solidFill>
                  <a:srgbClr val="C00000"/>
                </a:solidFill>
                <a:latin typeface="Times" panose="02020603050405020304" pitchFamily="18" charset="0"/>
                <a:cs typeface="Times" panose="02020603050405020304" pitchFamily="18" charset="0"/>
              </a:rPr>
              <a:t>bubble the largest number among elements </a:t>
            </a:r>
            <a:r>
              <a:rPr lang="en-US" sz="1800" dirty="0" smtClean="0">
                <a:solidFill>
                  <a:srgbClr val="C00000"/>
                </a:solidFill>
                <a:latin typeface="Times" panose="02020603050405020304" pitchFamily="18" charset="0"/>
                <a:cs typeface="Times" panose="02020603050405020304" pitchFamily="18" charset="0"/>
              </a:rPr>
              <a:t>a[0</a:t>
            </a:r>
            <a:r>
              <a:rPr lang="en-US" sz="1800" dirty="0">
                <a:solidFill>
                  <a:srgbClr val="C00000"/>
                </a:solidFill>
                <a:latin typeface="Times" panose="02020603050405020304" pitchFamily="18" charset="0"/>
                <a:cs typeface="Times" panose="02020603050405020304" pitchFamily="18" charset="0"/>
              </a:rPr>
              <a:t>]…a[</a:t>
            </a:r>
            <a:r>
              <a:rPr lang="en-US" sz="1800" i="1" dirty="0">
                <a:solidFill>
                  <a:srgbClr val="C00000"/>
                </a:solidFill>
                <a:latin typeface="Times" panose="02020603050405020304" pitchFamily="18" charset="0"/>
                <a:cs typeface="Times" panose="02020603050405020304" pitchFamily="18" charset="0"/>
              </a:rPr>
              <a:t>n</a:t>
            </a:r>
            <a:r>
              <a:rPr lang="en-US" sz="1800" dirty="0">
                <a:solidFill>
                  <a:srgbClr val="C00000"/>
                </a:solidFill>
                <a:latin typeface="Times" panose="02020603050405020304" pitchFamily="18" charset="0"/>
                <a:cs typeface="Times" panose="02020603050405020304" pitchFamily="18" charset="0"/>
              </a:rPr>
              <a:t>-</a:t>
            </a:r>
            <a:r>
              <a:rPr lang="en-US" sz="1800" dirty="0" err="1">
                <a:solidFill>
                  <a:srgbClr val="C00000"/>
                </a:solidFill>
                <a:latin typeface="Times" panose="02020603050405020304" pitchFamily="18" charset="0"/>
                <a:cs typeface="Times" panose="02020603050405020304" pitchFamily="18" charset="0"/>
              </a:rPr>
              <a:t>i</a:t>
            </a:r>
            <a:r>
              <a:rPr lang="en-US" sz="1800" dirty="0">
                <a:solidFill>
                  <a:srgbClr val="C00000"/>
                </a:solidFill>
                <a:latin typeface="Times" panose="02020603050405020304" pitchFamily="18" charset="0"/>
                <a:cs typeface="Times" panose="02020603050405020304" pitchFamily="18" charset="0"/>
              </a:rPr>
              <a:t>] to the last </a:t>
            </a:r>
            <a:r>
              <a:rPr lang="en-US" sz="1800" dirty="0" smtClean="0">
                <a:solidFill>
                  <a:srgbClr val="C00000"/>
                </a:solidFill>
                <a:latin typeface="Times" panose="02020603050405020304" pitchFamily="18" charset="0"/>
                <a:cs typeface="Times" panose="02020603050405020304" pitchFamily="18" charset="0"/>
              </a:rPr>
              <a:t>position (</a:t>
            </a:r>
            <a:r>
              <a:rPr lang="en-US" sz="1800" i="1" dirty="0" smtClean="0">
                <a:solidFill>
                  <a:srgbClr val="C00000"/>
                </a:solidFill>
                <a:latin typeface="Times" panose="02020603050405020304" pitchFamily="18" charset="0"/>
                <a:cs typeface="Times" panose="02020603050405020304" pitchFamily="18" charset="0"/>
              </a:rPr>
              <a:t>n</a:t>
            </a:r>
            <a:r>
              <a:rPr lang="en-US" sz="1800" dirty="0" smtClean="0">
                <a:solidFill>
                  <a:srgbClr val="C00000"/>
                </a:solidFill>
                <a:latin typeface="Times" panose="02020603050405020304" pitchFamily="18" charset="0"/>
                <a:cs typeface="Times" panose="02020603050405020304" pitchFamily="18" charset="0"/>
              </a:rPr>
              <a:t>-</a:t>
            </a:r>
            <a:r>
              <a:rPr lang="en-US" sz="1800" i="1" dirty="0" err="1" smtClean="0">
                <a:solidFill>
                  <a:srgbClr val="C00000"/>
                </a:solidFill>
                <a:latin typeface="Times" panose="02020603050405020304" pitchFamily="18" charset="0"/>
                <a:cs typeface="Times" panose="02020603050405020304" pitchFamily="18" charset="0"/>
              </a:rPr>
              <a:t>i</a:t>
            </a:r>
            <a:r>
              <a:rPr lang="en-US" sz="1800" dirty="0" smtClean="0">
                <a:solidFill>
                  <a:srgbClr val="C00000"/>
                </a:solidFill>
                <a:latin typeface="Times" panose="02020603050405020304" pitchFamily="18" charset="0"/>
                <a:cs typeface="Times" panose="02020603050405020304" pitchFamily="18" charset="0"/>
              </a:rPr>
              <a:t>)</a:t>
            </a:r>
            <a:endParaRPr lang="en-US" sz="1800" dirty="0">
              <a:solidFill>
                <a:srgbClr val="C00000"/>
              </a:solidFill>
              <a:latin typeface="Times" panose="02020603050405020304" pitchFamily="18" charset="0"/>
              <a:cs typeface="Times" panose="02020603050405020304" pitchFamily="18" charset="0"/>
            </a:endParaRPr>
          </a:p>
        </p:txBody>
      </p:sp>
      <p:pic>
        <p:nvPicPr>
          <p:cNvPr id="3" name="Picture 2"/>
          <p:cNvPicPr>
            <a:picLocks noChangeAspect="1"/>
          </p:cNvPicPr>
          <p:nvPr/>
        </p:nvPicPr>
        <p:blipFill>
          <a:blip r:embed="rId2"/>
          <a:stretch>
            <a:fillRect/>
          </a:stretch>
        </p:blipFill>
        <p:spPr>
          <a:xfrm>
            <a:off x="1205632" y="2438400"/>
            <a:ext cx="3505200" cy="1572736"/>
          </a:xfrm>
          <a:prstGeom prst="rect">
            <a:avLst/>
          </a:prstGeom>
        </p:spPr>
      </p:pic>
      <p:pic>
        <p:nvPicPr>
          <p:cNvPr id="7" name="Picture 6"/>
          <p:cNvPicPr>
            <a:picLocks noChangeAspect="1"/>
          </p:cNvPicPr>
          <p:nvPr/>
        </p:nvPicPr>
        <p:blipFill>
          <a:blip r:embed="rId3"/>
          <a:stretch>
            <a:fillRect/>
          </a:stretch>
        </p:blipFill>
        <p:spPr>
          <a:xfrm>
            <a:off x="5181600" y="2286000"/>
            <a:ext cx="3733800" cy="3025054"/>
          </a:xfrm>
          <a:prstGeom prst="rect">
            <a:avLst/>
          </a:prstGeom>
        </p:spPr>
      </p:pic>
      <p:pic>
        <p:nvPicPr>
          <p:cNvPr id="4" name="Picture 3"/>
          <p:cNvPicPr>
            <a:picLocks noChangeAspect="1"/>
          </p:cNvPicPr>
          <p:nvPr/>
        </p:nvPicPr>
        <p:blipFill>
          <a:blip r:embed="rId4"/>
          <a:stretch>
            <a:fillRect/>
          </a:stretch>
        </p:blipFill>
        <p:spPr>
          <a:xfrm>
            <a:off x="152400" y="4191000"/>
            <a:ext cx="4724400" cy="2600541"/>
          </a:xfrm>
          <a:prstGeom prst="rect">
            <a:avLst/>
          </a:prstGeom>
        </p:spPr>
      </p:pic>
    </p:spTree>
    <p:extLst>
      <p:ext uri="{BB962C8B-B14F-4D97-AF65-F5344CB8AC3E}">
        <p14:creationId xmlns:p14="http://schemas.microsoft.com/office/powerpoint/2010/main" val="26731535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0" y="0"/>
            <a:ext cx="8382000" cy="838200"/>
          </a:xfrm>
        </p:spPr>
        <p:txBody>
          <a:bodyPr/>
          <a:lstStyle/>
          <a:p>
            <a:pPr algn="l" eaLnBrk="1" hangingPunct="1"/>
            <a:r>
              <a:rPr lang="en-US" altLang="en-US" sz="3600" dirty="0" smtClean="0"/>
              <a:t>4.3. Bubble Sort: implementation</a:t>
            </a:r>
            <a:endParaRPr lang="en-US" altLang="en-US" dirty="0" smtClean="0"/>
          </a:p>
        </p:txBody>
      </p:sp>
      <p:sp>
        <p:nvSpPr>
          <p:cNvPr id="23556" name="Rectangle 3"/>
          <p:cNvSpPr>
            <a:spLocks noGrp="1" noChangeArrowheads="1"/>
          </p:cNvSpPr>
          <p:nvPr>
            <p:ph type="body" idx="1"/>
          </p:nvPr>
        </p:nvSpPr>
        <p:spPr>
          <a:xfrm>
            <a:off x="0" y="838200"/>
            <a:ext cx="9144000" cy="5334000"/>
          </a:xfrm>
        </p:spPr>
        <p:txBody>
          <a:bodyPr/>
          <a:lstStyle/>
          <a:p>
            <a:pPr eaLnBrk="1" hangingPunct="1">
              <a:lnSpc>
                <a:spcPct val="80000"/>
              </a:lnSpc>
              <a:buNone/>
            </a:pPr>
            <a:r>
              <a:rPr lang="en-US" sz="2000" b="1" dirty="0">
                <a:solidFill>
                  <a:srgbClr val="C00000"/>
                </a:solidFill>
                <a:latin typeface="Courier New" pitchFamily="49" charset="0"/>
              </a:rPr>
              <a:t>void </a:t>
            </a:r>
            <a:r>
              <a:rPr lang="en-US" sz="2000" b="1" dirty="0" smtClean="0">
                <a:solidFill>
                  <a:srgbClr val="C00000"/>
                </a:solidFill>
                <a:latin typeface="Courier New" pitchFamily="49" charset="0"/>
              </a:rPr>
              <a:t>bub</a:t>
            </a:r>
            <a:r>
              <a:rPr lang="vi-VN" sz="2000" b="1" dirty="0" smtClean="0">
                <a:solidFill>
                  <a:srgbClr val="C00000"/>
                </a:solidFill>
                <a:latin typeface="Courier New" pitchFamily="49" charset="0"/>
              </a:rPr>
              <a:t>b</a:t>
            </a:r>
            <a:r>
              <a:rPr lang="en-US" sz="2000" b="1" dirty="0" err="1" smtClean="0">
                <a:solidFill>
                  <a:srgbClr val="C00000"/>
                </a:solidFill>
                <a:latin typeface="Courier New" pitchFamily="49" charset="0"/>
              </a:rPr>
              <a:t>leSort</a:t>
            </a:r>
            <a:r>
              <a:rPr lang="en-US" sz="2000" b="1" dirty="0" smtClean="0">
                <a:solidFill>
                  <a:srgbClr val="C00000"/>
                </a:solidFill>
                <a:latin typeface="Courier New" pitchFamily="49" charset="0"/>
              </a:rPr>
              <a:t>(</a:t>
            </a:r>
            <a:r>
              <a:rPr lang="en-US" sz="2000" b="1" dirty="0" err="1" smtClean="0">
                <a:solidFill>
                  <a:srgbClr val="C00000"/>
                </a:solidFill>
                <a:latin typeface="Courier New" pitchFamily="49" charset="0"/>
              </a:rPr>
              <a:t>int</a:t>
            </a:r>
            <a:r>
              <a:rPr lang="en-US" sz="2000" b="1" dirty="0" smtClean="0">
                <a:solidFill>
                  <a:srgbClr val="C00000"/>
                </a:solidFill>
                <a:latin typeface="Courier New" pitchFamily="49" charset="0"/>
              </a:rPr>
              <a:t> </a:t>
            </a:r>
            <a:r>
              <a:rPr lang="en-US" sz="2000" b="1" dirty="0">
                <a:solidFill>
                  <a:srgbClr val="C00000"/>
                </a:solidFill>
                <a:latin typeface="Courier New" pitchFamily="49" charset="0"/>
              </a:rPr>
              <a:t>a[], </a:t>
            </a:r>
            <a:r>
              <a:rPr lang="en-US" sz="2000" b="1" dirty="0" err="1">
                <a:solidFill>
                  <a:srgbClr val="C00000"/>
                </a:solidFill>
                <a:latin typeface="Courier New" pitchFamily="49" charset="0"/>
              </a:rPr>
              <a:t>int</a:t>
            </a:r>
            <a:r>
              <a:rPr lang="en-US" sz="2000" b="1" dirty="0">
                <a:solidFill>
                  <a:srgbClr val="C00000"/>
                </a:solidFill>
                <a:latin typeface="Courier New" pitchFamily="49" charset="0"/>
              </a:rPr>
              <a:t> n</a:t>
            </a:r>
            <a:r>
              <a:rPr lang="en-US" sz="2000" b="1" dirty="0" smtClean="0">
                <a:solidFill>
                  <a:srgbClr val="C00000"/>
                </a:solidFill>
                <a:latin typeface="Courier New" pitchFamily="49" charset="0"/>
              </a:rPr>
              <a:t>)</a:t>
            </a:r>
            <a:endParaRPr lang="en-US" sz="2000" b="1" dirty="0">
              <a:solidFill>
                <a:srgbClr val="C00000"/>
              </a:solidFill>
              <a:latin typeface="Courier New" pitchFamily="49" charset="0"/>
            </a:endParaRPr>
          </a:p>
          <a:p>
            <a:pPr eaLnBrk="1" hangingPunct="1">
              <a:lnSpc>
                <a:spcPct val="80000"/>
              </a:lnSpc>
              <a:buFontTx/>
              <a:buNone/>
            </a:pPr>
            <a:r>
              <a:rPr lang="en-US" altLang="en-US" sz="2000" dirty="0" smtClean="0">
                <a:latin typeface="Courier New" panose="02070309020205020404" pitchFamily="49" charset="0"/>
              </a:rPr>
              <a:t>{</a:t>
            </a:r>
          </a:p>
          <a:p>
            <a:pPr eaLnBrk="1" hangingPunct="1">
              <a:lnSpc>
                <a:spcPct val="80000"/>
              </a:lnSpc>
              <a:buFontTx/>
              <a:buNone/>
            </a:pPr>
            <a:r>
              <a:rPr lang="en-US" altLang="en-US" sz="2000" dirty="0" smtClean="0">
                <a:latin typeface="Courier New" panose="02070309020205020404" pitchFamily="49" charset="0"/>
              </a:rPr>
              <a:t>   bool </a:t>
            </a:r>
            <a:r>
              <a:rPr lang="en-US" altLang="en-US" sz="2000" dirty="0">
                <a:latin typeface="Courier New" panose="02070309020205020404" pitchFamily="49" charset="0"/>
              </a:rPr>
              <a:t>sorted = false; </a:t>
            </a:r>
            <a:r>
              <a:rPr lang="en-US" altLang="en-US" sz="1600" dirty="0" smtClean="0">
                <a:latin typeface="Courier New" panose="02070309020205020404" pitchFamily="49" charset="0"/>
              </a:rPr>
              <a:t>/*use to identify the iteration having no   </a:t>
            </a:r>
          </a:p>
          <a:p>
            <a:pPr eaLnBrk="1" hangingPunct="1">
              <a:lnSpc>
                <a:spcPct val="80000"/>
              </a:lnSpc>
              <a:buFontTx/>
              <a:buNone/>
            </a:pPr>
            <a:r>
              <a:rPr lang="en-US" altLang="en-US" sz="1600" dirty="0">
                <a:latin typeface="Courier New" panose="02070309020205020404" pitchFamily="49" charset="0"/>
              </a:rPr>
              <a:t> </a:t>
            </a:r>
            <a:r>
              <a:rPr lang="en-US" altLang="en-US" sz="1600" dirty="0" smtClean="0">
                <a:latin typeface="Courier New" panose="02070309020205020404" pitchFamily="49" charset="0"/>
              </a:rPr>
              <a:t>                    exchanges, it means the array is sorted already</a:t>
            </a:r>
            <a:r>
              <a:rPr lang="en-US" altLang="en-US" sz="2000" dirty="0" smtClean="0">
                <a:latin typeface="Courier New" panose="02070309020205020404" pitchFamily="49" charset="0"/>
              </a:rPr>
              <a:t> */</a:t>
            </a:r>
          </a:p>
          <a:p>
            <a:pPr eaLnBrk="1" hangingPunct="1">
              <a:lnSpc>
                <a:spcPct val="80000"/>
              </a:lnSpc>
              <a:buFontTx/>
              <a:buNone/>
            </a:pPr>
            <a:r>
              <a:rPr lang="en-US" altLang="en-US" sz="2000" dirty="0" smtClean="0">
                <a:latin typeface="Courier New" panose="02070309020205020404" pitchFamily="49" charset="0"/>
              </a:rPr>
              <a:t>   for (</a:t>
            </a:r>
            <a:r>
              <a:rPr lang="en-US" altLang="en-US" sz="2000" dirty="0" err="1" smtClean="0">
                <a:latin typeface="Courier New" panose="02070309020205020404" pitchFamily="49" charset="0"/>
              </a:rPr>
              <a:t>int</a:t>
            </a:r>
            <a:r>
              <a:rPr lang="en-US" altLang="en-US" sz="2000" dirty="0" smtClean="0">
                <a:latin typeface="Courier New" panose="02070309020205020404" pitchFamily="49" charset="0"/>
              </a:rPr>
              <a:t> </a:t>
            </a:r>
            <a:r>
              <a:rPr lang="en-US" altLang="en-US" sz="2000" dirty="0" err="1" smtClean="0">
                <a:latin typeface="Courier New" panose="02070309020205020404" pitchFamily="49" charset="0"/>
              </a:rPr>
              <a:t>i</a:t>
            </a:r>
            <a:r>
              <a:rPr lang="en-US" altLang="en-US" sz="2000" dirty="0" smtClean="0">
                <a:latin typeface="Courier New" panose="02070309020205020404" pitchFamily="49" charset="0"/>
              </a:rPr>
              <a:t> = 1; </a:t>
            </a:r>
            <a:r>
              <a:rPr lang="en-US" altLang="en-US" sz="2000" dirty="0" err="1" smtClean="0">
                <a:latin typeface="Courier New" panose="02070309020205020404" pitchFamily="49" charset="0"/>
              </a:rPr>
              <a:t>i</a:t>
            </a:r>
            <a:r>
              <a:rPr lang="en-US" altLang="en-US" sz="2000" dirty="0" smtClean="0">
                <a:latin typeface="Courier New" panose="02070309020205020404" pitchFamily="49" charset="0"/>
              </a:rPr>
              <a:t> &lt;= n-1; </a:t>
            </a:r>
            <a:r>
              <a:rPr lang="en-US" altLang="en-US" sz="2000" dirty="0" err="1" smtClean="0">
                <a:latin typeface="Courier New" panose="02070309020205020404" pitchFamily="49" charset="0"/>
              </a:rPr>
              <a:t>i</a:t>
            </a:r>
            <a:r>
              <a:rPr lang="en-US" altLang="en-US" sz="2000" dirty="0" smtClean="0">
                <a:latin typeface="Courier New" panose="02070309020205020404" pitchFamily="49" charset="0"/>
              </a:rPr>
              <a:t>++)</a:t>
            </a:r>
          </a:p>
          <a:p>
            <a:pPr eaLnBrk="1" hangingPunct="1">
              <a:lnSpc>
                <a:spcPct val="80000"/>
              </a:lnSpc>
              <a:buFontTx/>
              <a:buNone/>
            </a:pPr>
            <a:r>
              <a:rPr lang="en-US" altLang="en-US" sz="2000" dirty="0">
                <a:latin typeface="Courier New" panose="02070309020205020404" pitchFamily="49" charset="0"/>
              </a:rPr>
              <a:t> </a:t>
            </a:r>
            <a:r>
              <a:rPr lang="en-US" altLang="en-US" sz="2000" dirty="0" smtClean="0">
                <a:latin typeface="Courier New" panose="02070309020205020404" pitchFamily="49" charset="0"/>
              </a:rPr>
              <a:t>     if (sorted == false)</a:t>
            </a:r>
          </a:p>
          <a:p>
            <a:pPr eaLnBrk="1" hangingPunct="1">
              <a:lnSpc>
                <a:spcPct val="80000"/>
              </a:lnSpc>
              <a:buFontTx/>
              <a:buNone/>
            </a:pPr>
            <a:r>
              <a:rPr lang="en-US" altLang="en-US" sz="2000" dirty="0">
                <a:latin typeface="Courier New" panose="02070309020205020404" pitchFamily="49" charset="0"/>
              </a:rPr>
              <a:t> </a:t>
            </a:r>
            <a:r>
              <a:rPr lang="en-US" altLang="en-US" sz="2000" dirty="0" smtClean="0">
                <a:latin typeface="Courier New" panose="02070309020205020404" pitchFamily="49" charset="0"/>
              </a:rPr>
              <a:t>     {</a:t>
            </a:r>
          </a:p>
          <a:p>
            <a:pPr eaLnBrk="1" hangingPunct="1">
              <a:lnSpc>
                <a:spcPct val="80000"/>
              </a:lnSpc>
              <a:buFontTx/>
              <a:buNone/>
            </a:pPr>
            <a:r>
              <a:rPr lang="en-US" altLang="en-US" sz="2000" dirty="0" smtClean="0">
                <a:latin typeface="Courier New" panose="02070309020205020404" pitchFamily="49" charset="0"/>
              </a:rPr>
              <a:t>          sorted = true;</a:t>
            </a:r>
          </a:p>
          <a:p>
            <a:pPr eaLnBrk="1" hangingPunct="1">
              <a:lnSpc>
                <a:spcPct val="80000"/>
              </a:lnSpc>
              <a:buFontTx/>
              <a:buNone/>
            </a:pPr>
            <a:r>
              <a:rPr lang="en-US" altLang="en-US" sz="2000" dirty="0" smtClean="0">
                <a:latin typeface="Courier New" panose="02070309020205020404" pitchFamily="49" charset="0"/>
              </a:rPr>
              <a:t>          for (</a:t>
            </a:r>
            <a:r>
              <a:rPr lang="en-US" altLang="en-US" sz="2000" dirty="0" err="1" smtClean="0">
                <a:latin typeface="Courier New" panose="02070309020205020404" pitchFamily="49" charset="0"/>
              </a:rPr>
              <a:t>int</a:t>
            </a:r>
            <a:r>
              <a:rPr lang="en-US" altLang="en-US" sz="2000" dirty="0" smtClean="0">
                <a:latin typeface="Courier New" panose="02070309020205020404" pitchFamily="49" charset="0"/>
              </a:rPr>
              <a:t> j= 0; j &lt;= n-i-1; </a:t>
            </a:r>
            <a:r>
              <a:rPr lang="en-US" altLang="en-US" sz="2000" dirty="0" err="1" smtClean="0">
                <a:latin typeface="Courier New" panose="02070309020205020404" pitchFamily="49" charset="0"/>
              </a:rPr>
              <a:t>j++</a:t>
            </a:r>
            <a:r>
              <a:rPr lang="en-US" altLang="en-US" sz="2000" dirty="0" smtClean="0">
                <a:latin typeface="Courier New" panose="02070309020205020404" pitchFamily="49" charset="0"/>
              </a:rPr>
              <a:t>)</a:t>
            </a:r>
          </a:p>
          <a:p>
            <a:pPr eaLnBrk="1" hangingPunct="1">
              <a:lnSpc>
                <a:spcPct val="80000"/>
              </a:lnSpc>
              <a:buFontTx/>
              <a:buNone/>
            </a:pPr>
            <a:r>
              <a:rPr lang="en-US" altLang="en-US" sz="2000" dirty="0" smtClean="0">
                <a:latin typeface="Courier New" panose="02070309020205020404" pitchFamily="49" charset="0"/>
              </a:rPr>
              <a:t>            if (a[j] &lt; a[j+1])</a:t>
            </a:r>
          </a:p>
          <a:p>
            <a:pPr eaLnBrk="1" hangingPunct="1">
              <a:lnSpc>
                <a:spcPct val="80000"/>
              </a:lnSpc>
              <a:buFontTx/>
              <a:buNone/>
            </a:pPr>
            <a:r>
              <a:rPr lang="en-US" altLang="en-US" sz="2000" dirty="0">
                <a:latin typeface="Courier New" panose="02070309020205020404" pitchFamily="49" charset="0"/>
              </a:rPr>
              <a:t> </a:t>
            </a:r>
            <a:r>
              <a:rPr lang="en-US" altLang="en-US" sz="2000" dirty="0" smtClean="0">
                <a:latin typeface="Courier New" panose="02070309020205020404" pitchFamily="49" charset="0"/>
              </a:rPr>
              <a:t>           {</a:t>
            </a:r>
          </a:p>
          <a:p>
            <a:pPr eaLnBrk="1" hangingPunct="1">
              <a:lnSpc>
                <a:spcPct val="80000"/>
              </a:lnSpc>
              <a:buFontTx/>
              <a:buNone/>
            </a:pPr>
            <a:r>
              <a:rPr lang="en-US" altLang="en-US" sz="2000" dirty="0" smtClean="0">
                <a:latin typeface="Courier New" panose="02070309020205020404" pitchFamily="49" charset="0"/>
              </a:rPr>
              <a:t>                swap(&amp;a[j],&amp;a[j+1]);</a:t>
            </a:r>
          </a:p>
          <a:p>
            <a:pPr eaLnBrk="1" hangingPunct="1">
              <a:lnSpc>
                <a:spcPct val="80000"/>
              </a:lnSpc>
              <a:buFontTx/>
              <a:buNone/>
            </a:pPr>
            <a:r>
              <a:rPr lang="en-US" altLang="en-US" sz="2000" dirty="0" smtClean="0">
                <a:latin typeface="Courier New" panose="02070309020205020404" pitchFamily="49" charset="0"/>
              </a:rPr>
              <a:t>                sorted = false; // signal exchange</a:t>
            </a:r>
          </a:p>
          <a:p>
            <a:pPr eaLnBrk="1" hangingPunct="1">
              <a:lnSpc>
                <a:spcPct val="80000"/>
              </a:lnSpc>
              <a:buFontTx/>
              <a:buNone/>
            </a:pPr>
            <a:r>
              <a:rPr lang="en-US" altLang="en-US" sz="2000" dirty="0" smtClean="0">
                <a:latin typeface="Courier New" panose="02070309020205020404" pitchFamily="49" charset="0"/>
              </a:rPr>
              <a:t>            }</a:t>
            </a:r>
          </a:p>
          <a:p>
            <a:pPr eaLnBrk="1" hangingPunct="1">
              <a:lnSpc>
                <a:spcPct val="80000"/>
              </a:lnSpc>
              <a:buFontTx/>
              <a:buNone/>
            </a:pPr>
            <a:r>
              <a:rPr lang="en-US" altLang="en-US" sz="2000" dirty="0" smtClean="0">
                <a:latin typeface="Courier New" panose="02070309020205020404" pitchFamily="49" charset="0"/>
              </a:rPr>
              <a:t>       }</a:t>
            </a:r>
          </a:p>
          <a:p>
            <a:pPr eaLnBrk="1" hangingPunct="1">
              <a:lnSpc>
                <a:spcPct val="80000"/>
              </a:lnSpc>
              <a:buFontTx/>
              <a:buNone/>
            </a:pPr>
            <a:r>
              <a:rPr lang="en-US" altLang="en-US" sz="2000" dirty="0" smtClean="0">
                <a:latin typeface="Courier New" panose="02070309020205020404" pitchFamily="49" charset="0"/>
              </a:rPr>
              <a:t>}</a:t>
            </a:r>
          </a:p>
        </p:txBody>
      </p:sp>
    </p:spTree>
    <p:extLst>
      <p:ext uri="{BB962C8B-B14F-4D97-AF65-F5344CB8AC3E}">
        <p14:creationId xmlns:p14="http://schemas.microsoft.com/office/powerpoint/2010/main" val="2097977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0" y="0"/>
            <a:ext cx="9144000" cy="838200"/>
          </a:xfrm>
        </p:spPr>
        <p:txBody>
          <a:bodyPr/>
          <a:lstStyle/>
          <a:p>
            <a:pPr eaLnBrk="1" hangingPunct="1"/>
            <a:r>
              <a:rPr lang="en-US" altLang="en-US" dirty="0" smtClean="0"/>
              <a:t>4.3. Bubble Sort – Analysis </a:t>
            </a:r>
          </a:p>
        </p:txBody>
      </p:sp>
      <p:sp>
        <p:nvSpPr>
          <p:cNvPr id="24580" name="Rectangle 3"/>
          <p:cNvSpPr>
            <a:spLocks noGrp="1" noChangeArrowheads="1"/>
          </p:cNvSpPr>
          <p:nvPr>
            <p:ph type="body" idx="1"/>
          </p:nvPr>
        </p:nvSpPr>
        <p:spPr>
          <a:xfrm>
            <a:off x="0" y="838200"/>
            <a:ext cx="9067800" cy="5410200"/>
          </a:xfrm>
        </p:spPr>
        <p:txBody>
          <a:bodyPr/>
          <a:lstStyle/>
          <a:p>
            <a:pPr eaLnBrk="1" hangingPunct="1"/>
            <a:r>
              <a:rPr lang="en-US" altLang="en-US" sz="1800" b="1" i="1" dirty="0" smtClean="0">
                <a:latin typeface="Times" panose="02020603050405020304" pitchFamily="18" charset="0"/>
                <a:cs typeface="Times" panose="02020603050405020304" pitchFamily="18" charset="0"/>
              </a:rPr>
              <a:t>Best-case:</a:t>
            </a:r>
            <a:r>
              <a:rPr lang="en-US" altLang="en-US" sz="1800" b="1" i="1" dirty="0">
                <a:latin typeface="Times" panose="02020603050405020304" pitchFamily="18" charset="0"/>
                <a:cs typeface="Times" panose="02020603050405020304" pitchFamily="18" charset="0"/>
              </a:rPr>
              <a:t> </a:t>
            </a:r>
            <a:r>
              <a:rPr lang="en-US" altLang="en-US" sz="1800" b="1" dirty="0" smtClean="0">
                <a:latin typeface="Times" panose="02020603050405020304" pitchFamily="18" charset="0"/>
                <a:cs typeface="Times" panose="02020603050405020304" pitchFamily="18" charset="0"/>
                <a:sym typeface="Wingdings" panose="05000000000000000000" pitchFamily="2" charset="2"/>
              </a:rPr>
              <a:t>O(</a:t>
            </a:r>
            <a:r>
              <a:rPr lang="en-US" altLang="en-US" sz="1800" b="1" i="1" dirty="0" smtClean="0">
                <a:latin typeface="Times" panose="02020603050405020304" pitchFamily="18" charset="0"/>
                <a:cs typeface="Times" panose="02020603050405020304" pitchFamily="18" charset="0"/>
                <a:sym typeface="Wingdings" panose="05000000000000000000" pitchFamily="2" charset="2"/>
              </a:rPr>
              <a:t>n</a:t>
            </a:r>
            <a:r>
              <a:rPr lang="en-US" altLang="en-US" sz="1800" b="1" dirty="0" smtClean="0">
                <a:latin typeface="Times" panose="02020603050405020304" pitchFamily="18" charset="0"/>
                <a:cs typeface="Times" panose="02020603050405020304" pitchFamily="18" charset="0"/>
                <a:sym typeface="Wingdings" panose="05000000000000000000" pitchFamily="2" charset="2"/>
              </a:rPr>
              <a:t>)</a:t>
            </a:r>
            <a:endParaRPr lang="en-US" altLang="en-US" sz="1800" b="1" dirty="0" smtClean="0">
              <a:latin typeface="Times" panose="02020603050405020304" pitchFamily="18" charset="0"/>
              <a:cs typeface="Times" panose="02020603050405020304" pitchFamily="18" charset="0"/>
            </a:endParaRPr>
          </a:p>
          <a:p>
            <a:pPr lvl="1" eaLnBrk="1" hangingPunct="1"/>
            <a:r>
              <a:rPr lang="en-US" altLang="en-US" sz="1800" dirty="0" smtClean="0">
                <a:latin typeface="Times" panose="02020603050405020304" pitchFamily="18" charset="0"/>
                <a:cs typeface="Times" panose="02020603050405020304" pitchFamily="18" charset="0"/>
              </a:rPr>
              <a:t>Array is already sorted in ascending order.</a:t>
            </a:r>
          </a:p>
          <a:p>
            <a:pPr lvl="2" eaLnBrk="1" hangingPunct="1"/>
            <a:r>
              <a:rPr lang="en-US" altLang="en-US" sz="1800" dirty="0" smtClean="0">
                <a:latin typeface="Times" panose="02020603050405020304" pitchFamily="18" charset="0"/>
                <a:cs typeface="Times" panose="02020603050405020304" pitchFamily="18" charset="0"/>
              </a:rPr>
              <a:t>The number of moves: 0 		 </a:t>
            </a:r>
            <a:r>
              <a:rPr lang="en-US" altLang="en-US" sz="1800" dirty="0" smtClean="0">
                <a:latin typeface="Times" panose="02020603050405020304" pitchFamily="18" charset="0"/>
                <a:cs typeface="Times" panose="02020603050405020304" pitchFamily="18" charset="0"/>
                <a:sym typeface="Wingdings" panose="05000000000000000000" pitchFamily="2" charset="2"/>
              </a:rPr>
              <a:t> </a:t>
            </a:r>
            <a:r>
              <a:rPr lang="en-US" altLang="en-US" sz="1800" dirty="0" smtClean="0">
                <a:latin typeface="Times" panose="02020603050405020304" pitchFamily="18" charset="0"/>
                <a:cs typeface="Times" panose="02020603050405020304" pitchFamily="18" charset="0"/>
              </a:rPr>
              <a:t>O(1)</a:t>
            </a:r>
          </a:p>
          <a:p>
            <a:pPr lvl="2" eaLnBrk="1" hangingPunct="1"/>
            <a:r>
              <a:rPr lang="en-US" altLang="en-US" sz="1800" dirty="0" smtClean="0">
                <a:latin typeface="Times" panose="02020603050405020304" pitchFamily="18" charset="0"/>
                <a:cs typeface="Times" panose="02020603050405020304" pitchFamily="18" charset="0"/>
              </a:rPr>
              <a:t>The number of key comparisons: (</a:t>
            </a:r>
            <a:r>
              <a:rPr lang="en-US" altLang="en-US" sz="1800" i="1" dirty="0" smtClean="0">
                <a:latin typeface="Times" panose="02020603050405020304" pitchFamily="18" charset="0"/>
                <a:cs typeface="Times" panose="02020603050405020304" pitchFamily="18" charset="0"/>
              </a:rPr>
              <a:t>n</a:t>
            </a:r>
            <a:r>
              <a:rPr lang="en-US" altLang="en-US" sz="1800" dirty="0" smtClean="0">
                <a:latin typeface="Times" panose="02020603050405020304" pitchFamily="18" charset="0"/>
                <a:cs typeface="Times" panose="02020603050405020304" pitchFamily="18" charset="0"/>
              </a:rPr>
              <a:t>-1)</a:t>
            </a:r>
            <a:r>
              <a:rPr lang="en-US" altLang="en-US" sz="1800" dirty="0" smtClean="0">
                <a:latin typeface="Times" panose="02020603050405020304" pitchFamily="18" charset="0"/>
                <a:cs typeface="Times" panose="02020603050405020304" pitchFamily="18" charset="0"/>
                <a:sym typeface="Wingdings" panose="05000000000000000000" pitchFamily="2" charset="2"/>
              </a:rPr>
              <a:t> </a:t>
            </a:r>
            <a:r>
              <a:rPr lang="en-US" altLang="en-US" sz="1800" dirty="0" smtClean="0">
                <a:latin typeface="Times" panose="02020603050405020304" pitchFamily="18" charset="0"/>
                <a:cs typeface="Times" panose="02020603050405020304" pitchFamily="18" charset="0"/>
              </a:rPr>
              <a:t>O(</a:t>
            </a:r>
            <a:r>
              <a:rPr lang="en-US" altLang="en-US" sz="1800" i="1" dirty="0" smtClean="0">
                <a:latin typeface="Times" panose="02020603050405020304" pitchFamily="18" charset="0"/>
                <a:cs typeface="Times" panose="02020603050405020304" pitchFamily="18" charset="0"/>
              </a:rPr>
              <a:t>n</a:t>
            </a:r>
            <a:r>
              <a:rPr lang="en-US" altLang="en-US" sz="1800" dirty="0" smtClean="0">
                <a:latin typeface="Times" panose="02020603050405020304" pitchFamily="18" charset="0"/>
                <a:cs typeface="Times" panose="02020603050405020304" pitchFamily="18" charset="0"/>
              </a:rPr>
              <a:t>)</a:t>
            </a:r>
          </a:p>
          <a:p>
            <a:pPr eaLnBrk="1" hangingPunct="1"/>
            <a:r>
              <a:rPr lang="en-US" altLang="en-US" sz="1800" b="1" i="1" dirty="0" smtClean="0">
                <a:latin typeface="Times" panose="02020603050405020304" pitchFamily="18" charset="0"/>
                <a:cs typeface="Times" panose="02020603050405020304" pitchFamily="18" charset="0"/>
              </a:rPr>
              <a:t>Worst-case: </a:t>
            </a:r>
            <a:r>
              <a:rPr lang="en-US" altLang="en-US" sz="1800" b="1" dirty="0" smtClean="0">
                <a:latin typeface="Times" panose="02020603050405020304" pitchFamily="18" charset="0"/>
                <a:cs typeface="Times" panose="02020603050405020304" pitchFamily="18" charset="0"/>
                <a:sym typeface="Wingdings" panose="05000000000000000000" pitchFamily="2" charset="2"/>
              </a:rPr>
              <a:t>O(</a:t>
            </a:r>
            <a:r>
              <a:rPr lang="en-US" altLang="en-US" sz="1800" b="1" i="1" dirty="0" smtClean="0">
                <a:latin typeface="Times" panose="02020603050405020304" pitchFamily="18" charset="0"/>
                <a:cs typeface="Times" panose="02020603050405020304" pitchFamily="18" charset="0"/>
                <a:sym typeface="Wingdings" panose="05000000000000000000" pitchFamily="2" charset="2"/>
              </a:rPr>
              <a:t>n</a:t>
            </a:r>
            <a:r>
              <a:rPr lang="en-US" altLang="en-US" sz="1800" b="1" baseline="30000" dirty="0" smtClean="0">
                <a:latin typeface="Times" panose="02020603050405020304" pitchFamily="18" charset="0"/>
                <a:cs typeface="Times" panose="02020603050405020304" pitchFamily="18" charset="0"/>
                <a:sym typeface="Wingdings" panose="05000000000000000000" pitchFamily="2" charset="2"/>
              </a:rPr>
              <a:t>2</a:t>
            </a:r>
            <a:r>
              <a:rPr lang="en-US" altLang="en-US" sz="1800" b="1" dirty="0" smtClean="0">
                <a:latin typeface="Times" panose="02020603050405020304" pitchFamily="18" charset="0"/>
                <a:cs typeface="Times" panose="02020603050405020304" pitchFamily="18" charset="0"/>
                <a:sym typeface="Wingdings" panose="05000000000000000000" pitchFamily="2" charset="2"/>
              </a:rPr>
              <a:t>)</a:t>
            </a:r>
            <a:endParaRPr lang="en-US" altLang="en-US" sz="1800" b="1" i="1" dirty="0" smtClean="0">
              <a:latin typeface="Times" panose="02020603050405020304" pitchFamily="18" charset="0"/>
              <a:cs typeface="Times" panose="02020603050405020304" pitchFamily="18" charset="0"/>
            </a:endParaRPr>
          </a:p>
          <a:p>
            <a:pPr lvl="1" eaLnBrk="1" hangingPunct="1"/>
            <a:r>
              <a:rPr lang="en-US" altLang="en-US" sz="1800" dirty="0" smtClean="0">
                <a:latin typeface="Times" panose="02020603050405020304" pitchFamily="18" charset="0"/>
                <a:cs typeface="Times" panose="02020603050405020304" pitchFamily="18" charset="0"/>
              </a:rPr>
              <a:t>Array is in reverse order: outer loop is executed </a:t>
            </a:r>
            <a:r>
              <a:rPr lang="en-US" altLang="en-US" sz="1800" i="1" dirty="0" smtClean="0">
                <a:latin typeface="Times" panose="02020603050405020304" pitchFamily="18" charset="0"/>
                <a:cs typeface="Times" panose="02020603050405020304" pitchFamily="18" charset="0"/>
              </a:rPr>
              <a:t>n</a:t>
            </a:r>
            <a:r>
              <a:rPr lang="en-US" altLang="en-US" sz="1800" dirty="0" smtClean="0">
                <a:latin typeface="Times" panose="02020603050405020304" pitchFamily="18" charset="0"/>
                <a:cs typeface="Times" panose="02020603050405020304" pitchFamily="18" charset="0"/>
              </a:rPr>
              <a:t>-1 times, </a:t>
            </a:r>
          </a:p>
          <a:p>
            <a:pPr lvl="2" eaLnBrk="1" hangingPunct="1"/>
            <a:r>
              <a:rPr lang="en-US" altLang="en-US" sz="1800" dirty="0" smtClean="0">
                <a:latin typeface="Times" panose="02020603050405020304" pitchFamily="18" charset="0"/>
                <a:cs typeface="Times" panose="02020603050405020304" pitchFamily="18" charset="0"/>
              </a:rPr>
              <a:t>The number of moves: 3*(1+2+...+</a:t>
            </a:r>
            <a:r>
              <a:rPr lang="en-US" altLang="en-US" sz="1800" i="1" dirty="0" smtClean="0">
                <a:latin typeface="Times" panose="02020603050405020304" pitchFamily="18" charset="0"/>
                <a:cs typeface="Times" panose="02020603050405020304" pitchFamily="18" charset="0"/>
              </a:rPr>
              <a:t>n</a:t>
            </a:r>
            <a:r>
              <a:rPr lang="en-US" altLang="en-US" sz="1800" dirty="0" smtClean="0">
                <a:latin typeface="Times" panose="02020603050405020304" pitchFamily="18" charset="0"/>
                <a:cs typeface="Times" panose="02020603050405020304" pitchFamily="18" charset="0"/>
              </a:rPr>
              <a:t>-1) = 3 * </a:t>
            </a:r>
            <a:r>
              <a:rPr lang="en-US" altLang="en-US" sz="1800" i="1" dirty="0" smtClean="0">
                <a:latin typeface="Times" panose="02020603050405020304" pitchFamily="18" charset="0"/>
                <a:cs typeface="Times" panose="02020603050405020304" pitchFamily="18" charset="0"/>
                <a:sym typeface="Wingdings" panose="05000000000000000000" pitchFamily="2" charset="2"/>
              </a:rPr>
              <a:t>n</a:t>
            </a:r>
            <a:r>
              <a:rPr lang="en-US" altLang="en-US" sz="1800" dirty="0" smtClean="0">
                <a:latin typeface="Times" panose="02020603050405020304" pitchFamily="18" charset="0"/>
                <a:cs typeface="Times" panose="02020603050405020304" pitchFamily="18" charset="0"/>
                <a:sym typeface="Wingdings" panose="05000000000000000000" pitchFamily="2" charset="2"/>
              </a:rPr>
              <a:t>*(</a:t>
            </a:r>
            <a:r>
              <a:rPr lang="en-US" altLang="en-US" sz="1800" i="1" dirty="0" smtClean="0">
                <a:latin typeface="Times" panose="02020603050405020304" pitchFamily="18" charset="0"/>
                <a:cs typeface="Times" panose="02020603050405020304" pitchFamily="18" charset="0"/>
                <a:sym typeface="Wingdings" panose="05000000000000000000" pitchFamily="2" charset="2"/>
              </a:rPr>
              <a:t>n</a:t>
            </a:r>
            <a:r>
              <a:rPr lang="en-US" altLang="en-US" sz="1800" dirty="0" smtClean="0">
                <a:latin typeface="Times" panose="02020603050405020304" pitchFamily="18" charset="0"/>
                <a:cs typeface="Times" panose="02020603050405020304" pitchFamily="18" charset="0"/>
                <a:sym typeface="Wingdings" panose="05000000000000000000" pitchFamily="2" charset="2"/>
              </a:rPr>
              <a:t>-1)/2       </a:t>
            </a:r>
            <a:r>
              <a:rPr lang="en-US" altLang="en-US" sz="1800" dirty="0" smtClean="0">
                <a:latin typeface="Times" panose="02020603050405020304" pitchFamily="18" charset="0"/>
                <a:cs typeface="Times" panose="02020603050405020304" pitchFamily="18" charset="0"/>
              </a:rPr>
              <a:t>O(</a:t>
            </a:r>
            <a:r>
              <a:rPr lang="en-US" altLang="en-US" sz="1800" i="1" dirty="0" smtClean="0">
                <a:latin typeface="Times" panose="02020603050405020304" pitchFamily="18" charset="0"/>
                <a:cs typeface="Times" panose="02020603050405020304" pitchFamily="18" charset="0"/>
              </a:rPr>
              <a:t>n</a:t>
            </a:r>
            <a:r>
              <a:rPr lang="en-US" altLang="en-US" sz="1800" baseline="30000" dirty="0" smtClean="0">
                <a:latin typeface="Times" panose="02020603050405020304" pitchFamily="18" charset="0"/>
                <a:cs typeface="Times" panose="02020603050405020304" pitchFamily="18" charset="0"/>
              </a:rPr>
              <a:t>2</a:t>
            </a:r>
            <a:r>
              <a:rPr lang="en-US" altLang="en-US" sz="1800" dirty="0" smtClean="0">
                <a:latin typeface="Times" panose="02020603050405020304" pitchFamily="18" charset="0"/>
                <a:cs typeface="Times" panose="02020603050405020304" pitchFamily="18" charset="0"/>
              </a:rPr>
              <a:t>)</a:t>
            </a:r>
          </a:p>
          <a:p>
            <a:pPr lvl="2" eaLnBrk="1" hangingPunct="1"/>
            <a:r>
              <a:rPr lang="en-US" altLang="en-US" sz="1800" dirty="0" smtClean="0">
                <a:latin typeface="Times" panose="02020603050405020304" pitchFamily="18" charset="0"/>
                <a:cs typeface="Times" panose="02020603050405020304" pitchFamily="18" charset="0"/>
              </a:rPr>
              <a:t>The number of key comparisons: (1+2+...+</a:t>
            </a:r>
            <a:r>
              <a:rPr lang="en-US" altLang="en-US" sz="1800" i="1" dirty="0" smtClean="0">
                <a:latin typeface="Times" panose="02020603050405020304" pitchFamily="18" charset="0"/>
                <a:cs typeface="Times" panose="02020603050405020304" pitchFamily="18" charset="0"/>
              </a:rPr>
              <a:t>n</a:t>
            </a:r>
            <a:r>
              <a:rPr lang="en-US" altLang="en-US" sz="1800" dirty="0" smtClean="0">
                <a:latin typeface="Times" panose="02020603050405020304" pitchFamily="18" charset="0"/>
                <a:cs typeface="Times" panose="02020603050405020304" pitchFamily="18" charset="0"/>
              </a:rPr>
              <a:t>-1)= </a:t>
            </a:r>
            <a:r>
              <a:rPr lang="en-US" altLang="en-US" sz="1800" i="1" dirty="0" smtClean="0">
                <a:latin typeface="Times" panose="02020603050405020304" pitchFamily="18" charset="0"/>
                <a:cs typeface="Times" panose="02020603050405020304" pitchFamily="18" charset="0"/>
                <a:sym typeface="Wingdings" panose="05000000000000000000" pitchFamily="2" charset="2"/>
              </a:rPr>
              <a:t>n</a:t>
            </a:r>
            <a:r>
              <a:rPr lang="en-US" altLang="en-US" sz="1800" dirty="0" smtClean="0">
                <a:latin typeface="Times" panose="02020603050405020304" pitchFamily="18" charset="0"/>
                <a:cs typeface="Times" panose="02020603050405020304" pitchFamily="18" charset="0"/>
                <a:sym typeface="Wingdings" panose="05000000000000000000" pitchFamily="2" charset="2"/>
              </a:rPr>
              <a:t>*(</a:t>
            </a:r>
            <a:r>
              <a:rPr lang="en-US" altLang="en-US" sz="1800" i="1" dirty="0" smtClean="0">
                <a:latin typeface="Times" panose="02020603050405020304" pitchFamily="18" charset="0"/>
                <a:cs typeface="Times" panose="02020603050405020304" pitchFamily="18" charset="0"/>
                <a:sym typeface="Wingdings" panose="05000000000000000000" pitchFamily="2" charset="2"/>
              </a:rPr>
              <a:t>n</a:t>
            </a:r>
            <a:r>
              <a:rPr lang="en-US" altLang="en-US" sz="1800" dirty="0" smtClean="0">
                <a:latin typeface="Times" panose="02020603050405020304" pitchFamily="18" charset="0"/>
                <a:cs typeface="Times" panose="02020603050405020304" pitchFamily="18" charset="0"/>
                <a:sym typeface="Wingdings" panose="05000000000000000000" pitchFamily="2" charset="2"/>
              </a:rPr>
              <a:t>-1)/2  </a:t>
            </a:r>
            <a:r>
              <a:rPr lang="en-US" altLang="en-US" sz="1800" dirty="0" smtClean="0">
                <a:latin typeface="Times" panose="02020603050405020304" pitchFamily="18" charset="0"/>
                <a:cs typeface="Times" panose="02020603050405020304" pitchFamily="18" charset="0"/>
              </a:rPr>
              <a:t>O(</a:t>
            </a:r>
            <a:r>
              <a:rPr lang="en-US" altLang="en-US" sz="1800" i="1" dirty="0" smtClean="0">
                <a:latin typeface="Times" panose="02020603050405020304" pitchFamily="18" charset="0"/>
                <a:cs typeface="Times" panose="02020603050405020304" pitchFamily="18" charset="0"/>
              </a:rPr>
              <a:t>n</a:t>
            </a:r>
            <a:r>
              <a:rPr lang="en-US" altLang="en-US" sz="1800" baseline="30000" dirty="0" smtClean="0">
                <a:latin typeface="Times" panose="02020603050405020304" pitchFamily="18" charset="0"/>
                <a:cs typeface="Times" panose="02020603050405020304" pitchFamily="18" charset="0"/>
              </a:rPr>
              <a:t>2</a:t>
            </a:r>
            <a:r>
              <a:rPr lang="en-US" altLang="en-US" sz="1800" dirty="0" smtClean="0">
                <a:latin typeface="Times" panose="02020603050405020304" pitchFamily="18" charset="0"/>
                <a:cs typeface="Times" panose="02020603050405020304" pitchFamily="18" charset="0"/>
              </a:rPr>
              <a:t>)</a:t>
            </a:r>
          </a:p>
          <a:p>
            <a:pPr eaLnBrk="1" hangingPunct="1"/>
            <a:r>
              <a:rPr lang="en-US" altLang="en-US" sz="1800" dirty="0" smtClean="0">
                <a:latin typeface="Times" panose="02020603050405020304" pitchFamily="18" charset="0"/>
                <a:cs typeface="Times" panose="02020603050405020304" pitchFamily="18" charset="0"/>
              </a:rPr>
              <a:t>Average-case: </a:t>
            </a:r>
            <a:r>
              <a:rPr lang="en-US" altLang="en-US" sz="1800" b="1" dirty="0" smtClean="0">
                <a:latin typeface="Times" panose="02020603050405020304" pitchFamily="18" charset="0"/>
                <a:cs typeface="Times" panose="02020603050405020304" pitchFamily="18" charset="0"/>
                <a:sym typeface="Wingdings" panose="05000000000000000000" pitchFamily="2" charset="2"/>
              </a:rPr>
              <a:t> O(</a:t>
            </a:r>
            <a:r>
              <a:rPr lang="en-US" altLang="en-US" sz="1800" b="1" i="1" dirty="0" smtClean="0">
                <a:latin typeface="Times" panose="02020603050405020304" pitchFamily="18" charset="0"/>
                <a:cs typeface="Times" panose="02020603050405020304" pitchFamily="18" charset="0"/>
                <a:sym typeface="Wingdings" panose="05000000000000000000" pitchFamily="2" charset="2"/>
              </a:rPr>
              <a:t>n</a:t>
            </a:r>
            <a:r>
              <a:rPr lang="en-US" altLang="en-US" sz="1800" b="1" baseline="30000" dirty="0" smtClean="0">
                <a:latin typeface="Times" panose="02020603050405020304" pitchFamily="18" charset="0"/>
                <a:cs typeface="Times" panose="02020603050405020304" pitchFamily="18" charset="0"/>
                <a:sym typeface="Wingdings" panose="05000000000000000000" pitchFamily="2" charset="2"/>
              </a:rPr>
              <a:t>2</a:t>
            </a:r>
            <a:r>
              <a:rPr lang="en-US" altLang="en-US" sz="1800" b="1" dirty="0" smtClean="0">
                <a:latin typeface="Times" panose="02020603050405020304" pitchFamily="18" charset="0"/>
                <a:cs typeface="Times" panose="02020603050405020304" pitchFamily="18" charset="0"/>
                <a:sym typeface="Wingdings" panose="05000000000000000000" pitchFamily="2" charset="2"/>
              </a:rPr>
              <a:t>)</a:t>
            </a:r>
            <a:endParaRPr lang="en-US" altLang="en-US" sz="1800" dirty="0" smtClean="0">
              <a:latin typeface="Times" panose="02020603050405020304" pitchFamily="18" charset="0"/>
              <a:cs typeface="Times" panose="02020603050405020304" pitchFamily="18" charset="0"/>
            </a:endParaRPr>
          </a:p>
          <a:p>
            <a:pPr lvl="1" eaLnBrk="1" hangingPunct="1"/>
            <a:r>
              <a:rPr lang="en-US" altLang="en-US" sz="1800" dirty="0" smtClean="0">
                <a:latin typeface="Times" panose="02020603050405020304" pitchFamily="18" charset="0"/>
                <a:cs typeface="Times" panose="02020603050405020304" pitchFamily="18" charset="0"/>
              </a:rPr>
              <a:t>We have to look at all possible initial data organizations.</a:t>
            </a:r>
          </a:p>
          <a:p>
            <a:pPr marL="0" indent="0" eaLnBrk="1" hangingPunct="1">
              <a:buNone/>
            </a:pPr>
            <a:r>
              <a:rPr lang="en-US" altLang="en-US" sz="1800" b="1" dirty="0" smtClean="0">
                <a:latin typeface="Times" panose="02020603050405020304" pitchFamily="18" charset="0"/>
                <a:cs typeface="Times" panose="02020603050405020304" pitchFamily="18" charset="0"/>
              </a:rPr>
              <a:t>So, Bubble Sort is </a:t>
            </a:r>
            <a:r>
              <a:rPr lang="en-US" altLang="en-US" sz="1800" b="1" dirty="0" smtClean="0">
                <a:latin typeface="Times" panose="02020603050405020304" pitchFamily="18" charset="0"/>
                <a:cs typeface="Times" panose="02020603050405020304" pitchFamily="18" charset="0"/>
                <a:sym typeface="Wingdings" panose="05000000000000000000" pitchFamily="2" charset="2"/>
              </a:rPr>
              <a:t>O(</a:t>
            </a:r>
            <a:r>
              <a:rPr lang="en-US" altLang="en-US" sz="1800" b="1" i="1" dirty="0" smtClean="0">
                <a:latin typeface="Times" panose="02020603050405020304" pitchFamily="18" charset="0"/>
                <a:cs typeface="Times" panose="02020603050405020304" pitchFamily="18" charset="0"/>
                <a:sym typeface="Wingdings" panose="05000000000000000000" pitchFamily="2" charset="2"/>
              </a:rPr>
              <a:t>n</a:t>
            </a:r>
            <a:r>
              <a:rPr lang="en-US" altLang="en-US" sz="1800" b="1" baseline="30000" dirty="0" smtClean="0">
                <a:latin typeface="Times" panose="02020603050405020304" pitchFamily="18" charset="0"/>
                <a:cs typeface="Times" panose="02020603050405020304" pitchFamily="18" charset="0"/>
                <a:sym typeface="Wingdings" panose="05000000000000000000" pitchFamily="2" charset="2"/>
              </a:rPr>
              <a:t>2</a:t>
            </a:r>
            <a:r>
              <a:rPr lang="en-US" altLang="en-US" sz="1800" b="1" dirty="0" smtClean="0">
                <a:latin typeface="Times" panose="02020603050405020304" pitchFamily="18" charset="0"/>
                <a:cs typeface="Times" panose="02020603050405020304" pitchFamily="18" charset="0"/>
                <a:sym typeface="Wingdings" panose="05000000000000000000" pitchFamily="2" charset="2"/>
              </a:rPr>
              <a:t>)</a:t>
            </a:r>
            <a:endParaRPr lang="en-US" altLang="en-US" sz="1800" b="1" i="1" dirty="0" smtClean="0">
              <a:latin typeface="Times" panose="02020603050405020304" pitchFamily="18" charset="0"/>
              <a:cs typeface="Times" panose="02020603050405020304" pitchFamily="18" charset="0"/>
            </a:endParaRPr>
          </a:p>
          <a:p>
            <a:pPr eaLnBrk="1" hangingPunct="1"/>
            <a:endParaRPr lang="en-US" altLang="en-US" sz="1800" dirty="0" smtClean="0">
              <a:latin typeface="Times" panose="02020603050405020304" pitchFamily="18" charset="0"/>
              <a:cs typeface="Times" panose="02020603050405020304" pitchFamily="18" charset="0"/>
            </a:endParaRPr>
          </a:p>
        </p:txBody>
      </p:sp>
      <p:pic>
        <p:nvPicPr>
          <p:cNvPr id="5" name="Picture 4"/>
          <p:cNvPicPr>
            <a:picLocks noChangeAspect="1"/>
          </p:cNvPicPr>
          <p:nvPr/>
        </p:nvPicPr>
        <p:blipFill>
          <a:blip r:embed="rId3"/>
          <a:stretch>
            <a:fillRect/>
          </a:stretch>
        </p:blipFill>
        <p:spPr>
          <a:xfrm>
            <a:off x="4381500" y="4191000"/>
            <a:ext cx="4724400" cy="2600541"/>
          </a:xfrm>
          <a:prstGeom prst="rect">
            <a:avLst/>
          </a:prstGeom>
        </p:spPr>
      </p:pic>
    </p:spTree>
    <p:extLst>
      <p:ext uri="{BB962C8B-B14F-4D97-AF65-F5344CB8AC3E}">
        <p14:creationId xmlns:p14="http://schemas.microsoft.com/office/powerpoint/2010/main" val="17667477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Sorting: The Big Picture</a:t>
            </a:r>
            <a:endParaRPr lang="en-US" dirty="0"/>
          </a:p>
        </p:txBody>
      </p:sp>
      <p:sp>
        <p:nvSpPr>
          <p:cNvPr id="7" name="Text Box 4"/>
          <p:cNvSpPr txBox="1">
            <a:spLocks noChangeArrowheads="1"/>
          </p:cNvSpPr>
          <p:nvPr>
            <p:custDataLst>
              <p:tags r:id="rId1"/>
            </p:custDataLst>
          </p:nvPr>
        </p:nvSpPr>
        <p:spPr bwMode="auto">
          <a:xfrm>
            <a:off x="1876525" y="1747130"/>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a:latin typeface="+mj-lt"/>
              </a:rPr>
              <a:t>Simple</a:t>
            </a:r>
          </a:p>
          <a:p>
            <a:pPr algn="ctr" eaLnBrk="1" hangingPunct="1"/>
            <a:r>
              <a:rPr lang="en-US" sz="2000" dirty="0">
                <a:latin typeface="+mj-lt"/>
                <a:sym typeface="Symbol" pitchFamily="18" charset="2"/>
              </a:rPr>
              <a:t>algorithms:</a:t>
            </a:r>
          </a:p>
          <a:p>
            <a:pPr algn="ctr" eaLnBrk="1" hangingPunct="1"/>
            <a:r>
              <a:rPr lang="en-US" sz="2000" dirty="0">
                <a:latin typeface="+mj-lt"/>
                <a:sym typeface="Symbol" pitchFamily="18" charset="2"/>
              </a:rPr>
              <a:t>O(</a:t>
            </a:r>
            <a:r>
              <a:rPr lang="en-US" sz="2000" i="1" dirty="0">
                <a:latin typeface="+mj-lt"/>
                <a:sym typeface="Symbol" pitchFamily="18" charset="2"/>
              </a:rPr>
              <a:t>n</a:t>
            </a:r>
            <a:r>
              <a:rPr lang="en-US" sz="2000" baseline="30000" dirty="0">
                <a:latin typeface="+mj-lt"/>
                <a:sym typeface="Symbol" pitchFamily="18" charset="2"/>
              </a:rPr>
              <a:t>2</a:t>
            </a:r>
            <a:r>
              <a:rPr lang="en-US" sz="2000" dirty="0">
                <a:latin typeface="+mj-lt"/>
                <a:sym typeface="Symbol" pitchFamily="18" charset="2"/>
              </a:rPr>
              <a:t>)</a:t>
            </a:r>
          </a:p>
        </p:txBody>
      </p:sp>
      <p:sp>
        <p:nvSpPr>
          <p:cNvPr id="8" name="Text Box 5"/>
          <p:cNvSpPr txBox="1">
            <a:spLocks noChangeArrowheads="1"/>
          </p:cNvSpPr>
          <p:nvPr>
            <p:custDataLst>
              <p:tags r:id="rId2"/>
            </p:custDataLst>
          </p:nvPr>
        </p:nvSpPr>
        <p:spPr bwMode="auto">
          <a:xfrm>
            <a:off x="3638090" y="2503660"/>
            <a:ext cx="1667443" cy="1107996"/>
          </a:xfrm>
          <a:prstGeom prst="rect">
            <a:avLst/>
          </a:prstGeom>
          <a:solidFill>
            <a:schemeClr val="accent3">
              <a:lumMod val="60000"/>
              <a:lumOff val="40000"/>
            </a:schemeClr>
          </a:solidFill>
          <a:ln w="57150">
            <a:solidFill>
              <a:schemeClr val="accent4">
                <a:lumMod val="50000"/>
              </a:schemeClr>
            </a:solidFill>
            <a:miter lim="800000"/>
            <a:headEnd/>
            <a:tailEnd/>
          </a:ln>
          <a:effectLst/>
        </p:spPr>
        <p:txBody>
          <a:bodyPr wrap="none" tIns="91440" bIns="91440">
            <a:spAutoFit/>
          </a:bodyPr>
          <a:lstStyle/>
          <a:p>
            <a:pPr algn="ctr" eaLnBrk="1" hangingPunct="1"/>
            <a:r>
              <a:rPr lang="en-US" sz="2000" dirty="0">
                <a:latin typeface="+mj-lt"/>
              </a:rPr>
              <a:t>Fancier</a:t>
            </a:r>
          </a:p>
          <a:p>
            <a:pPr algn="ctr" eaLnBrk="1" hangingPunct="1"/>
            <a:r>
              <a:rPr lang="en-US" sz="2000" dirty="0">
                <a:latin typeface="+mj-lt"/>
                <a:sym typeface="Symbol" pitchFamily="18" charset="2"/>
              </a:rPr>
              <a:t>algorithms:</a:t>
            </a:r>
          </a:p>
          <a:p>
            <a:pPr algn="ctr" eaLnBrk="1" hangingPunct="1"/>
            <a:r>
              <a:rPr lang="en-US" sz="2000" dirty="0">
                <a:latin typeface="+mj-lt"/>
                <a:sym typeface="Symbol" pitchFamily="18" charset="2"/>
              </a:rPr>
              <a:t>O(</a:t>
            </a:r>
            <a:r>
              <a:rPr lang="en-US" sz="2000" i="1" dirty="0">
                <a:latin typeface="+mj-lt"/>
                <a:sym typeface="Symbol" pitchFamily="18" charset="2"/>
              </a:rPr>
              <a:t>n</a:t>
            </a:r>
            <a:r>
              <a:rPr lang="en-US" sz="2000" dirty="0">
                <a:latin typeface="+mj-lt"/>
                <a:sym typeface="Symbol" pitchFamily="18" charset="2"/>
              </a:rPr>
              <a:t> log </a:t>
            </a:r>
            <a:r>
              <a:rPr lang="en-US" sz="2000" i="1" dirty="0">
                <a:latin typeface="+mj-lt"/>
                <a:sym typeface="Symbol" pitchFamily="18" charset="2"/>
              </a:rPr>
              <a:t>n</a:t>
            </a:r>
            <a:r>
              <a:rPr lang="en-US" sz="2000" dirty="0">
                <a:latin typeface="+mj-lt"/>
                <a:sym typeface="Symbol" pitchFamily="18" charset="2"/>
              </a:rPr>
              <a:t>)</a:t>
            </a:r>
          </a:p>
        </p:txBody>
      </p:sp>
      <p:sp>
        <p:nvSpPr>
          <p:cNvPr id="9" name="Text Box 6"/>
          <p:cNvSpPr txBox="1">
            <a:spLocks noChangeArrowheads="1"/>
          </p:cNvSpPr>
          <p:nvPr>
            <p:custDataLst>
              <p:tags r:id="rId3"/>
            </p:custDataLst>
          </p:nvPr>
        </p:nvSpPr>
        <p:spPr bwMode="auto">
          <a:xfrm>
            <a:off x="5399655" y="3260190"/>
            <a:ext cx="1888658"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a:latin typeface="+mj-lt"/>
              </a:rPr>
              <a:t>Comparison</a:t>
            </a:r>
          </a:p>
          <a:p>
            <a:pPr algn="ctr" eaLnBrk="1" hangingPunct="1"/>
            <a:r>
              <a:rPr lang="en-US" sz="2000" dirty="0">
                <a:latin typeface="+mj-lt"/>
              </a:rPr>
              <a:t>lower bound:</a:t>
            </a:r>
            <a:endParaRPr lang="en-US" sz="2000" dirty="0">
              <a:latin typeface="+mj-lt"/>
              <a:sym typeface="Symbol" pitchFamily="18" charset="2"/>
            </a:endParaRPr>
          </a:p>
          <a:p>
            <a:pPr algn="ctr" eaLnBrk="1" hangingPunct="1"/>
            <a:r>
              <a:rPr lang="en-US" sz="2000" dirty="0">
                <a:latin typeface="+mj-lt"/>
                <a:sym typeface="Symbol" pitchFamily="18" charset="2"/>
              </a:rPr>
              <a:t>(</a:t>
            </a:r>
            <a:r>
              <a:rPr lang="en-US" sz="2000" i="1" dirty="0">
                <a:latin typeface="+mj-lt"/>
                <a:sym typeface="Symbol" pitchFamily="18" charset="2"/>
              </a:rPr>
              <a:t>n</a:t>
            </a:r>
            <a:r>
              <a:rPr lang="en-US" sz="2000" dirty="0">
                <a:latin typeface="+mj-lt"/>
                <a:sym typeface="Symbol" pitchFamily="18" charset="2"/>
              </a:rPr>
              <a:t> log </a:t>
            </a:r>
            <a:r>
              <a:rPr lang="en-US" sz="2000" i="1" dirty="0">
                <a:latin typeface="+mj-lt"/>
                <a:sym typeface="Symbol" pitchFamily="18" charset="2"/>
              </a:rPr>
              <a:t>n</a:t>
            </a:r>
            <a:r>
              <a:rPr lang="en-US" sz="2000" dirty="0">
                <a:latin typeface="+mj-lt"/>
                <a:sym typeface="Symbol" pitchFamily="18" charset="2"/>
              </a:rPr>
              <a:t>)</a:t>
            </a:r>
          </a:p>
        </p:txBody>
      </p:sp>
      <p:sp>
        <p:nvSpPr>
          <p:cNvPr id="10" name="Text Box 7"/>
          <p:cNvSpPr txBox="1">
            <a:spLocks noChangeArrowheads="1"/>
          </p:cNvSpPr>
          <p:nvPr>
            <p:custDataLst>
              <p:tags r:id="rId4"/>
            </p:custDataLst>
          </p:nvPr>
        </p:nvSpPr>
        <p:spPr bwMode="auto">
          <a:xfrm>
            <a:off x="7382435" y="4016721"/>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a:latin typeface="+mj-lt"/>
              </a:rPr>
              <a:t>Specialized</a:t>
            </a:r>
          </a:p>
          <a:p>
            <a:pPr algn="ctr" eaLnBrk="1" hangingPunct="1"/>
            <a:r>
              <a:rPr lang="en-US" sz="2000" dirty="0">
                <a:latin typeface="+mj-lt"/>
              </a:rPr>
              <a:t>algorithms:</a:t>
            </a:r>
            <a:endParaRPr lang="en-US" sz="2000" dirty="0">
              <a:latin typeface="+mj-lt"/>
              <a:sym typeface="Symbol" pitchFamily="18" charset="2"/>
            </a:endParaRPr>
          </a:p>
          <a:p>
            <a:pPr algn="ctr" eaLnBrk="1" hangingPunct="1"/>
            <a:r>
              <a:rPr lang="en-US" sz="2000" dirty="0">
                <a:latin typeface="+mj-lt"/>
                <a:sym typeface="Symbol" pitchFamily="18" charset="2"/>
              </a:rPr>
              <a:t>O(</a:t>
            </a:r>
            <a:r>
              <a:rPr lang="en-US" sz="2000" i="1" dirty="0">
                <a:latin typeface="+mj-lt"/>
                <a:sym typeface="Symbol" pitchFamily="18" charset="2"/>
              </a:rPr>
              <a:t>n</a:t>
            </a:r>
            <a:r>
              <a:rPr lang="en-US" sz="2000" dirty="0">
                <a:latin typeface="+mj-lt"/>
                <a:sym typeface="Symbol" pitchFamily="18" charset="2"/>
              </a:rPr>
              <a:t>)</a:t>
            </a:r>
          </a:p>
        </p:txBody>
      </p:sp>
      <p:sp>
        <p:nvSpPr>
          <p:cNvPr id="12" name="Text Box 9"/>
          <p:cNvSpPr txBox="1">
            <a:spLocks noChangeArrowheads="1"/>
          </p:cNvSpPr>
          <p:nvPr>
            <p:custDataLst>
              <p:tags r:id="rId5"/>
            </p:custDataLst>
          </p:nvPr>
        </p:nvSpPr>
        <p:spPr bwMode="auto">
          <a:xfrm>
            <a:off x="1737864" y="3446567"/>
            <a:ext cx="1944763" cy="1631216"/>
          </a:xfrm>
          <a:prstGeom prst="rect">
            <a:avLst/>
          </a:prstGeom>
          <a:noFill/>
          <a:ln w="9525">
            <a:noFill/>
            <a:miter lim="800000"/>
            <a:headEnd/>
            <a:tailEnd/>
          </a:ln>
          <a:effectLst/>
        </p:spPr>
        <p:txBody>
          <a:bodyPr wrap="none">
            <a:spAutoFit/>
          </a:bodyPr>
          <a:lstStyle/>
          <a:p>
            <a:pPr algn="ctr" eaLnBrk="1" hangingPunct="1"/>
            <a:r>
              <a:rPr lang="en-US" sz="2000" dirty="0">
                <a:latin typeface="+mj-lt"/>
              </a:rPr>
              <a:t>Insertion sort</a:t>
            </a:r>
          </a:p>
          <a:p>
            <a:pPr algn="ctr" eaLnBrk="1" hangingPunct="1"/>
            <a:r>
              <a:rPr lang="en-US" sz="2000" dirty="0">
                <a:latin typeface="+mj-lt"/>
              </a:rPr>
              <a:t>Selection </a:t>
            </a:r>
            <a:r>
              <a:rPr lang="en-US" sz="2000" dirty="0" smtClean="0">
                <a:latin typeface="+mj-lt"/>
              </a:rPr>
              <a:t>sort</a:t>
            </a:r>
          </a:p>
          <a:p>
            <a:pPr algn="ctr" eaLnBrk="1" hangingPunct="1"/>
            <a:r>
              <a:rPr lang="en-US" sz="2000" dirty="0" smtClean="0">
                <a:latin typeface="+mj-lt"/>
              </a:rPr>
              <a:t>Bubble Sort</a:t>
            </a:r>
            <a:endParaRPr lang="en-US" sz="2000" dirty="0">
              <a:latin typeface="+mj-lt"/>
            </a:endParaRPr>
          </a:p>
          <a:p>
            <a:pPr algn="ctr" eaLnBrk="1" hangingPunct="1"/>
            <a:r>
              <a:rPr lang="en-US" sz="2000" dirty="0" smtClean="0">
                <a:solidFill>
                  <a:schemeClr val="bg2"/>
                </a:solidFill>
                <a:latin typeface="+mj-lt"/>
              </a:rPr>
              <a:t>Shell </a:t>
            </a:r>
            <a:r>
              <a:rPr lang="en-US" sz="2000" dirty="0">
                <a:solidFill>
                  <a:schemeClr val="bg2"/>
                </a:solidFill>
                <a:latin typeface="+mj-lt"/>
              </a:rPr>
              <a:t>sort</a:t>
            </a:r>
          </a:p>
          <a:p>
            <a:pPr algn="ctr" eaLnBrk="1" hangingPunct="1"/>
            <a:r>
              <a:rPr lang="en-US" sz="2000" dirty="0">
                <a:solidFill>
                  <a:schemeClr val="bg2"/>
                </a:solidFill>
                <a:latin typeface="+mj-lt"/>
              </a:rPr>
              <a:t>…</a:t>
            </a:r>
          </a:p>
        </p:txBody>
      </p:sp>
      <p:sp>
        <p:nvSpPr>
          <p:cNvPr id="13" name="Text Box 10"/>
          <p:cNvSpPr txBox="1">
            <a:spLocks noChangeArrowheads="1"/>
          </p:cNvSpPr>
          <p:nvPr>
            <p:custDataLst>
              <p:tags r:id="rId6"/>
            </p:custDataLst>
          </p:nvPr>
        </p:nvSpPr>
        <p:spPr bwMode="auto">
          <a:xfrm>
            <a:off x="3331306" y="4462997"/>
            <a:ext cx="2281009" cy="1323439"/>
          </a:xfrm>
          <a:prstGeom prst="rect">
            <a:avLst/>
          </a:prstGeom>
          <a:noFill/>
          <a:ln w="9525">
            <a:noFill/>
            <a:miter lim="800000"/>
            <a:headEnd/>
            <a:tailEnd/>
          </a:ln>
          <a:effectLst/>
        </p:spPr>
        <p:txBody>
          <a:bodyPr wrap="none">
            <a:spAutoFit/>
          </a:bodyPr>
          <a:lstStyle/>
          <a:p>
            <a:pPr algn="ctr" eaLnBrk="1" hangingPunct="1"/>
            <a:r>
              <a:rPr lang="en-US" sz="2000" dirty="0">
                <a:latin typeface="+mj-lt"/>
              </a:rPr>
              <a:t>Heap sort</a:t>
            </a:r>
          </a:p>
          <a:p>
            <a:pPr algn="ctr" eaLnBrk="1" hangingPunct="1"/>
            <a:r>
              <a:rPr lang="en-US" sz="2000" dirty="0">
                <a:latin typeface="+mj-lt"/>
              </a:rPr>
              <a:t>Merge sort</a:t>
            </a:r>
          </a:p>
          <a:p>
            <a:pPr algn="ctr" eaLnBrk="1" hangingPunct="1"/>
            <a:r>
              <a:rPr lang="en-US" sz="2000" dirty="0">
                <a:latin typeface="+mj-lt"/>
              </a:rPr>
              <a:t>Quick </a:t>
            </a:r>
            <a:r>
              <a:rPr lang="en-US" sz="2000" dirty="0" smtClean="0">
                <a:latin typeface="+mj-lt"/>
              </a:rPr>
              <a:t>sort (</a:t>
            </a:r>
            <a:r>
              <a:rPr lang="en-US" sz="2000" dirty="0" err="1" smtClean="0">
                <a:latin typeface="+mj-lt"/>
              </a:rPr>
              <a:t>avg</a:t>
            </a:r>
            <a:r>
              <a:rPr lang="en-US" sz="2000" dirty="0" smtClean="0">
                <a:latin typeface="+mj-lt"/>
              </a:rPr>
              <a:t>)</a:t>
            </a:r>
            <a:endParaRPr lang="en-US" sz="2000" dirty="0">
              <a:latin typeface="+mj-lt"/>
            </a:endParaRPr>
          </a:p>
          <a:p>
            <a:pPr algn="ctr" eaLnBrk="1" hangingPunct="1"/>
            <a:r>
              <a:rPr lang="en-US" sz="2000" dirty="0">
                <a:latin typeface="+mj-lt"/>
              </a:rPr>
              <a:t>…</a:t>
            </a:r>
          </a:p>
        </p:txBody>
      </p:sp>
      <p:sp>
        <p:nvSpPr>
          <p:cNvPr id="14" name="Text Box 11"/>
          <p:cNvSpPr txBox="1">
            <a:spLocks noChangeArrowheads="1"/>
          </p:cNvSpPr>
          <p:nvPr>
            <p:custDataLst>
              <p:tags r:id="rId7"/>
            </p:custDataLst>
          </p:nvPr>
        </p:nvSpPr>
        <p:spPr bwMode="auto">
          <a:xfrm>
            <a:off x="7392502" y="5616714"/>
            <a:ext cx="1647309" cy="707886"/>
          </a:xfrm>
          <a:prstGeom prst="rect">
            <a:avLst/>
          </a:prstGeom>
          <a:noFill/>
          <a:ln w="9525">
            <a:noFill/>
            <a:miter lim="800000"/>
            <a:headEnd/>
            <a:tailEnd/>
          </a:ln>
          <a:effectLst/>
        </p:spPr>
        <p:txBody>
          <a:bodyPr wrap="none">
            <a:spAutoFit/>
          </a:bodyPr>
          <a:lstStyle/>
          <a:p>
            <a:pPr algn="ctr" eaLnBrk="1" hangingPunct="1"/>
            <a:r>
              <a:rPr lang="en-US" sz="2000" dirty="0">
                <a:latin typeface="+mj-lt"/>
              </a:rPr>
              <a:t>Bucket sort</a:t>
            </a:r>
          </a:p>
          <a:p>
            <a:pPr algn="ctr" eaLnBrk="1" hangingPunct="1"/>
            <a:r>
              <a:rPr lang="en-US" sz="2000" dirty="0">
                <a:latin typeface="+mj-lt"/>
              </a:rPr>
              <a:t>Radix sort</a:t>
            </a:r>
          </a:p>
        </p:txBody>
      </p:sp>
      <p:cxnSp>
        <p:nvCxnSpPr>
          <p:cNvPr id="16" name="AutoShape 13"/>
          <p:cNvCxnSpPr>
            <a:cxnSpLocks noChangeShapeType="1"/>
            <a:stCxn id="7" idx="2"/>
            <a:endCxn id="12" idx="0"/>
          </p:cNvCxnSpPr>
          <p:nvPr>
            <p:custDataLst>
              <p:tags r:id="rId8"/>
            </p:custDataLst>
          </p:nvPr>
        </p:nvCxnSpPr>
        <p:spPr bwMode="auto">
          <a:xfrm flipH="1">
            <a:off x="2710246" y="2855126"/>
            <a:ext cx="1" cy="591441"/>
          </a:xfrm>
          <a:prstGeom prst="straightConnector1">
            <a:avLst/>
          </a:prstGeom>
          <a:noFill/>
          <a:ln w="9525">
            <a:solidFill>
              <a:schemeClr val="tx1"/>
            </a:solidFill>
            <a:round/>
            <a:headEnd/>
            <a:tailEnd/>
          </a:ln>
          <a:effectLst/>
        </p:spPr>
      </p:cxnSp>
      <p:cxnSp>
        <p:nvCxnSpPr>
          <p:cNvPr id="17" name="AutoShape 14"/>
          <p:cNvCxnSpPr>
            <a:cxnSpLocks noChangeShapeType="1"/>
            <a:stCxn id="8" idx="2"/>
            <a:endCxn id="13" idx="0"/>
          </p:cNvCxnSpPr>
          <p:nvPr>
            <p:custDataLst>
              <p:tags r:id="rId9"/>
            </p:custDataLst>
          </p:nvPr>
        </p:nvCxnSpPr>
        <p:spPr bwMode="auto">
          <a:xfrm flipH="1">
            <a:off x="4471811" y="3611656"/>
            <a:ext cx="1" cy="851341"/>
          </a:xfrm>
          <a:prstGeom prst="straightConnector1">
            <a:avLst/>
          </a:prstGeom>
          <a:noFill/>
          <a:ln w="9525">
            <a:solidFill>
              <a:schemeClr val="tx1"/>
            </a:solidFill>
            <a:round/>
            <a:headEnd/>
            <a:tailEnd/>
          </a:ln>
          <a:effectLst/>
        </p:spPr>
      </p:cxnSp>
      <p:cxnSp>
        <p:nvCxnSpPr>
          <p:cNvPr id="18" name="AutoShape 15"/>
          <p:cNvCxnSpPr>
            <a:cxnSpLocks noChangeShapeType="1"/>
            <a:stCxn id="10" idx="2"/>
            <a:endCxn id="14" idx="0"/>
          </p:cNvCxnSpPr>
          <p:nvPr>
            <p:custDataLst>
              <p:tags r:id="rId10"/>
            </p:custDataLst>
          </p:nvPr>
        </p:nvCxnSpPr>
        <p:spPr bwMode="auto">
          <a:xfrm>
            <a:off x="8216157" y="5124717"/>
            <a:ext cx="0" cy="491997"/>
          </a:xfrm>
          <a:prstGeom prst="straightConnector1">
            <a:avLst/>
          </a:prstGeom>
          <a:noFill/>
          <a:ln w="9525">
            <a:solidFill>
              <a:schemeClr val="tx1"/>
            </a:solidFill>
            <a:round/>
            <a:headEnd/>
            <a:tailEnd/>
          </a:ln>
          <a:effectLst/>
        </p:spPr>
      </p:cxnSp>
      <p:sp>
        <p:nvSpPr>
          <p:cNvPr id="5" name="Slide Number Placeholder 4"/>
          <p:cNvSpPr>
            <a:spLocks noGrp="1"/>
          </p:cNvSpPr>
          <p:nvPr>
            <p:ph type="sldNum" sz="quarter" idx="12"/>
          </p:nvPr>
        </p:nvSpPr>
        <p:spPr/>
        <p:txBody>
          <a:bodyPr/>
          <a:lstStyle/>
          <a:p>
            <a:fld id="{2781ADA0-3BB4-460A-B7EB-C1A8DEAFE2E2}" type="slidenum">
              <a:rPr lang="en-US" smtClean="0"/>
              <a:t>8</a:t>
            </a:fld>
            <a:endParaRPr lang="en-US"/>
          </a:p>
        </p:txBody>
      </p:sp>
      <p:sp>
        <p:nvSpPr>
          <p:cNvPr id="20" name="Text Box 4"/>
          <p:cNvSpPr txBox="1">
            <a:spLocks noChangeArrowheads="1"/>
          </p:cNvSpPr>
          <p:nvPr>
            <p:custDataLst>
              <p:tags r:id="rId11"/>
            </p:custDataLst>
          </p:nvPr>
        </p:nvSpPr>
        <p:spPr bwMode="auto">
          <a:xfrm>
            <a:off x="84901" y="990600"/>
            <a:ext cx="1667443" cy="1107996"/>
          </a:xfrm>
          <a:prstGeom prst="rect">
            <a:avLst/>
          </a:prstGeom>
          <a:solidFill>
            <a:schemeClr val="accent3">
              <a:lumMod val="60000"/>
              <a:lumOff val="40000"/>
            </a:schemeClr>
          </a:solidFill>
          <a:ln w="9525">
            <a:noFill/>
            <a:miter lim="800000"/>
            <a:headEnd/>
            <a:tailEnd/>
          </a:ln>
          <a:effectLst/>
        </p:spPr>
        <p:txBody>
          <a:bodyPr wrap="none" tIns="91440" bIns="91440">
            <a:spAutoFit/>
          </a:bodyPr>
          <a:lstStyle/>
          <a:p>
            <a:pPr algn="ctr" eaLnBrk="1" hangingPunct="1"/>
            <a:r>
              <a:rPr lang="en-US" sz="2000" dirty="0" smtClean="0">
                <a:latin typeface="+mj-lt"/>
              </a:rPr>
              <a:t>Horrible </a:t>
            </a:r>
            <a:br>
              <a:rPr lang="en-US" sz="2000" dirty="0" smtClean="0">
                <a:latin typeface="+mj-lt"/>
              </a:rPr>
            </a:br>
            <a:r>
              <a:rPr lang="en-US" sz="2000" dirty="0" smtClean="0">
                <a:latin typeface="+mj-lt"/>
              </a:rPr>
              <a:t>algorithms</a:t>
            </a:r>
            <a:r>
              <a:rPr lang="en-US" sz="2000" dirty="0" smtClean="0">
                <a:latin typeface="+mj-lt"/>
                <a:sym typeface="Symbol" pitchFamily="18" charset="2"/>
              </a:rPr>
              <a:t>:</a:t>
            </a:r>
          </a:p>
          <a:p>
            <a:pPr algn="ctr" eaLnBrk="1" hangingPunct="1"/>
            <a:r>
              <a:rPr lang="el-GR" sz="2000" dirty="0" smtClean="0">
                <a:latin typeface="+mj-lt"/>
                <a:sym typeface="Symbol" pitchFamily="18" charset="2"/>
              </a:rPr>
              <a:t>Ω</a:t>
            </a:r>
            <a:r>
              <a:rPr lang="en-US" sz="2000" dirty="0" smtClean="0">
                <a:latin typeface="+mj-lt"/>
                <a:sym typeface="Symbol" pitchFamily="18" charset="2"/>
              </a:rPr>
              <a:t>(</a:t>
            </a:r>
            <a:r>
              <a:rPr lang="en-US" sz="2000" i="1" dirty="0" smtClean="0">
                <a:latin typeface="+mj-lt"/>
                <a:sym typeface="Symbol" pitchFamily="18" charset="2"/>
              </a:rPr>
              <a:t>n</a:t>
            </a:r>
            <a:r>
              <a:rPr lang="en-US" sz="2000" baseline="30000" dirty="0" smtClean="0">
                <a:latin typeface="+mj-lt"/>
                <a:sym typeface="Symbol" pitchFamily="18" charset="2"/>
              </a:rPr>
              <a:t>2</a:t>
            </a:r>
            <a:r>
              <a:rPr lang="en-US" sz="2000" dirty="0" smtClean="0">
                <a:latin typeface="+mj-lt"/>
                <a:sym typeface="Symbol" pitchFamily="18" charset="2"/>
              </a:rPr>
              <a:t>)</a:t>
            </a:r>
            <a:endParaRPr lang="en-US" sz="2000" dirty="0">
              <a:latin typeface="+mj-lt"/>
              <a:sym typeface="Symbol" pitchFamily="18" charset="2"/>
            </a:endParaRPr>
          </a:p>
        </p:txBody>
      </p:sp>
      <p:sp>
        <p:nvSpPr>
          <p:cNvPr id="21" name="Text Box 9"/>
          <p:cNvSpPr txBox="1">
            <a:spLocks noChangeArrowheads="1"/>
          </p:cNvSpPr>
          <p:nvPr>
            <p:custDataLst>
              <p:tags r:id="rId12"/>
            </p:custDataLst>
          </p:nvPr>
        </p:nvSpPr>
        <p:spPr bwMode="auto">
          <a:xfrm>
            <a:off x="61657" y="2664410"/>
            <a:ext cx="1713931" cy="707886"/>
          </a:xfrm>
          <a:prstGeom prst="rect">
            <a:avLst/>
          </a:prstGeom>
          <a:noFill/>
          <a:ln w="9525">
            <a:noFill/>
            <a:miter lim="800000"/>
            <a:headEnd/>
            <a:tailEnd/>
          </a:ln>
          <a:effectLst/>
        </p:spPr>
        <p:txBody>
          <a:bodyPr wrap="none">
            <a:spAutoFit/>
          </a:bodyPr>
          <a:lstStyle/>
          <a:p>
            <a:pPr algn="ctr" eaLnBrk="1" hangingPunct="1"/>
            <a:r>
              <a:rPr lang="en-US" sz="2000" dirty="0" err="1" smtClean="0">
                <a:latin typeface="+mj-lt"/>
              </a:rPr>
              <a:t>Bogo</a:t>
            </a:r>
            <a:r>
              <a:rPr lang="en-US" sz="2000" dirty="0" smtClean="0">
                <a:latin typeface="+mj-lt"/>
              </a:rPr>
              <a:t> Sort</a:t>
            </a:r>
          </a:p>
          <a:p>
            <a:pPr algn="ctr" eaLnBrk="1" hangingPunct="1"/>
            <a:r>
              <a:rPr lang="en-US" sz="2000" dirty="0" smtClean="0">
                <a:latin typeface="+mj-lt"/>
              </a:rPr>
              <a:t>Stooge Sort</a:t>
            </a:r>
            <a:endParaRPr lang="en-US" sz="2000" dirty="0">
              <a:latin typeface="+mj-lt"/>
            </a:endParaRPr>
          </a:p>
        </p:txBody>
      </p:sp>
      <p:cxnSp>
        <p:nvCxnSpPr>
          <p:cNvPr id="22" name="AutoShape 13"/>
          <p:cNvCxnSpPr>
            <a:cxnSpLocks noChangeShapeType="1"/>
            <a:stCxn id="20" idx="2"/>
            <a:endCxn id="21" idx="0"/>
          </p:cNvCxnSpPr>
          <p:nvPr>
            <p:custDataLst>
              <p:tags r:id="rId13"/>
            </p:custDataLst>
          </p:nvPr>
        </p:nvCxnSpPr>
        <p:spPr bwMode="auto">
          <a:xfrm>
            <a:off x="918623" y="2098596"/>
            <a:ext cx="0" cy="565814"/>
          </a:xfrm>
          <a:prstGeom prst="straightConnector1">
            <a:avLst/>
          </a:prstGeom>
          <a:noFill/>
          <a:ln w="9525">
            <a:solidFill>
              <a:schemeClr val="tx1"/>
            </a:solidFill>
            <a:round/>
            <a:headEnd/>
            <a:tailEnd/>
          </a:ln>
          <a:effectLst/>
        </p:spPr>
      </p:cxnSp>
    </p:spTree>
    <p:extLst>
      <p:ext uri="{BB962C8B-B14F-4D97-AF65-F5344CB8AC3E}">
        <p14:creationId xmlns:p14="http://schemas.microsoft.com/office/powerpoint/2010/main" val="825063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4.1</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Insertion Sort</a:t>
            </a:r>
            <a:endParaRPr lang="en-US" sz="3600" dirty="0">
              <a:solidFill>
                <a:schemeClr val="bg1">
                  <a:lumMod val="50000"/>
                </a:schemeClr>
              </a:solidFill>
              <a:latin typeface="Times" panose="02020603050405020304" pitchFamily="18" charset="0"/>
              <a:cs typeface="Times" panose="02020603050405020304" pitchFamily="18" charset="0"/>
            </a:endParaRPr>
          </a:p>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4.2</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Selection Sort</a:t>
            </a:r>
            <a:endParaRPr lang="en-US" sz="3600" dirty="0">
              <a:solidFill>
                <a:schemeClr val="bg1">
                  <a:lumMod val="50000"/>
                </a:schemeClr>
              </a:solidFill>
              <a:latin typeface="Times" panose="02020603050405020304" pitchFamily="18" charset="0"/>
              <a:cs typeface="Times" panose="02020603050405020304" pitchFamily="18" charset="0"/>
            </a:endParaRPr>
          </a:p>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4.3</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Bubble Sort</a:t>
            </a:r>
          </a:p>
          <a:p>
            <a:pPr marL="0" indent="0" eaLnBrk="1" hangingPunct="1">
              <a:buNone/>
            </a:pPr>
            <a:r>
              <a:rPr lang="en-US" sz="3600" b="1" dirty="0" smtClean="0">
                <a:solidFill>
                  <a:srgbClr val="FF0000"/>
                </a:solidFill>
                <a:latin typeface="Times" panose="02020603050405020304" pitchFamily="18" charset="0"/>
                <a:cs typeface="Times" panose="02020603050405020304" pitchFamily="18" charset="0"/>
              </a:rPr>
              <a:t>4.4. Merge Sort</a:t>
            </a:r>
          </a:p>
          <a:p>
            <a:pPr marL="0" indent="0" eaLnBrk="1" hangingPunct="1">
              <a:buNone/>
            </a:pPr>
            <a:r>
              <a:rPr lang="en-US" sz="3600" dirty="0" smtClean="0">
                <a:latin typeface="Times" panose="02020603050405020304" pitchFamily="18" charset="0"/>
                <a:cs typeface="Times" panose="02020603050405020304" pitchFamily="18" charset="0"/>
              </a:rPr>
              <a:t>4.5. Quick Sort</a:t>
            </a:r>
            <a:endParaRPr lang="en-US" sz="3600" dirty="0">
              <a:latin typeface="Times" panose="02020603050405020304" pitchFamily="18" charset="0"/>
              <a:cs typeface="Times" panose="02020603050405020304" pitchFamily="18" charset="0"/>
            </a:endParaRPr>
          </a:p>
          <a:p>
            <a:pPr eaLnBrk="1" hangingPunct="1">
              <a:lnSpc>
                <a:spcPct val="120000"/>
              </a:lnSpc>
              <a:buFontTx/>
              <a:buNone/>
            </a:pPr>
            <a:r>
              <a:rPr lang="en-US" sz="3600" dirty="0" smtClean="0">
                <a:latin typeface="Times" panose="02020603050405020304" pitchFamily="18" charset="0"/>
                <a:cs typeface="Times" panose="02020603050405020304" pitchFamily="18" charset="0"/>
              </a:rPr>
              <a:t>4.6. Heap </a:t>
            </a:r>
            <a:r>
              <a:rPr lang="en-US" sz="3600" dirty="0">
                <a:latin typeface="Times" panose="02020603050405020304" pitchFamily="18" charset="0"/>
                <a:cs typeface="Times" panose="02020603050405020304" pitchFamily="18" charset="0"/>
              </a:rPr>
              <a:t>Sort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80</a:t>
            </a:fld>
            <a:endParaRPr lang="en-US"/>
          </a:p>
        </p:txBody>
      </p:sp>
      <p:sp>
        <p:nvSpPr>
          <p:cNvPr id="3" name="Right Brace 2"/>
          <p:cNvSpPr/>
          <p:nvPr/>
        </p:nvSpPr>
        <p:spPr>
          <a:xfrm>
            <a:off x="3886200" y="914400"/>
            <a:ext cx="304800" cy="18288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 name="TextBox 3"/>
          <p:cNvSpPr txBox="1"/>
          <p:nvPr/>
        </p:nvSpPr>
        <p:spPr>
          <a:xfrm>
            <a:off x="4343400" y="1274802"/>
            <a:ext cx="2209800" cy="1107996"/>
          </a:xfrm>
          <a:prstGeom prst="rect">
            <a:avLst/>
          </a:prstGeom>
          <a:noFill/>
        </p:spPr>
        <p:txBody>
          <a:bodyPr wrap="square" rtlCol="0">
            <a:spAutoFit/>
          </a:bodyPr>
          <a:lstStyle/>
          <a:p>
            <a:r>
              <a:rPr lang="en-US" dirty="0" smtClean="0"/>
              <a:t>O(</a:t>
            </a:r>
            <a:r>
              <a:rPr lang="en-US" i="1" dirty="0" smtClean="0"/>
              <a:t>n</a:t>
            </a:r>
            <a:r>
              <a:rPr lang="en-US" baseline="30000" dirty="0" smtClean="0"/>
              <a:t>2</a:t>
            </a:r>
            <a:r>
              <a:rPr lang="en-US" dirty="0" smtClean="0"/>
              <a:t>)</a:t>
            </a:r>
            <a:endParaRPr lang="en-US" dirty="0"/>
          </a:p>
        </p:txBody>
      </p:sp>
      <p:sp>
        <p:nvSpPr>
          <p:cNvPr id="7" name="Right Brace 6"/>
          <p:cNvSpPr/>
          <p:nvPr/>
        </p:nvSpPr>
        <p:spPr>
          <a:xfrm>
            <a:off x="3810000" y="2961722"/>
            <a:ext cx="457200" cy="107687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TextBox 7"/>
          <p:cNvSpPr txBox="1"/>
          <p:nvPr/>
        </p:nvSpPr>
        <p:spPr>
          <a:xfrm>
            <a:off x="4419600" y="3210183"/>
            <a:ext cx="4648200" cy="553998"/>
          </a:xfrm>
          <a:prstGeom prst="rect">
            <a:avLst/>
          </a:prstGeom>
          <a:noFill/>
        </p:spPr>
        <p:txBody>
          <a:bodyPr wrap="square" rtlCol="0">
            <a:spAutoFit/>
          </a:bodyPr>
          <a:lstStyle/>
          <a:p>
            <a:r>
              <a:rPr lang="en-US" sz="3000" dirty="0" smtClean="0"/>
              <a:t>Divide and conquer</a:t>
            </a:r>
            <a:endParaRPr lang="en-US" sz="3000" dirty="0"/>
          </a:p>
        </p:txBody>
      </p:sp>
    </p:spTree>
    <p:extLst>
      <p:ext uri="{BB962C8B-B14F-4D97-AF65-F5344CB8AC3E}">
        <p14:creationId xmlns:p14="http://schemas.microsoft.com/office/powerpoint/2010/main" val="19935578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248E6E4-130D-462F-8D2F-679BB61927C0}" type="slidenum">
              <a:rPr lang="en-US" altLang="en-US"/>
              <a:pPr/>
              <a:t>81</a:t>
            </a:fld>
            <a:endParaRPr lang="en-US" altLang="en-US"/>
          </a:p>
        </p:txBody>
      </p:sp>
      <p:sp>
        <p:nvSpPr>
          <p:cNvPr id="145410" name="Rectangle 2"/>
          <p:cNvSpPr>
            <a:spLocks noGrp="1" noChangeArrowheads="1"/>
          </p:cNvSpPr>
          <p:nvPr>
            <p:ph type="title"/>
          </p:nvPr>
        </p:nvSpPr>
        <p:spPr>
          <a:xfrm>
            <a:off x="0" y="0"/>
            <a:ext cx="9144000" cy="838200"/>
          </a:xfrm>
        </p:spPr>
        <p:txBody>
          <a:bodyPr/>
          <a:lstStyle/>
          <a:p>
            <a:r>
              <a:rPr lang="en-US" altLang="en-US" dirty="0"/>
              <a:t>Divide-and-Conquer</a:t>
            </a:r>
          </a:p>
        </p:txBody>
      </p:sp>
      <p:sp>
        <p:nvSpPr>
          <p:cNvPr id="145411" name="Rectangle 3" descr="Rectangle: Click to edit Master text styles&#10;Second level&#10;Third level&#10;Fourth level&#10;Fifth level"/>
          <p:cNvSpPr>
            <a:spLocks noGrp="1" noChangeArrowheads="1"/>
          </p:cNvSpPr>
          <p:nvPr>
            <p:ph type="body" sz="half" idx="1"/>
          </p:nvPr>
        </p:nvSpPr>
        <p:spPr>
          <a:xfrm>
            <a:off x="0" y="838200"/>
            <a:ext cx="9144000" cy="5334000"/>
          </a:xfrm>
        </p:spPr>
        <p:txBody>
          <a:bodyPr/>
          <a:lstStyle/>
          <a:p>
            <a:pPr>
              <a:lnSpc>
                <a:spcPct val="90000"/>
              </a:lnSpc>
            </a:pPr>
            <a:r>
              <a:rPr lang="en-US" altLang="en-US" sz="2400" dirty="0" smtClean="0">
                <a:solidFill>
                  <a:schemeClr val="tx2"/>
                </a:solidFill>
                <a:latin typeface="Times" panose="02020603050405020304" pitchFamily="18" charset="0"/>
                <a:cs typeface="Times" panose="02020603050405020304" pitchFamily="18" charset="0"/>
              </a:rPr>
              <a:t>Divide-and </a:t>
            </a:r>
            <a:r>
              <a:rPr lang="en-US" altLang="en-US" sz="2400" dirty="0">
                <a:solidFill>
                  <a:schemeClr val="tx2"/>
                </a:solidFill>
                <a:latin typeface="Times" panose="02020603050405020304" pitchFamily="18" charset="0"/>
                <a:cs typeface="Times" panose="02020603050405020304" pitchFamily="18" charset="0"/>
              </a:rPr>
              <a:t>conquer</a:t>
            </a:r>
            <a:r>
              <a:rPr lang="en-US" altLang="en-US" sz="2400" dirty="0">
                <a:latin typeface="Times" panose="02020603050405020304" pitchFamily="18" charset="0"/>
                <a:cs typeface="Times" panose="02020603050405020304" pitchFamily="18" charset="0"/>
              </a:rPr>
              <a:t> is a general algorithm design paradigm:</a:t>
            </a:r>
          </a:p>
          <a:p>
            <a:pPr lvl="1">
              <a:lnSpc>
                <a:spcPct val="90000"/>
              </a:lnSpc>
            </a:pPr>
            <a:r>
              <a:rPr lang="en-US" altLang="en-US" dirty="0">
                <a:solidFill>
                  <a:srgbClr val="FF0000"/>
                </a:solidFill>
                <a:latin typeface="Times" panose="02020603050405020304" pitchFamily="18" charset="0"/>
                <a:cs typeface="Times" panose="02020603050405020304" pitchFamily="18" charset="0"/>
              </a:rPr>
              <a:t>Divide</a:t>
            </a:r>
            <a:r>
              <a:rPr lang="en-US" altLang="en-US" dirty="0">
                <a:latin typeface="Times" panose="02020603050405020304" pitchFamily="18" charset="0"/>
                <a:cs typeface="Times" panose="02020603050405020304" pitchFamily="18" charset="0"/>
              </a:rPr>
              <a:t>: divide the input data </a:t>
            </a:r>
            <a:r>
              <a:rPr lang="en-US" altLang="en-US" b="1" i="1" dirty="0">
                <a:latin typeface="Times" panose="02020603050405020304" pitchFamily="18" charset="0"/>
                <a:cs typeface="Times" panose="02020603050405020304" pitchFamily="18" charset="0"/>
              </a:rPr>
              <a:t>S</a:t>
            </a:r>
            <a:r>
              <a:rPr lang="en-US" altLang="en-US" dirty="0">
                <a:latin typeface="Times" panose="02020603050405020304" pitchFamily="18" charset="0"/>
                <a:cs typeface="Times" panose="02020603050405020304" pitchFamily="18" charset="0"/>
              </a:rPr>
              <a:t> in two disjoint subsets </a:t>
            </a:r>
            <a:r>
              <a:rPr lang="en-US" altLang="en-US" b="1" i="1" dirty="0">
                <a:latin typeface="Times" panose="02020603050405020304" pitchFamily="18" charset="0"/>
                <a:cs typeface="Times" panose="02020603050405020304" pitchFamily="18" charset="0"/>
              </a:rPr>
              <a:t>S</a:t>
            </a:r>
            <a:r>
              <a:rPr lang="en-US" altLang="en-US" baseline="-25000" dirty="0">
                <a:latin typeface="Times" panose="02020603050405020304" pitchFamily="18" charset="0"/>
                <a:cs typeface="Times" panose="02020603050405020304" pitchFamily="18" charset="0"/>
              </a:rPr>
              <a:t>1</a:t>
            </a:r>
            <a:r>
              <a:rPr lang="en-US" altLang="en-US" b="1" i="1" dirty="0">
                <a:latin typeface="Times" panose="02020603050405020304" pitchFamily="18" charset="0"/>
                <a:cs typeface="Times" panose="02020603050405020304" pitchFamily="18" charset="0"/>
              </a:rPr>
              <a:t> </a:t>
            </a:r>
            <a:r>
              <a:rPr lang="en-US" altLang="en-US" dirty="0">
                <a:latin typeface="Times" panose="02020603050405020304" pitchFamily="18" charset="0"/>
                <a:cs typeface="Times" panose="02020603050405020304" pitchFamily="18" charset="0"/>
              </a:rPr>
              <a:t>and </a:t>
            </a:r>
            <a:r>
              <a:rPr lang="en-US" altLang="en-US" b="1" i="1" dirty="0">
                <a:latin typeface="Times" panose="02020603050405020304" pitchFamily="18" charset="0"/>
                <a:cs typeface="Times" panose="02020603050405020304" pitchFamily="18" charset="0"/>
              </a:rPr>
              <a:t>S</a:t>
            </a:r>
            <a:r>
              <a:rPr lang="en-US" altLang="en-US" baseline="-25000" dirty="0">
                <a:latin typeface="Times" panose="02020603050405020304" pitchFamily="18" charset="0"/>
                <a:cs typeface="Times" panose="02020603050405020304" pitchFamily="18" charset="0"/>
              </a:rPr>
              <a:t>2</a:t>
            </a:r>
            <a:endParaRPr lang="en-US" altLang="en-US" dirty="0">
              <a:latin typeface="Times" panose="02020603050405020304" pitchFamily="18" charset="0"/>
              <a:cs typeface="Times" panose="02020603050405020304" pitchFamily="18" charset="0"/>
            </a:endParaRPr>
          </a:p>
          <a:p>
            <a:pPr lvl="1">
              <a:lnSpc>
                <a:spcPct val="90000"/>
              </a:lnSpc>
            </a:pPr>
            <a:r>
              <a:rPr lang="en-US" altLang="en-US" dirty="0" smtClean="0">
                <a:solidFill>
                  <a:srgbClr val="FF0000"/>
                </a:solidFill>
                <a:latin typeface="Times" panose="02020603050405020304" pitchFamily="18" charset="0"/>
                <a:cs typeface="Times" panose="02020603050405020304" pitchFamily="18" charset="0"/>
              </a:rPr>
              <a:t>Conquer</a:t>
            </a:r>
            <a:r>
              <a:rPr lang="en-US" altLang="en-US" dirty="0" smtClean="0">
                <a:latin typeface="Times" panose="02020603050405020304" pitchFamily="18" charset="0"/>
                <a:cs typeface="Times" panose="02020603050405020304" pitchFamily="18" charset="0"/>
              </a:rPr>
              <a:t>: </a:t>
            </a:r>
            <a:r>
              <a:rPr lang="en-US" altLang="en-US" dirty="0">
                <a:latin typeface="Times" panose="02020603050405020304" pitchFamily="18" charset="0"/>
                <a:cs typeface="Times" panose="02020603050405020304" pitchFamily="18" charset="0"/>
              </a:rPr>
              <a:t>solve the </a:t>
            </a:r>
            <a:r>
              <a:rPr lang="en-US" altLang="en-US" dirty="0" smtClean="0">
                <a:latin typeface="Times" panose="02020603050405020304" pitchFamily="18" charset="0"/>
                <a:cs typeface="Times" panose="02020603050405020304" pitchFamily="18" charset="0"/>
              </a:rPr>
              <a:t>sub problems </a:t>
            </a:r>
            <a:r>
              <a:rPr lang="en-US" altLang="en-US" dirty="0">
                <a:latin typeface="Times" panose="02020603050405020304" pitchFamily="18" charset="0"/>
                <a:cs typeface="Times" panose="02020603050405020304" pitchFamily="18" charset="0"/>
              </a:rPr>
              <a:t>associated with </a:t>
            </a:r>
            <a:r>
              <a:rPr lang="en-US" altLang="en-US" b="1" i="1" dirty="0">
                <a:latin typeface="Times" panose="02020603050405020304" pitchFamily="18" charset="0"/>
                <a:cs typeface="Times" panose="02020603050405020304" pitchFamily="18" charset="0"/>
              </a:rPr>
              <a:t>S</a:t>
            </a:r>
            <a:r>
              <a:rPr lang="en-US" altLang="en-US" baseline="-25000" dirty="0">
                <a:latin typeface="Times" panose="02020603050405020304" pitchFamily="18" charset="0"/>
                <a:cs typeface="Times" panose="02020603050405020304" pitchFamily="18" charset="0"/>
              </a:rPr>
              <a:t>1</a:t>
            </a:r>
            <a:r>
              <a:rPr lang="en-US" altLang="en-US" b="1" i="1" dirty="0">
                <a:latin typeface="Times" panose="02020603050405020304" pitchFamily="18" charset="0"/>
                <a:cs typeface="Times" panose="02020603050405020304" pitchFamily="18" charset="0"/>
              </a:rPr>
              <a:t> </a:t>
            </a:r>
            <a:r>
              <a:rPr lang="en-US" altLang="en-US" dirty="0">
                <a:latin typeface="Times" panose="02020603050405020304" pitchFamily="18" charset="0"/>
                <a:cs typeface="Times" panose="02020603050405020304" pitchFamily="18" charset="0"/>
              </a:rPr>
              <a:t>and </a:t>
            </a:r>
            <a:r>
              <a:rPr lang="en-US" altLang="en-US" b="1" i="1" dirty="0">
                <a:latin typeface="Times" panose="02020603050405020304" pitchFamily="18" charset="0"/>
                <a:cs typeface="Times" panose="02020603050405020304" pitchFamily="18" charset="0"/>
              </a:rPr>
              <a:t>S</a:t>
            </a:r>
            <a:r>
              <a:rPr lang="en-US" altLang="en-US" baseline="-25000" dirty="0">
                <a:latin typeface="Times" panose="02020603050405020304" pitchFamily="18" charset="0"/>
                <a:cs typeface="Times" panose="02020603050405020304" pitchFamily="18" charset="0"/>
              </a:rPr>
              <a:t>2</a:t>
            </a:r>
            <a:endParaRPr lang="en-US" altLang="en-US" dirty="0">
              <a:latin typeface="Times" panose="02020603050405020304" pitchFamily="18" charset="0"/>
              <a:cs typeface="Times" panose="02020603050405020304" pitchFamily="18" charset="0"/>
            </a:endParaRPr>
          </a:p>
          <a:p>
            <a:pPr lvl="1">
              <a:lnSpc>
                <a:spcPct val="90000"/>
              </a:lnSpc>
            </a:pPr>
            <a:r>
              <a:rPr lang="en-US" altLang="en-US" dirty="0" smtClean="0">
                <a:solidFill>
                  <a:srgbClr val="FF0000"/>
                </a:solidFill>
                <a:latin typeface="Times" panose="02020603050405020304" pitchFamily="18" charset="0"/>
                <a:cs typeface="Times" panose="02020603050405020304" pitchFamily="18" charset="0"/>
              </a:rPr>
              <a:t>Combine</a:t>
            </a:r>
            <a:r>
              <a:rPr lang="en-US" altLang="en-US" dirty="0" smtClean="0">
                <a:latin typeface="Times" panose="02020603050405020304" pitchFamily="18" charset="0"/>
                <a:cs typeface="Times" panose="02020603050405020304" pitchFamily="18" charset="0"/>
              </a:rPr>
              <a:t>: </a:t>
            </a:r>
            <a:r>
              <a:rPr lang="en-US" altLang="en-US" dirty="0">
                <a:latin typeface="Times" panose="02020603050405020304" pitchFamily="18" charset="0"/>
                <a:cs typeface="Times" panose="02020603050405020304" pitchFamily="18" charset="0"/>
              </a:rPr>
              <a:t>combine the solutions for </a:t>
            </a:r>
            <a:r>
              <a:rPr lang="en-US" altLang="en-US" b="1" i="1" dirty="0">
                <a:latin typeface="Times" panose="02020603050405020304" pitchFamily="18" charset="0"/>
                <a:cs typeface="Times" panose="02020603050405020304" pitchFamily="18" charset="0"/>
              </a:rPr>
              <a:t>S</a:t>
            </a:r>
            <a:r>
              <a:rPr lang="en-US" altLang="en-US" baseline="-25000" dirty="0">
                <a:latin typeface="Times" panose="02020603050405020304" pitchFamily="18" charset="0"/>
                <a:cs typeface="Times" panose="02020603050405020304" pitchFamily="18" charset="0"/>
              </a:rPr>
              <a:t>1</a:t>
            </a:r>
            <a:r>
              <a:rPr lang="en-US" altLang="en-US" b="1" i="1" dirty="0">
                <a:latin typeface="Times" panose="02020603050405020304" pitchFamily="18" charset="0"/>
                <a:cs typeface="Times" panose="02020603050405020304" pitchFamily="18" charset="0"/>
              </a:rPr>
              <a:t> </a:t>
            </a:r>
            <a:r>
              <a:rPr lang="en-US" altLang="en-US" dirty="0">
                <a:latin typeface="Times" panose="02020603050405020304" pitchFamily="18" charset="0"/>
                <a:cs typeface="Times" panose="02020603050405020304" pitchFamily="18" charset="0"/>
              </a:rPr>
              <a:t>and </a:t>
            </a:r>
            <a:r>
              <a:rPr lang="en-US" altLang="en-US" b="1" i="1" dirty="0">
                <a:latin typeface="Times" panose="02020603050405020304" pitchFamily="18" charset="0"/>
                <a:cs typeface="Times" panose="02020603050405020304" pitchFamily="18" charset="0"/>
              </a:rPr>
              <a:t>S</a:t>
            </a:r>
            <a:r>
              <a:rPr lang="en-US" altLang="en-US" baseline="-25000" dirty="0">
                <a:latin typeface="Times" panose="02020603050405020304" pitchFamily="18" charset="0"/>
                <a:cs typeface="Times" panose="02020603050405020304" pitchFamily="18" charset="0"/>
              </a:rPr>
              <a:t>2</a:t>
            </a:r>
            <a:r>
              <a:rPr lang="en-US" altLang="en-US" dirty="0">
                <a:latin typeface="Times" panose="02020603050405020304" pitchFamily="18" charset="0"/>
                <a:cs typeface="Times" panose="02020603050405020304" pitchFamily="18" charset="0"/>
              </a:rPr>
              <a:t> into a solution for </a:t>
            </a:r>
            <a:r>
              <a:rPr lang="en-US" altLang="en-US" b="1" i="1" dirty="0">
                <a:latin typeface="Times" panose="02020603050405020304" pitchFamily="18" charset="0"/>
                <a:cs typeface="Times" panose="02020603050405020304" pitchFamily="18" charset="0"/>
              </a:rPr>
              <a:t>S</a:t>
            </a:r>
          </a:p>
          <a:p>
            <a:pPr>
              <a:lnSpc>
                <a:spcPct val="90000"/>
              </a:lnSpc>
            </a:pPr>
            <a:r>
              <a:rPr lang="en-US" altLang="en-US" sz="2400" dirty="0">
                <a:latin typeface="Times" panose="02020603050405020304" pitchFamily="18" charset="0"/>
                <a:cs typeface="Times" panose="02020603050405020304" pitchFamily="18" charset="0"/>
              </a:rPr>
              <a:t>The base case for the recursion are </a:t>
            </a:r>
            <a:r>
              <a:rPr lang="en-US" altLang="en-US" sz="2400" dirty="0" smtClean="0">
                <a:latin typeface="Times" panose="02020603050405020304" pitchFamily="18" charset="0"/>
                <a:cs typeface="Times" panose="02020603050405020304" pitchFamily="18" charset="0"/>
              </a:rPr>
              <a:t>sub problems </a:t>
            </a:r>
            <a:r>
              <a:rPr lang="en-US" altLang="en-US" sz="2400" dirty="0">
                <a:latin typeface="Times" panose="02020603050405020304" pitchFamily="18" charset="0"/>
                <a:cs typeface="Times" panose="02020603050405020304" pitchFamily="18" charset="0"/>
              </a:rPr>
              <a:t>of size 0 or </a:t>
            </a:r>
            <a:r>
              <a:rPr lang="en-US" altLang="en-US" sz="2400" dirty="0" smtClean="0">
                <a:latin typeface="Times" panose="02020603050405020304" pitchFamily="18" charset="0"/>
                <a:cs typeface="Times" panose="02020603050405020304" pitchFamily="18" charset="0"/>
              </a:rPr>
              <a:t>1</a:t>
            </a:r>
          </a:p>
          <a:p>
            <a:pPr>
              <a:lnSpc>
                <a:spcPct val="90000"/>
              </a:lnSpc>
            </a:pPr>
            <a:endParaRPr lang="en-US" altLang="en-US" sz="2400" dirty="0">
              <a:latin typeface="Times" panose="02020603050405020304" pitchFamily="18" charset="0"/>
              <a:cs typeface="Times" panose="02020603050405020304" pitchFamily="18" charset="0"/>
            </a:endParaRPr>
          </a:p>
          <a:p>
            <a:pPr marL="0" indent="0">
              <a:lnSpc>
                <a:spcPct val="90000"/>
              </a:lnSpc>
              <a:buNone/>
            </a:pPr>
            <a:r>
              <a:rPr lang="en-US" altLang="en-US" sz="2400" dirty="0" smtClean="0">
                <a:solidFill>
                  <a:schemeClr val="tx2"/>
                </a:solidFill>
                <a:latin typeface="Times" panose="02020603050405020304" pitchFamily="18" charset="0"/>
                <a:cs typeface="Times" panose="02020603050405020304" pitchFamily="18" charset="0"/>
              </a:rPr>
              <a:t>Merge-sort</a:t>
            </a:r>
            <a:r>
              <a:rPr lang="en-US" altLang="en-US" sz="2400" dirty="0" smtClean="0">
                <a:latin typeface="Times" panose="02020603050405020304" pitchFamily="18" charset="0"/>
                <a:cs typeface="Times" panose="02020603050405020304" pitchFamily="18" charset="0"/>
              </a:rPr>
              <a:t>  and quick sort are sorting algorithms based on the divide-and-conquer paradigm </a:t>
            </a:r>
            <a:endParaRPr lang="en-US" altLang="en-US" sz="2400" dirty="0">
              <a:latin typeface="Times" panose="02020603050405020304" pitchFamily="18" charset="0"/>
              <a:cs typeface="Times" panose="02020603050405020304" pitchFamily="18" charset="0"/>
            </a:endParaRPr>
          </a:p>
          <a:p>
            <a:pPr>
              <a:lnSpc>
                <a:spcPct val="90000"/>
              </a:lnSpc>
            </a:pPr>
            <a:endParaRPr lang="en-US" altLang="en-US" sz="25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0926181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F3F8C66E-7CF1-48D9-B0B2-A7EC8A0130C3}" type="slidenum">
              <a:rPr lang="en-US" altLang="en-US"/>
              <a:pPr/>
              <a:t>82</a:t>
            </a:fld>
            <a:endParaRPr lang="en-US" altLang="en-US"/>
          </a:p>
        </p:txBody>
      </p:sp>
      <p:sp>
        <p:nvSpPr>
          <p:cNvPr id="146434" name="Rectangle 2"/>
          <p:cNvSpPr>
            <a:spLocks noGrp="1" noChangeArrowheads="1"/>
          </p:cNvSpPr>
          <p:nvPr>
            <p:ph type="title"/>
          </p:nvPr>
        </p:nvSpPr>
        <p:spPr>
          <a:xfrm>
            <a:off x="0" y="0"/>
            <a:ext cx="9144000" cy="838200"/>
          </a:xfrm>
        </p:spPr>
        <p:txBody>
          <a:bodyPr/>
          <a:lstStyle/>
          <a:p>
            <a:r>
              <a:rPr lang="en-US" altLang="en-US" dirty="0" smtClean="0"/>
              <a:t>4.4. Merge Sort</a:t>
            </a:r>
            <a:endParaRPr lang="en-US" altLang="en-US" dirty="0"/>
          </a:p>
        </p:txBody>
      </p:sp>
      <p:sp>
        <p:nvSpPr>
          <p:cNvPr id="146435" name="Rectangle 3" descr="Rectangle: Click to edit Master text styles&#10;Second level&#10;Third level&#10;Fourth level&#10;Fifth level"/>
          <p:cNvSpPr>
            <a:spLocks noGrp="1" noChangeArrowheads="1"/>
          </p:cNvSpPr>
          <p:nvPr>
            <p:ph type="body" sz="half" idx="1"/>
          </p:nvPr>
        </p:nvSpPr>
        <p:spPr>
          <a:xfrm>
            <a:off x="0" y="838200"/>
            <a:ext cx="9144000" cy="5105400"/>
          </a:xfrm>
        </p:spPr>
        <p:txBody>
          <a:bodyPr/>
          <a:lstStyle/>
          <a:p>
            <a:pPr>
              <a:lnSpc>
                <a:spcPct val="90000"/>
              </a:lnSpc>
            </a:pPr>
            <a:r>
              <a:rPr lang="en-US" altLang="en-US" sz="2200" dirty="0" smtClean="0">
                <a:latin typeface="Times" panose="02020603050405020304" pitchFamily="18" charset="0"/>
                <a:cs typeface="Times" panose="02020603050405020304" pitchFamily="18" charset="0"/>
              </a:rPr>
              <a:t>Problem: Sorting </a:t>
            </a:r>
            <a:r>
              <a:rPr lang="en-US" altLang="en-US" sz="2200" i="1" dirty="0" smtClean="0">
                <a:latin typeface="Times" panose="02020603050405020304" pitchFamily="18" charset="0"/>
                <a:cs typeface="Times" panose="02020603050405020304" pitchFamily="18" charset="0"/>
              </a:rPr>
              <a:t>n</a:t>
            </a:r>
            <a:r>
              <a:rPr lang="en-US" altLang="en-US" sz="2200" dirty="0" smtClean="0">
                <a:latin typeface="Times" panose="02020603050405020304" pitchFamily="18" charset="0"/>
                <a:cs typeface="Times" panose="02020603050405020304" pitchFamily="18" charset="0"/>
              </a:rPr>
              <a:t> elements of an array S[0]…S[</a:t>
            </a:r>
            <a:r>
              <a:rPr lang="en-US" altLang="en-US" sz="2200" i="1" dirty="0" smtClean="0">
                <a:latin typeface="Times" panose="02020603050405020304" pitchFamily="18" charset="0"/>
                <a:cs typeface="Times" panose="02020603050405020304" pitchFamily="18" charset="0"/>
              </a:rPr>
              <a:t>n-</a:t>
            </a:r>
            <a:r>
              <a:rPr lang="en-US" altLang="en-US" sz="2200" dirty="0" smtClean="0">
                <a:latin typeface="Times" panose="02020603050405020304" pitchFamily="18" charset="0"/>
                <a:cs typeface="Times" panose="02020603050405020304" pitchFamily="18" charset="0"/>
              </a:rPr>
              <a:t>1]</a:t>
            </a:r>
          </a:p>
          <a:p>
            <a:pPr>
              <a:lnSpc>
                <a:spcPct val="90000"/>
              </a:lnSpc>
            </a:pPr>
            <a:r>
              <a:rPr lang="en-US" altLang="en-US" sz="2200" dirty="0" smtClean="0">
                <a:latin typeface="Times" panose="02020603050405020304" pitchFamily="18" charset="0"/>
                <a:cs typeface="Times" panose="02020603050405020304" pitchFamily="18" charset="0"/>
              </a:rPr>
              <a:t>Merge-sort </a:t>
            </a:r>
            <a:r>
              <a:rPr lang="en-US" altLang="en-US" sz="2200" dirty="0">
                <a:latin typeface="Times" panose="02020603050405020304" pitchFamily="18" charset="0"/>
                <a:cs typeface="Times" panose="02020603050405020304" pitchFamily="18" charset="0"/>
              </a:rPr>
              <a:t>on an input sequence </a:t>
            </a:r>
            <a:r>
              <a:rPr lang="en-US" altLang="en-US" sz="2200" b="1" i="1" dirty="0">
                <a:latin typeface="Times" panose="02020603050405020304" pitchFamily="18" charset="0"/>
                <a:cs typeface="Times" panose="02020603050405020304" pitchFamily="18" charset="0"/>
              </a:rPr>
              <a:t>S</a:t>
            </a:r>
            <a:r>
              <a:rPr lang="en-US" altLang="en-US" sz="2200" dirty="0">
                <a:latin typeface="Times" panose="02020603050405020304" pitchFamily="18" charset="0"/>
                <a:cs typeface="Times" panose="02020603050405020304" pitchFamily="18" charset="0"/>
              </a:rPr>
              <a:t> with </a:t>
            </a:r>
            <a:r>
              <a:rPr lang="en-US" altLang="en-US" sz="2200" b="1" i="1" dirty="0">
                <a:latin typeface="Times" panose="02020603050405020304" pitchFamily="18" charset="0"/>
                <a:cs typeface="Times" panose="02020603050405020304" pitchFamily="18" charset="0"/>
              </a:rPr>
              <a:t>n</a:t>
            </a:r>
            <a:r>
              <a:rPr lang="en-US" altLang="en-US" sz="2200" dirty="0">
                <a:latin typeface="Times" panose="02020603050405020304" pitchFamily="18" charset="0"/>
                <a:cs typeface="Times" panose="02020603050405020304" pitchFamily="18" charset="0"/>
              </a:rPr>
              <a:t> elements consists of three steps:</a:t>
            </a:r>
          </a:p>
          <a:p>
            <a:pPr lvl="1">
              <a:lnSpc>
                <a:spcPct val="90000"/>
              </a:lnSpc>
            </a:pPr>
            <a:r>
              <a:rPr lang="en-US" altLang="en-US" sz="2200" dirty="0">
                <a:solidFill>
                  <a:srgbClr val="FF0000"/>
                </a:solidFill>
                <a:latin typeface="Times" panose="02020603050405020304" pitchFamily="18" charset="0"/>
                <a:cs typeface="Times" panose="02020603050405020304" pitchFamily="18" charset="0"/>
              </a:rPr>
              <a:t>Divide</a:t>
            </a:r>
            <a:r>
              <a:rPr lang="en-US" altLang="en-US" sz="2200" dirty="0">
                <a:latin typeface="Times" panose="02020603050405020304" pitchFamily="18" charset="0"/>
                <a:cs typeface="Times" panose="02020603050405020304" pitchFamily="18" charset="0"/>
              </a:rPr>
              <a:t>: partition </a:t>
            </a:r>
            <a:r>
              <a:rPr lang="en-US" altLang="en-US" sz="2200" b="1" i="1" dirty="0">
                <a:latin typeface="Times" panose="02020603050405020304" pitchFamily="18" charset="0"/>
                <a:cs typeface="Times" panose="02020603050405020304" pitchFamily="18" charset="0"/>
              </a:rPr>
              <a:t>S</a:t>
            </a:r>
            <a:r>
              <a:rPr lang="en-US" altLang="en-US" sz="2200" dirty="0">
                <a:latin typeface="Times" panose="02020603050405020304" pitchFamily="18" charset="0"/>
                <a:cs typeface="Times" panose="02020603050405020304" pitchFamily="18" charset="0"/>
              </a:rPr>
              <a:t> into two sequences </a:t>
            </a:r>
            <a:r>
              <a:rPr lang="en-US" altLang="en-US" sz="2200" b="1" i="1" dirty="0">
                <a:latin typeface="Times" panose="02020603050405020304" pitchFamily="18" charset="0"/>
                <a:cs typeface="Times" panose="02020603050405020304" pitchFamily="18" charset="0"/>
              </a:rPr>
              <a:t>S</a:t>
            </a:r>
            <a:r>
              <a:rPr lang="en-US" altLang="en-US" sz="2200" baseline="-25000" dirty="0">
                <a:latin typeface="Times" panose="02020603050405020304" pitchFamily="18" charset="0"/>
                <a:cs typeface="Times" panose="02020603050405020304" pitchFamily="18" charset="0"/>
              </a:rPr>
              <a:t>1</a:t>
            </a:r>
            <a:r>
              <a:rPr lang="en-US" altLang="en-US" sz="2200" b="1" i="1" dirty="0">
                <a:latin typeface="Times" panose="02020603050405020304" pitchFamily="18" charset="0"/>
                <a:cs typeface="Times" panose="02020603050405020304" pitchFamily="18" charset="0"/>
              </a:rPr>
              <a:t> </a:t>
            </a:r>
            <a:r>
              <a:rPr lang="en-US" altLang="en-US" sz="2200" dirty="0">
                <a:latin typeface="Times" panose="02020603050405020304" pitchFamily="18" charset="0"/>
                <a:cs typeface="Times" panose="02020603050405020304" pitchFamily="18" charset="0"/>
              </a:rPr>
              <a:t>and </a:t>
            </a:r>
            <a:r>
              <a:rPr lang="en-US" altLang="en-US" sz="2200" b="1" i="1" dirty="0">
                <a:latin typeface="Times" panose="02020603050405020304" pitchFamily="18" charset="0"/>
                <a:cs typeface="Times" panose="02020603050405020304" pitchFamily="18" charset="0"/>
              </a:rPr>
              <a:t>S</a:t>
            </a:r>
            <a:r>
              <a:rPr lang="en-US" altLang="en-US" sz="2200" baseline="-25000" dirty="0">
                <a:latin typeface="Times" panose="02020603050405020304" pitchFamily="18" charset="0"/>
                <a:cs typeface="Times" panose="02020603050405020304" pitchFamily="18" charset="0"/>
              </a:rPr>
              <a:t>2</a:t>
            </a:r>
            <a:r>
              <a:rPr lang="en-US" altLang="en-US" sz="2200" dirty="0">
                <a:latin typeface="Times" panose="02020603050405020304" pitchFamily="18" charset="0"/>
                <a:cs typeface="Times" panose="02020603050405020304" pitchFamily="18" charset="0"/>
              </a:rPr>
              <a:t> of about </a:t>
            </a:r>
            <a:r>
              <a:rPr lang="en-US" altLang="en-US" sz="2200" b="1" i="1" dirty="0">
                <a:latin typeface="Times" panose="02020603050405020304" pitchFamily="18" charset="0"/>
                <a:cs typeface="Times" panose="02020603050405020304" pitchFamily="18" charset="0"/>
              </a:rPr>
              <a:t>n</a:t>
            </a:r>
            <a:r>
              <a:rPr lang="en-US" altLang="en-US" sz="2200" dirty="0">
                <a:latin typeface="Times" panose="02020603050405020304" pitchFamily="18" charset="0"/>
                <a:cs typeface="Times" panose="02020603050405020304" pitchFamily="18" charset="0"/>
              </a:rPr>
              <a:t>/2 elements each</a:t>
            </a:r>
          </a:p>
          <a:p>
            <a:pPr lvl="1">
              <a:lnSpc>
                <a:spcPct val="90000"/>
              </a:lnSpc>
            </a:pPr>
            <a:r>
              <a:rPr lang="en-US" altLang="en-US" sz="2200" dirty="0" smtClean="0">
                <a:solidFill>
                  <a:srgbClr val="FF0000"/>
                </a:solidFill>
                <a:latin typeface="Times" panose="02020603050405020304" pitchFamily="18" charset="0"/>
                <a:cs typeface="Times" panose="02020603050405020304" pitchFamily="18" charset="0"/>
              </a:rPr>
              <a:t>Conquer</a:t>
            </a:r>
            <a:r>
              <a:rPr lang="en-US" altLang="en-US" sz="2200" dirty="0" smtClean="0">
                <a:latin typeface="Times" panose="02020603050405020304" pitchFamily="18" charset="0"/>
                <a:cs typeface="Times" panose="02020603050405020304" pitchFamily="18" charset="0"/>
              </a:rPr>
              <a:t>: </a:t>
            </a:r>
            <a:r>
              <a:rPr lang="en-US" altLang="en-US" sz="2200" dirty="0">
                <a:latin typeface="Times" panose="02020603050405020304" pitchFamily="18" charset="0"/>
                <a:cs typeface="Times" panose="02020603050405020304" pitchFamily="18" charset="0"/>
              </a:rPr>
              <a:t>recursively sort </a:t>
            </a:r>
            <a:r>
              <a:rPr lang="en-US" altLang="en-US" sz="2200" b="1" i="1" dirty="0">
                <a:latin typeface="Times" panose="02020603050405020304" pitchFamily="18" charset="0"/>
                <a:cs typeface="Times" panose="02020603050405020304" pitchFamily="18" charset="0"/>
              </a:rPr>
              <a:t>S</a:t>
            </a:r>
            <a:r>
              <a:rPr lang="en-US" altLang="en-US" sz="2200" baseline="-25000" dirty="0">
                <a:latin typeface="Times" panose="02020603050405020304" pitchFamily="18" charset="0"/>
                <a:cs typeface="Times" panose="02020603050405020304" pitchFamily="18" charset="0"/>
              </a:rPr>
              <a:t>1</a:t>
            </a:r>
            <a:r>
              <a:rPr lang="en-US" altLang="en-US" sz="2200" b="1" i="1" dirty="0">
                <a:latin typeface="Times" panose="02020603050405020304" pitchFamily="18" charset="0"/>
                <a:cs typeface="Times" panose="02020603050405020304" pitchFamily="18" charset="0"/>
              </a:rPr>
              <a:t> </a:t>
            </a:r>
            <a:r>
              <a:rPr lang="en-US" altLang="en-US" sz="2200" dirty="0">
                <a:latin typeface="Times" panose="02020603050405020304" pitchFamily="18" charset="0"/>
                <a:cs typeface="Times" panose="02020603050405020304" pitchFamily="18" charset="0"/>
              </a:rPr>
              <a:t>and </a:t>
            </a:r>
            <a:r>
              <a:rPr lang="en-US" altLang="en-US" sz="2200" b="1" i="1" dirty="0">
                <a:latin typeface="Times" panose="02020603050405020304" pitchFamily="18" charset="0"/>
                <a:cs typeface="Times" panose="02020603050405020304" pitchFamily="18" charset="0"/>
              </a:rPr>
              <a:t>S</a:t>
            </a:r>
            <a:r>
              <a:rPr lang="en-US" altLang="en-US" sz="2200" baseline="-25000" dirty="0">
                <a:latin typeface="Times" panose="02020603050405020304" pitchFamily="18" charset="0"/>
                <a:cs typeface="Times" panose="02020603050405020304" pitchFamily="18" charset="0"/>
              </a:rPr>
              <a:t>2</a:t>
            </a:r>
            <a:r>
              <a:rPr lang="en-US" altLang="en-US" sz="2200" dirty="0" smtClean="0">
                <a:latin typeface="Times" panose="02020603050405020304" pitchFamily="18" charset="0"/>
                <a:cs typeface="Times" panose="02020603050405020304" pitchFamily="18" charset="0"/>
              </a:rPr>
              <a:t>by using merge sort</a:t>
            </a:r>
            <a:endParaRPr lang="en-US" altLang="en-US" sz="2200" baseline="-25000" dirty="0">
              <a:latin typeface="Times" panose="02020603050405020304" pitchFamily="18" charset="0"/>
              <a:cs typeface="Times" panose="02020603050405020304" pitchFamily="18" charset="0"/>
            </a:endParaRPr>
          </a:p>
          <a:p>
            <a:pPr lvl="1">
              <a:lnSpc>
                <a:spcPct val="90000"/>
              </a:lnSpc>
            </a:pPr>
            <a:r>
              <a:rPr lang="en-US" altLang="en-US" sz="2200" dirty="0" smtClean="0">
                <a:solidFill>
                  <a:srgbClr val="FF0000"/>
                </a:solidFill>
                <a:latin typeface="Times" panose="02020603050405020304" pitchFamily="18" charset="0"/>
                <a:cs typeface="Times" panose="02020603050405020304" pitchFamily="18" charset="0"/>
              </a:rPr>
              <a:t>Combine</a:t>
            </a:r>
            <a:r>
              <a:rPr lang="en-US" altLang="en-US" sz="2200" dirty="0" smtClean="0">
                <a:latin typeface="Times" panose="02020603050405020304" pitchFamily="18" charset="0"/>
                <a:cs typeface="Times" panose="02020603050405020304" pitchFamily="18" charset="0"/>
              </a:rPr>
              <a:t>: </a:t>
            </a:r>
            <a:r>
              <a:rPr lang="en-US" altLang="en-US" sz="2200" dirty="0">
                <a:latin typeface="Times" panose="02020603050405020304" pitchFamily="18" charset="0"/>
                <a:cs typeface="Times" panose="02020603050405020304" pitchFamily="18" charset="0"/>
              </a:rPr>
              <a:t>merge </a:t>
            </a:r>
            <a:r>
              <a:rPr lang="en-US" altLang="en-US" sz="2200" b="1" i="1" dirty="0">
                <a:latin typeface="Times" panose="02020603050405020304" pitchFamily="18" charset="0"/>
                <a:cs typeface="Times" panose="02020603050405020304" pitchFamily="18" charset="0"/>
              </a:rPr>
              <a:t>S</a:t>
            </a:r>
            <a:r>
              <a:rPr lang="en-US" altLang="en-US" sz="2200" baseline="-25000" dirty="0">
                <a:latin typeface="Times" panose="02020603050405020304" pitchFamily="18" charset="0"/>
                <a:cs typeface="Times" panose="02020603050405020304" pitchFamily="18" charset="0"/>
              </a:rPr>
              <a:t>1</a:t>
            </a:r>
            <a:r>
              <a:rPr lang="en-US" altLang="en-US" sz="2200" b="1" i="1" dirty="0">
                <a:latin typeface="Times" panose="02020603050405020304" pitchFamily="18" charset="0"/>
                <a:cs typeface="Times" panose="02020603050405020304" pitchFamily="18" charset="0"/>
              </a:rPr>
              <a:t> </a:t>
            </a:r>
            <a:r>
              <a:rPr lang="en-US" altLang="en-US" sz="2200" dirty="0">
                <a:latin typeface="Times" panose="02020603050405020304" pitchFamily="18" charset="0"/>
                <a:cs typeface="Times" panose="02020603050405020304" pitchFamily="18" charset="0"/>
              </a:rPr>
              <a:t>and </a:t>
            </a:r>
            <a:r>
              <a:rPr lang="en-US" altLang="en-US" sz="2200" b="1" i="1" dirty="0">
                <a:latin typeface="Times" panose="02020603050405020304" pitchFamily="18" charset="0"/>
                <a:cs typeface="Times" panose="02020603050405020304" pitchFamily="18" charset="0"/>
              </a:rPr>
              <a:t>S</a:t>
            </a:r>
            <a:r>
              <a:rPr lang="en-US" altLang="en-US" sz="2200" baseline="-25000" dirty="0">
                <a:latin typeface="Times" panose="02020603050405020304" pitchFamily="18" charset="0"/>
                <a:cs typeface="Times" panose="02020603050405020304" pitchFamily="18" charset="0"/>
              </a:rPr>
              <a:t>2 </a:t>
            </a:r>
            <a:r>
              <a:rPr lang="en-US" altLang="en-US" sz="2200" dirty="0">
                <a:latin typeface="Times" panose="02020603050405020304" pitchFamily="18" charset="0"/>
                <a:cs typeface="Times" panose="02020603050405020304" pitchFamily="18" charset="0"/>
              </a:rPr>
              <a:t>into a unique sorted sequence</a:t>
            </a:r>
          </a:p>
        </p:txBody>
      </p:sp>
    </p:spTree>
    <p:extLst>
      <p:ext uri="{BB962C8B-B14F-4D97-AF65-F5344CB8AC3E}">
        <p14:creationId xmlns:p14="http://schemas.microsoft.com/office/powerpoint/2010/main" val="29834184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0" y="-22384"/>
            <a:ext cx="8534400" cy="966948"/>
          </a:xfrm>
        </p:spPr>
        <p:txBody>
          <a:bodyPr/>
          <a:lstStyle/>
          <a:p>
            <a:pPr eaLnBrk="1" hangingPunct="1"/>
            <a:r>
              <a:rPr lang="en-US" dirty="0" smtClean="0"/>
              <a:t>4.4.Merge Sort</a:t>
            </a:r>
          </a:p>
        </p:txBody>
      </p:sp>
      <p:sp>
        <p:nvSpPr>
          <p:cNvPr id="236547" name="Rectangle 3"/>
          <p:cNvSpPr>
            <a:spLocks noGrp="1" noChangeArrowheads="1"/>
          </p:cNvSpPr>
          <p:nvPr>
            <p:ph type="body" idx="1"/>
          </p:nvPr>
        </p:nvSpPr>
        <p:spPr>
          <a:xfrm>
            <a:off x="249238" y="1574800"/>
            <a:ext cx="8894762" cy="4648200"/>
          </a:xfrm>
        </p:spPr>
        <p:txBody>
          <a:bodyPr/>
          <a:lstStyle/>
          <a:p>
            <a:pPr eaLnBrk="1" hangingPunct="1">
              <a:lnSpc>
                <a:spcPct val="150000"/>
              </a:lnSpc>
              <a:buFontTx/>
              <a:buNone/>
            </a:pPr>
            <a:r>
              <a:rPr lang="en-US" dirty="0" smtClean="0">
                <a:solidFill>
                  <a:srgbClr val="DD0111"/>
                </a:solidFill>
                <a:latin typeface="Monotype Corsiva" pitchFamily="66" charset="0"/>
              </a:rPr>
              <a:t>     </a:t>
            </a:r>
            <a:r>
              <a:rPr lang="en-US" b="1" dirty="0" smtClean="0">
                <a:solidFill>
                  <a:srgbClr val="C00000"/>
                </a:solidFill>
              </a:rPr>
              <a:t>M</a:t>
            </a:r>
            <a:r>
              <a:rPr lang="vi-VN" b="1" dirty="0" smtClean="0">
                <a:solidFill>
                  <a:srgbClr val="C00000"/>
                </a:solidFill>
              </a:rPr>
              <a:t>S</a:t>
            </a:r>
            <a:r>
              <a:rPr lang="en-US" b="1" dirty="0" smtClean="0">
                <a:solidFill>
                  <a:srgbClr val="C00000"/>
                </a:solidFill>
                <a:latin typeface="Comic Sans MS" pitchFamily="66" charset="0"/>
              </a:rPr>
              <a:t>(S, p, r)</a:t>
            </a:r>
          </a:p>
          <a:p>
            <a:pPr eaLnBrk="1" hangingPunct="1">
              <a:lnSpc>
                <a:spcPct val="150000"/>
              </a:lnSpc>
              <a:buFontTx/>
              <a:buNone/>
            </a:pPr>
            <a:r>
              <a:rPr lang="en-US" b="1" dirty="0" smtClean="0"/>
              <a:t>	</a:t>
            </a:r>
            <a:r>
              <a:rPr lang="en-US" sz="2000" b="1" dirty="0" smtClean="0"/>
              <a:t>if </a:t>
            </a:r>
            <a:r>
              <a:rPr lang="en-US" sz="2000" dirty="0" smtClean="0">
                <a:latin typeface="Comic Sans MS" pitchFamily="66" charset="0"/>
              </a:rPr>
              <a:t>p &lt; r</a:t>
            </a:r>
            <a:r>
              <a:rPr lang="en-US" sz="2000" dirty="0" smtClean="0"/>
              <a:t>  </a:t>
            </a:r>
            <a:r>
              <a:rPr lang="vi-VN" sz="2000" b="1" dirty="0" smtClean="0"/>
              <a:t>then</a:t>
            </a:r>
            <a:r>
              <a:rPr lang="en-US" sz="2000" dirty="0" smtClean="0"/>
              <a:t>					Check the base case</a:t>
            </a:r>
          </a:p>
          <a:p>
            <a:pPr eaLnBrk="1" hangingPunct="1">
              <a:lnSpc>
                <a:spcPct val="150000"/>
              </a:lnSpc>
              <a:buFontTx/>
              <a:buNone/>
            </a:pPr>
            <a:r>
              <a:rPr lang="en-US" sz="2000" b="1" dirty="0" smtClean="0"/>
              <a:t>	   </a:t>
            </a:r>
            <a:r>
              <a:rPr lang="vi-VN" sz="2000" b="1" dirty="0" smtClean="0"/>
              <a:t>   </a:t>
            </a:r>
            <a:r>
              <a:rPr lang="en-US" sz="2000" b="1" dirty="0" smtClean="0"/>
              <a:t> </a:t>
            </a:r>
            <a:r>
              <a:rPr lang="en-US" sz="2000" dirty="0" smtClean="0">
                <a:latin typeface="Comic Sans MS" pitchFamily="66" charset="0"/>
              </a:rPr>
              <a:t>q ← </a:t>
            </a:r>
            <a:r>
              <a:rPr lang="en-US" sz="2000" dirty="0" smtClean="0">
                <a:latin typeface="Comic Sans MS" pitchFamily="66" charset="0"/>
                <a:sym typeface="Symbol" pitchFamily="18" charset="2"/>
              </a:rPr>
              <a:t></a:t>
            </a:r>
            <a:r>
              <a:rPr lang="en-US" sz="2000" dirty="0" smtClean="0">
                <a:latin typeface="Comic Sans MS" pitchFamily="66" charset="0"/>
              </a:rPr>
              <a:t>(p + r)/2</a:t>
            </a:r>
            <a:r>
              <a:rPr lang="en-US" sz="2000" dirty="0" smtClean="0">
                <a:latin typeface="Comic Sans MS" pitchFamily="66" charset="0"/>
                <a:sym typeface="Symbol" pitchFamily="18" charset="2"/>
              </a:rPr>
              <a:t></a:t>
            </a:r>
            <a:r>
              <a:rPr lang="en-US" sz="2000" dirty="0" smtClean="0"/>
              <a:t> </a:t>
            </a:r>
            <a:r>
              <a:rPr lang="en-US" sz="2000" i="1" dirty="0" smtClean="0"/>
              <a:t> 		</a:t>
            </a:r>
            <a:r>
              <a:rPr lang="vi-VN" sz="2000" i="1" dirty="0" smtClean="0"/>
              <a:t>	</a:t>
            </a:r>
            <a:r>
              <a:rPr lang="en-US" sz="2000" i="1" dirty="0" smtClean="0"/>
              <a:t>	</a:t>
            </a:r>
            <a:r>
              <a:rPr lang="en-US" sz="2000" dirty="0" smtClean="0"/>
              <a:t>Divide</a:t>
            </a:r>
          </a:p>
          <a:p>
            <a:pPr eaLnBrk="1" hangingPunct="1">
              <a:lnSpc>
                <a:spcPct val="150000"/>
              </a:lnSpc>
              <a:buFontTx/>
              <a:buNone/>
            </a:pPr>
            <a:r>
              <a:rPr lang="en-US" sz="2000" dirty="0" smtClean="0"/>
              <a:t>		M</a:t>
            </a:r>
            <a:r>
              <a:rPr lang="vi-VN" sz="2000" dirty="0" smtClean="0"/>
              <a:t>S</a:t>
            </a:r>
            <a:r>
              <a:rPr lang="en-US" sz="2000" dirty="0" smtClean="0">
                <a:latin typeface="Comic Sans MS" pitchFamily="66" charset="0"/>
              </a:rPr>
              <a:t>(S, p, q)</a:t>
            </a:r>
            <a:r>
              <a:rPr lang="en-US" sz="2000" i="1" dirty="0" smtClean="0"/>
              <a:t>  		</a:t>
            </a:r>
            <a:r>
              <a:rPr lang="vi-VN" sz="2000" i="1" dirty="0" smtClean="0"/>
              <a:t>		</a:t>
            </a:r>
            <a:r>
              <a:rPr lang="en-US" sz="2000" i="1" dirty="0" smtClean="0"/>
              <a:t> </a:t>
            </a:r>
            <a:r>
              <a:rPr lang="en-US" sz="2000" dirty="0" smtClean="0"/>
              <a:t>Conquer</a:t>
            </a:r>
          </a:p>
          <a:p>
            <a:pPr eaLnBrk="1" hangingPunct="1">
              <a:lnSpc>
                <a:spcPct val="150000"/>
              </a:lnSpc>
              <a:buFontTx/>
              <a:buNone/>
            </a:pPr>
            <a:r>
              <a:rPr lang="en-US" sz="2000" dirty="0" smtClean="0"/>
              <a:t>		M</a:t>
            </a:r>
            <a:r>
              <a:rPr lang="vi-VN" sz="2000" dirty="0" smtClean="0"/>
              <a:t>S</a:t>
            </a:r>
            <a:r>
              <a:rPr lang="en-US" sz="2000" dirty="0" smtClean="0">
                <a:latin typeface="Comic Sans MS" pitchFamily="66" charset="0"/>
              </a:rPr>
              <a:t>(S, q + 1, r)</a:t>
            </a:r>
            <a:r>
              <a:rPr lang="vi-VN" sz="2000" dirty="0" smtClean="0">
                <a:latin typeface="Comic Sans MS" pitchFamily="66" charset="0"/>
              </a:rPr>
              <a:t>        	</a:t>
            </a:r>
            <a:r>
              <a:rPr lang="en-US" sz="2000" dirty="0" smtClean="0">
                <a:latin typeface="Comic Sans MS" pitchFamily="66" charset="0"/>
              </a:rPr>
              <a:t> </a:t>
            </a:r>
            <a:r>
              <a:rPr lang="en-US" sz="2000" i="1" dirty="0" smtClean="0"/>
              <a:t> 		</a:t>
            </a:r>
            <a:r>
              <a:rPr lang="en-US" sz="2000" dirty="0" smtClean="0"/>
              <a:t>Conquer</a:t>
            </a:r>
          </a:p>
          <a:p>
            <a:pPr eaLnBrk="1" hangingPunct="1">
              <a:lnSpc>
                <a:spcPct val="150000"/>
              </a:lnSpc>
              <a:buFontTx/>
              <a:buNone/>
            </a:pPr>
            <a:r>
              <a:rPr lang="en-US" sz="2000" dirty="0" smtClean="0"/>
              <a:t>		MERGE</a:t>
            </a:r>
            <a:r>
              <a:rPr lang="en-US" sz="2000" dirty="0" smtClean="0">
                <a:latin typeface="Comic Sans MS" pitchFamily="66" charset="0"/>
              </a:rPr>
              <a:t>(S, p, q, r)</a:t>
            </a:r>
            <a:r>
              <a:rPr lang="en-US" sz="2000" i="1" dirty="0" smtClean="0"/>
              <a:t>  			</a:t>
            </a:r>
            <a:r>
              <a:rPr lang="en-US" sz="2000" dirty="0" smtClean="0"/>
              <a:t>Combine</a:t>
            </a:r>
          </a:p>
          <a:p>
            <a:pPr eaLnBrk="1" hangingPunct="1">
              <a:lnSpc>
                <a:spcPct val="150000"/>
              </a:lnSpc>
              <a:buFontTx/>
              <a:buNone/>
            </a:pPr>
            <a:r>
              <a:rPr lang="en-US" sz="1800" b="1" dirty="0" smtClean="0"/>
              <a:t>    </a:t>
            </a:r>
            <a:r>
              <a:rPr lang="en-US" sz="2000" b="1" dirty="0" err="1" smtClean="0"/>
              <a:t>endif</a:t>
            </a:r>
            <a:endParaRPr lang="en-US" sz="2000" b="1" dirty="0" smtClean="0"/>
          </a:p>
          <a:p>
            <a:pPr eaLnBrk="1" hangingPunct="1">
              <a:lnSpc>
                <a:spcPct val="150000"/>
              </a:lnSpc>
            </a:pPr>
            <a:r>
              <a:rPr lang="en-US" sz="2300" dirty="0" smtClean="0">
                <a:solidFill>
                  <a:srgbClr val="C00000"/>
                </a:solidFill>
                <a:latin typeface="Times New Roman" panose="02020603050405020304" pitchFamily="18" charset="0"/>
                <a:cs typeface="Times New Roman" panose="02020603050405020304" pitchFamily="18" charset="0"/>
              </a:rPr>
              <a:t>The statement to sort array S of </a:t>
            </a:r>
            <a:r>
              <a:rPr lang="en-US" sz="2300" i="1" dirty="0" smtClean="0">
                <a:solidFill>
                  <a:srgbClr val="C00000"/>
                </a:solidFill>
                <a:latin typeface="Times New Roman" panose="02020603050405020304" pitchFamily="18" charset="0"/>
                <a:cs typeface="Times New Roman" panose="02020603050405020304" pitchFamily="18" charset="0"/>
              </a:rPr>
              <a:t>n</a:t>
            </a:r>
            <a:r>
              <a:rPr lang="en-US" sz="2300" dirty="0" smtClean="0">
                <a:solidFill>
                  <a:srgbClr val="C00000"/>
                </a:solidFill>
                <a:latin typeface="Times New Roman" panose="02020603050405020304" pitchFamily="18" charset="0"/>
                <a:cs typeface="Times New Roman" panose="02020603050405020304" pitchFamily="18" charset="0"/>
              </a:rPr>
              <a:t> elements:</a:t>
            </a:r>
            <a:r>
              <a:rPr lang="en-US" sz="2300" b="1" i="1" dirty="0" smtClean="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M</a:t>
            </a:r>
            <a:r>
              <a:rPr lang="vi-VN" sz="2300" dirty="0" smtClean="0">
                <a:latin typeface="Times New Roman" panose="02020603050405020304" pitchFamily="18" charset="0"/>
                <a:cs typeface="Times New Roman" panose="02020603050405020304" pitchFamily="18" charset="0"/>
              </a:rPr>
              <a:t>S</a:t>
            </a:r>
            <a:r>
              <a:rPr lang="en-US" sz="2300" dirty="0" smtClean="0">
                <a:latin typeface="Times New Roman" panose="02020603050405020304" pitchFamily="18" charset="0"/>
                <a:cs typeface="Times New Roman" panose="02020603050405020304" pitchFamily="18" charset="0"/>
              </a:rPr>
              <a:t>(S, 0, </a:t>
            </a:r>
            <a:r>
              <a:rPr lang="en-US" sz="2300" i="1" dirty="0" smtClean="0">
                <a:latin typeface="Times New Roman" panose="02020603050405020304" pitchFamily="18" charset="0"/>
                <a:cs typeface="Times New Roman" panose="02020603050405020304" pitchFamily="18" charset="0"/>
              </a:rPr>
              <a:t>n</a:t>
            </a:r>
            <a:r>
              <a:rPr lang="en-US" sz="2300" dirty="0" smtClean="0">
                <a:latin typeface="Times New Roman" panose="02020603050405020304" pitchFamily="18" charset="0"/>
                <a:cs typeface="Times New Roman" panose="02020603050405020304" pitchFamily="18" charset="0"/>
              </a:rPr>
              <a:t>-1);</a:t>
            </a:r>
          </a:p>
        </p:txBody>
      </p:sp>
      <p:sp>
        <p:nvSpPr>
          <p:cNvPr id="236548" name="AutoShape 4"/>
          <p:cNvSpPr>
            <a:spLocks noChangeArrowheads="1"/>
          </p:cNvSpPr>
          <p:nvPr/>
        </p:nvSpPr>
        <p:spPr bwMode="auto">
          <a:xfrm rot="-8014074">
            <a:off x="5609431" y="2670094"/>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236549" name="AutoShape 5"/>
          <p:cNvSpPr>
            <a:spLocks noChangeArrowheads="1"/>
          </p:cNvSpPr>
          <p:nvPr/>
        </p:nvSpPr>
        <p:spPr bwMode="auto">
          <a:xfrm rot="-8014074">
            <a:off x="5609432" y="3200481"/>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236550" name="AutoShape 6"/>
          <p:cNvSpPr>
            <a:spLocks noChangeArrowheads="1"/>
          </p:cNvSpPr>
          <p:nvPr/>
        </p:nvSpPr>
        <p:spPr bwMode="auto">
          <a:xfrm rot="-8014074">
            <a:off x="5609432" y="3733881"/>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236551" name="AutoShape 7"/>
          <p:cNvSpPr>
            <a:spLocks noChangeArrowheads="1"/>
          </p:cNvSpPr>
          <p:nvPr/>
        </p:nvSpPr>
        <p:spPr bwMode="auto">
          <a:xfrm rot="-8014074">
            <a:off x="5609432" y="4267281"/>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236552" name="AutoShape 8"/>
          <p:cNvSpPr>
            <a:spLocks noChangeArrowheads="1"/>
          </p:cNvSpPr>
          <p:nvPr/>
        </p:nvSpPr>
        <p:spPr bwMode="auto">
          <a:xfrm rot="-8014074">
            <a:off x="5609432" y="4724481"/>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76812" name="Text Box 9"/>
          <p:cNvSpPr txBox="1">
            <a:spLocks noChangeArrowheads="1"/>
          </p:cNvSpPr>
          <p:nvPr/>
        </p:nvSpPr>
        <p:spPr bwMode="auto">
          <a:xfrm>
            <a:off x="5791200" y="1479552"/>
            <a:ext cx="228600" cy="244475"/>
          </a:xfrm>
          <a:prstGeom prst="rect">
            <a:avLst/>
          </a:prstGeom>
          <a:noFill/>
          <a:ln w="9525">
            <a:noFill/>
            <a:miter lim="800000"/>
            <a:headEnd/>
            <a:tailEnd/>
          </a:ln>
        </p:spPr>
        <p:txBody>
          <a:bodyPr>
            <a:spAutoFit/>
          </a:bodyPr>
          <a:lstStyle/>
          <a:p>
            <a:r>
              <a:rPr lang="en-US" sz="1000" dirty="0"/>
              <a:t>1</a:t>
            </a:r>
          </a:p>
        </p:txBody>
      </p:sp>
      <p:sp>
        <p:nvSpPr>
          <p:cNvPr id="76813" name="Text Box 10"/>
          <p:cNvSpPr txBox="1">
            <a:spLocks noChangeArrowheads="1"/>
          </p:cNvSpPr>
          <p:nvPr/>
        </p:nvSpPr>
        <p:spPr bwMode="auto">
          <a:xfrm>
            <a:off x="6172200" y="1479552"/>
            <a:ext cx="228600" cy="244475"/>
          </a:xfrm>
          <a:prstGeom prst="rect">
            <a:avLst/>
          </a:prstGeom>
          <a:noFill/>
          <a:ln w="9525">
            <a:noFill/>
            <a:miter lim="800000"/>
            <a:headEnd/>
            <a:tailEnd/>
          </a:ln>
        </p:spPr>
        <p:txBody>
          <a:bodyPr>
            <a:spAutoFit/>
          </a:bodyPr>
          <a:lstStyle/>
          <a:p>
            <a:r>
              <a:rPr lang="en-US" sz="1000"/>
              <a:t>2</a:t>
            </a:r>
          </a:p>
        </p:txBody>
      </p:sp>
      <p:sp>
        <p:nvSpPr>
          <p:cNvPr id="76814" name="Text Box 11"/>
          <p:cNvSpPr txBox="1">
            <a:spLocks noChangeArrowheads="1"/>
          </p:cNvSpPr>
          <p:nvPr/>
        </p:nvSpPr>
        <p:spPr bwMode="auto">
          <a:xfrm>
            <a:off x="6553200" y="1479552"/>
            <a:ext cx="228600" cy="244475"/>
          </a:xfrm>
          <a:prstGeom prst="rect">
            <a:avLst/>
          </a:prstGeom>
          <a:noFill/>
          <a:ln w="9525">
            <a:noFill/>
            <a:miter lim="800000"/>
            <a:headEnd/>
            <a:tailEnd/>
          </a:ln>
        </p:spPr>
        <p:txBody>
          <a:bodyPr>
            <a:spAutoFit/>
          </a:bodyPr>
          <a:lstStyle/>
          <a:p>
            <a:r>
              <a:rPr lang="en-US" sz="1000"/>
              <a:t>3</a:t>
            </a:r>
          </a:p>
        </p:txBody>
      </p:sp>
      <p:sp>
        <p:nvSpPr>
          <p:cNvPr id="76815" name="Text Box 12"/>
          <p:cNvSpPr txBox="1">
            <a:spLocks noChangeArrowheads="1"/>
          </p:cNvSpPr>
          <p:nvPr/>
        </p:nvSpPr>
        <p:spPr bwMode="auto">
          <a:xfrm>
            <a:off x="6934200" y="1479552"/>
            <a:ext cx="228600" cy="244475"/>
          </a:xfrm>
          <a:prstGeom prst="rect">
            <a:avLst/>
          </a:prstGeom>
          <a:noFill/>
          <a:ln w="9525">
            <a:noFill/>
            <a:miter lim="800000"/>
            <a:headEnd/>
            <a:tailEnd/>
          </a:ln>
        </p:spPr>
        <p:txBody>
          <a:bodyPr>
            <a:spAutoFit/>
          </a:bodyPr>
          <a:lstStyle/>
          <a:p>
            <a:r>
              <a:rPr lang="en-US" sz="1000"/>
              <a:t>4</a:t>
            </a:r>
          </a:p>
        </p:txBody>
      </p:sp>
      <p:sp>
        <p:nvSpPr>
          <p:cNvPr id="76816" name="Text Box 13"/>
          <p:cNvSpPr txBox="1">
            <a:spLocks noChangeArrowheads="1"/>
          </p:cNvSpPr>
          <p:nvPr/>
        </p:nvSpPr>
        <p:spPr bwMode="auto">
          <a:xfrm>
            <a:off x="7315200" y="1479552"/>
            <a:ext cx="228600" cy="244475"/>
          </a:xfrm>
          <a:prstGeom prst="rect">
            <a:avLst/>
          </a:prstGeom>
          <a:noFill/>
          <a:ln w="9525">
            <a:noFill/>
            <a:miter lim="800000"/>
            <a:headEnd/>
            <a:tailEnd/>
          </a:ln>
        </p:spPr>
        <p:txBody>
          <a:bodyPr>
            <a:spAutoFit/>
          </a:bodyPr>
          <a:lstStyle/>
          <a:p>
            <a:r>
              <a:rPr lang="en-US" sz="1000"/>
              <a:t>5</a:t>
            </a:r>
          </a:p>
        </p:txBody>
      </p:sp>
      <p:sp>
        <p:nvSpPr>
          <p:cNvPr id="76817" name="Text Box 14"/>
          <p:cNvSpPr txBox="1">
            <a:spLocks noChangeArrowheads="1"/>
          </p:cNvSpPr>
          <p:nvPr/>
        </p:nvSpPr>
        <p:spPr bwMode="auto">
          <a:xfrm>
            <a:off x="7696200" y="1479552"/>
            <a:ext cx="228600" cy="244475"/>
          </a:xfrm>
          <a:prstGeom prst="rect">
            <a:avLst/>
          </a:prstGeom>
          <a:noFill/>
          <a:ln w="9525">
            <a:noFill/>
            <a:miter lim="800000"/>
            <a:headEnd/>
            <a:tailEnd/>
          </a:ln>
        </p:spPr>
        <p:txBody>
          <a:bodyPr>
            <a:spAutoFit/>
          </a:bodyPr>
          <a:lstStyle/>
          <a:p>
            <a:r>
              <a:rPr lang="en-US" sz="1000"/>
              <a:t>6</a:t>
            </a:r>
          </a:p>
        </p:txBody>
      </p:sp>
      <p:sp>
        <p:nvSpPr>
          <p:cNvPr id="76818" name="Text Box 15"/>
          <p:cNvSpPr txBox="1">
            <a:spLocks noChangeArrowheads="1"/>
          </p:cNvSpPr>
          <p:nvPr/>
        </p:nvSpPr>
        <p:spPr bwMode="auto">
          <a:xfrm>
            <a:off x="8077200" y="1479552"/>
            <a:ext cx="228600" cy="244475"/>
          </a:xfrm>
          <a:prstGeom prst="rect">
            <a:avLst/>
          </a:prstGeom>
          <a:noFill/>
          <a:ln w="9525">
            <a:noFill/>
            <a:miter lim="800000"/>
            <a:headEnd/>
            <a:tailEnd/>
          </a:ln>
        </p:spPr>
        <p:txBody>
          <a:bodyPr>
            <a:spAutoFit/>
          </a:bodyPr>
          <a:lstStyle/>
          <a:p>
            <a:r>
              <a:rPr lang="en-US" sz="1000"/>
              <a:t>7</a:t>
            </a:r>
          </a:p>
        </p:txBody>
      </p:sp>
      <p:sp>
        <p:nvSpPr>
          <p:cNvPr id="76820" name="Rectangle 17"/>
          <p:cNvSpPr>
            <a:spLocks noChangeArrowheads="1"/>
          </p:cNvSpPr>
          <p:nvPr/>
        </p:nvSpPr>
        <p:spPr bwMode="auto">
          <a:xfrm>
            <a:off x="8077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6</a:t>
            </a:r>
          </a:p>
        </p:txBody>
      </p:sp>
      <p:sp>
        <p:nvSpPr>
          <p:cNvPr id="76821" name="Rectangle 18"/>
          <p:cNvSpPr>
            <a:spLocks noChangeArrowheads="1"/>
          </p:cNvSpPr>
          <p:nvPr/>
        </p:nvSpPr>
        <p:spPr bwMode="auto">
          <a:xfrm>
            <a:off x="7696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2</a:t>
            </a:r>
          </a:p>
        </p:txBody>
      </p:sp>
      <p:sp>
        <p:nvSpPr>
          <p:cNvPr id="76822" name="Rectangle 19"/>
          <p:cNvSpPr>
            <a:spLocks noChangeArrowheads="1"/>
          </p:cNvSpPr>
          <p:nvPr/>
        </p:nvSpPr>
        <p:spPr bwMode="auto">
          <a:xfrm>
            <a:off x="7315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3</a:t>
            </a:r>
          </a:p>
        </p:txBody>
      </p:sp>
      <p:sp>
        <p:nvSpPr>
          <p:cNvPr id="76823" name="Rectangle 20"/>
          <p:cNvSpPr>
            <a:spLocks noChangeArrowheads="1"/>
          </p:cNvSpPr>
          <p:nvPr/>
        </p:nvSpPr>
        <p:spPr bwMode="auto">
          <a:xfrm>
            <a:off x="6934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1</a:t>
            </a:r>
          </a:p>
        </p:txBody>
      </p:sp>
      <p:sp>
        <p:nvSpPr>
          <p:cNvPr id="76824" name="Rectangle 21"/>
          <p:cNvSpPr>
            <a:spLocks noChangeArrowheads="1"/>
          </p:cNvSpPr>
          <p:nvPr/>
        </p:nvSpPr>
        <p:spPr bwMode="auto">
          <a:xfrm>
            <a:off x="6553200" y="1728789"/>
            <a:ext cx="381000" cy="365125"/>
          </a:xfrm>
          <a:prstGeom prst="rect">
            <a:avLst/>
          </a:prstGeom>
          <a:solidFill>
            <a:srgbClr val="C0C0C0"/>
          </a:solidFill>
          <a:ln w="9525">
            <a:noFill/>
            <a:miter lim="800000"/>
            <a:headEnd/>
            <a:tailEnd/>
          </a:ln>
        </p:spPr>
        <p:txBody>
          <a:bodyPr/>
          <a:lstStyle/>
          <a:p>
            <a:pPr>
              <a:spcBef>
                <a:spcPct val="20000"/>
              </a:spcBef>
            </a:pPr>
            <a:r>
              <a:rPr lang="en-US" sz="2000" dirty="0">
                <a:solidFill>
                  <a:schemeClr val="accent2"/>
                </a:solidFill>
              </a:rPr>
              <a:t>7</a:t>
            </a:r>
          </a:p>
        </p:txBody>
      </p:sp>
      <p:sp>
        <p:nvSpPr>
          <p:cNvPr id="76825" name="Rectangle 22"/>
          <p:cNvSpPr>
            <a:spLocks noChangeArrowheads="1"/>
          </p:cNvSpPr>
          <p:nvPr/>
        </p:nvSpPr>
        <p:spPr bwMode="auto">
          <a:xfrm>
            <a:off x="6172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4</a:t>
            </a:r>
          </a:p>
        </p:txBody>
      </p:sp>
      <p:sp>
        <p:nvSpPr>
          <p:cNvPr id="76826" name="Rectangle 23"/>
          <p:cNvSpPr>
            <a:spLocks noChangeArrowheads="1"/>
          </p:cNvSpPr>
          <p:nvPr/>
        </p:nvSpPr>
        <p:spPr bwMode="auto">
          <a:xfrm>
            <a:off x="5791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2</a:t>
            </a:r>
          </a:p>
        </p:txBody>
      </p:sp>
      <p:sp>
        <p:nvSpPr>
          <p:cNvPr id="76827" name="Rectangle 24"/>
          <p:cNvSpPr>
            <a:spLocks noChangeArrowheads="1"/>
          </p:cNvSpPr>
          <p:nvPr/>
        </p:nvSpPr>
        <p:spPr bwMode="auto">
          <a:xfrm>
            <a:off x="5410200" y="1728789"/>
            <a:ext cx="381000" cy="365125"/>
          </a:xfrm>
          <a:prstGeom prst="rect">
            <a:avLst/>
          </a:prstGeom>
          <a:noFill/>
          <a:ln w="9525">
            <a:noFill/>
            <a:miter lim="800000"/>
            <a:headEnd/>
            <a:tailEnd/>
          </a:ln>
        </p:spPr>
        <p:txBody>
          <a:bodyPr anchor="ctr" anchorCtr="1"/>
          <a:lstStyle/>
          <a:p>
            <a:pPr>
              <a:spcBef>
                <a:spcPct val="20000"/>
              </a:spcBef>
            </a:pPr>
            <a:r>
              <a:rPr lang="en-US" sz="2000" dirty="0">
                <a:solidFill>
                  <a:schemeClr val="accent2"/>
                </a:solidFill>
              </a:rPr>
              <a:t>5</a:t>
            </a:r>
          </a:p>
        </p:txBody>
      </p:sp>
      <p:sp>
        <p:nvSpPr>
          <p:cNvPr id="76828" name="Line 25"/>
          <p:cNvSpPr>
            <a:spLocks noChangeShapeType="1"/>
          </p:cNvSpPr>
          <p:nvPr/>
        </p:nvSpPr>
        <p:spPr bwMode="auto">
          <a:xfrm>
            <a:off x="5410200" y="1728789"/>
            <a:ext cx="3048000" cy="0"/>
          </a:xfrm>
          <a:prstGeom prst="line">
            <a:avLst/>
          </a:prstGeom>
          <a:noFill/>
          <a:ln w="28575" cap="sq">
            <a:solidFill>
              <a:schemeClr val="tx1"/>
            </a:solidFill>
            <a:round/>
            <a:headEnd/>
            <a:tailEnd/>
          </a:ln>
        </p:spPr>
        <p:txBody>
          <a:bodyPr/>
          <a:lstStyle/>
          <a:p>
            <a:endParaRPr lang="en-US"/>
          </a:p>
        </p:txBody>
      </p:sp>
      <p:sp>
        <p:nvSpPr>
          <p:cNvPr id="76829" name="Line 26"/>
          <p:cNvSpPr>
            <a:spLocks noChangeShapeType="1"/>
          </p:cNvSpPr>
          <p:nvPr/>
        </p:nvSpPr>
        <p:spPr bwMode="auto">
          <a:xfrm>
            <a:off x="5410200" y="2093914"/>
            <a:ext cx="3048000" cy="0"/>
          </a:xfrm>
          <a:prstGeom prst="line">
            <a:avLst/>
          </a:prstGeom>
          <a:noFill/>
          <a:ln w="28575" cap="sq">
            <a:solidFill>
              <a:schemeClr val="tx1"/>
            </a:solidFill>
            <a:round/>
            <a:headEnd/>
            <a:tailEnd/>
          </a:ln>
        </p:spPr>
        <p:txBody>
          <a:bodyPr/>
          <a:lstStyle/>
          <a:p>
            <a:endParaRPr lang="en-US"/>
          </a:p>
        </p:txBody>
      </p:sp>
      <p:sp>
        <p:nvSpPr>
          <p:cNvPr id="76830" name="Line 27"/>
          <p:cNvSpPr>
            <a:spLocks noChangeShapeType="1"/>
          </p:cNvSpPr>
          <p:nvPr/>
        </p:nvSpPr>
        <p:spPr bwMode="auto">
          <a:xfrm>
            <a:off x="5410200" y="1728789"/>
            <a:ext cx="0" cy="365125"/>
          </a:xfrm>
          <a:prstGeom prst="line">
            <a:avLst/>
          </a:prstGeom>
          <a:noFill/>
          <a:ln w="28575" cap="sq">
            <a:solidFill>
              <a:schemeClr val="tx1"/>
            </a:solidFill>
            <a:round/>
            <a:headEnd/>
            <a:tailEnd/>
          </a:ln>
        </p:spPr>
        <p:txBody>
          <a:bodyPr/>
          <a:lstStyle/>
          <a:p>
            <a:endParaRPr lang="en-US"/>
          </a:p>
        </p:txBody>
      </p:sp>
      <p:sp>
        <p:nvSpPr>
          <p:cNvPr id="76831" name="Line 28"/>
          <p:cNvSpPr>
            <a:spLocks noChangeShapeType="1"/>
          </p:cNvSpPr>
          <p:nvPr/>
        </p:nvSpPr>
        <p:spPr bwMode="auto">
          <a:xfrm>
            <a:off x="5791200" y="1728789"/>
            <a:ext cx="0" cy="365125"/>
          </a:xfrm>
          <a:prstGeom prst="line">
            <a:avLst/>
          </a:prstGeom>
          <a:noFill/>
          <a:ln w="12700">
            <a:solidFill>
              <a:schemeClr val="tx1"/>
            </a:solidFill>
            <a:round/>
            <a:headEnd/>
            <a:tailEnd/>
          </a:ln>
        </p:spPr>
        <p:txBody>
          <a:bodyPr/>
          <a:lstStyle/>
          <a:p>
            <a:endParaRPr lang="en-US"/>
          </a:p>
        </p:txBody>
      </p:sp>
      <p:sp>
        <p:nvSpPr>
          <p:cNvPr id="76832" name="Line 29"/>
          <p:cNvSpPr>
            <a:spLocks noChangeShapeType="1"/>
          </p:cNvSpPr>
          <p:nvPr/>
        </p:nvSpPr>
        <p:spPr bwMode="auto">
          <a:xfrm>
            <a:off x="6172200" y="1728789"/>
            <a:ext cx="0" cy="365125"/>
          </a:xfrm>
          <a:prstGeom prst="line">
            <a:avLst/>
          </a:prstGeom>
          <a:noFill/>
          <a:ln w="12700">
            <a:solidFill>
              <a:schemeClr val="tx1"/>
            </a:solidFill>
            <a:round/>
            <a:headEnd/>
            <a:tailEnd/>
          </a:ln>
        </p:spPr>
        <p:txBody>
          <a:bodyPr/>
          <a:lstStyle/>
          <a:p>
            <a:endParaRPr lang="en-US"/>
          </a:p>
        </p:txBody>
      </p:sp>
      <p:sp>
        <p:nvSpPr>
          <p:cNvPr id="76833" name="Line 30"/>
          <p:cNvSpPr>
            <a:spLocks noChangeShapeType="1"/>
          </p:cNvSpPr>
          <p:nvPr/>
        </p:nvSpPr>
        <p:spPr bwMode="auto">
          <a:xfrm>
            <a:off x="6553200" y="1728789"/>
            <a:ext cx="0" cy="365125"/>
          </a:xfrm>
          <a:prstGeom prst="line">
            <a:avLst/>
          </a:prstGeom>
          <a:noFill/>
          <a:ln w="12700">
            <a:solidFill>
              <a:schemeClr val="tx1"/>
            </a:solidFill>
            <a:round/>
            <a:headEnd/>
            <a:tailEnd/>
          </a:ln>
        </p:spPr>
        <p:txBody>
          <a:bodyPr/>
          <a:lstStyle/>
          <a:p>
            <a:endParaRPr lang="en-US"/>
          </a:p>
        </p:txBody>
      </p:sp>
      <p:sp>
        <p:nvSpPr>
          <p:cNvPr id="76834" name="Line 31"/>
          <p:cNvSpPr>
            <a:spLocks noChangeShapeType="1"/>
          </p:cNvSpPr>
          <p:nvPr/>
        </p:nvSpPr>
        <p:spPr bwMode="auto">
          <a:xfrm>
            <a:off x="6934200" y="1728789"/>
            <a:ext cx="0" cy="365125"/>
          </a:xfrm>
          <a:prstGeom prst="line">
            <a:avLst/>
          </a:prstGeom>
          <a:noFill/>
          <a:ln w="12700">
            <a:solidFill>
              <a:schemeClr val="tx1"/>
            </a:solidFill>
            <a:round/>
            <a:headEnd/>
            <a:tailEnd/>
          </a:ln>
        </p:spPr>
        <p:txBody>
          <a:bodyPr/>
          <a:lstStyle/>
          <a:p>
            <a:endParaRPr lang="en-US"/>
          </a:p>
        </p:txBody>
      </p:sp>
      <p:sp>
        <p:nvSpPr>
          <p:cNvPr id="76835" name="Line 32"/>
          <p:cNvSpPr>
            <a:spLocks noChangeShapeType="1"/>
          </p:cNvSpPr>
          <p:nvPr/>
        </p:nvSpPr>
        <p:spPr bwMode="auto">
          <a:xfrm>
            <a:off x="7315200" y="1728789"/>
            <a:ext cx="0" cy="365125"/>
          </a:xfrm>
          <a:prstGeom prst="line">
            <a:avLst/>
          </a:prstGeom>
          <a:noFill/>
          <a:ln w="12700">
            <a:solidFill>
              <a:schemeClr val="tx1"/>
            </a:solidFill>
            <a:round/>
            <a:headEnd/>
            <a:tailEnd/>
          </a:ln>
        </p:spPr>
        <p:txBody>
          <a:bodyPr/>
          <a:lstStyle/>
          <a:p>
            <a:endParaRPr lang="en-US"/>
          </a:p>
        </p:txBody>
      </p:sp>
      <p:sp>
        <p:nvSpPr>
          <p:cNvPr id="76836" name="Line 33"/>
          <p:cNvSpPr>
            <a:spLocks noChangeShapeType="1"/>
          </p:cNvSpPr>
          <p:nvPr/>
        </p:nvSpPr>
        <p:spPr bwMode="auto">
          <a:xfrm>
            <a:off x="7696200" y="1728789"/>
            <a:ext cx="0" cy="365125"/>
          </a:xfrm>
          <a:prstGeom prst="line">
            <a:avLst/>
          </a:prstGeom>
          <a:noFill/>
          <a:ln w="12700">
            <a:solidFill>
              <a:schemeClr val="tx1"/>
            </a:solidFill>
            <a:round/>
            <a:headEnd/>
            <a:tailEnd/>
          </a:ln>
        </p:spPr>
        <p:txBody>
          <a:bodyPr/>
          <a:lstStyle/>
          <a:p>
            <a:endParaRPr lang="en-US"/>
          </a:p>
        </p:txBody>
      </p:sp>
      <p:sp>
        <p:nvSpPr>
          <p:cNvPr id="76837" name="Line 34"/>
          <p:cNvSpPr>
            <a:spLocks noChangeShapeType="1"/>
          </p:cNvSpPr>
          <p:nvPr/>
        </p:nvSpPr>
        <p:spPr bwMode="auto">
          <a:xfrm>
            <a:off x="8077200" y="1728789"/>
            <a:ext cx="0" cy="365125"/>
          </a:xfrm>
          <a:prstGeom prst="line">
            <a:avLst/>
          </a:prstGeom>
          <a:noFill/>
          <a:ln w="12700">
            <a:solidFill>
              <a:schemeClr val="tx1"/>
            </a:solidFill>
            <a:round/>
            <a:headEnd/>
            <a:tailEnd/>
          </a:ln>
        </p:spPr>
        <p:txBody>
          <a:bodyPr/>
          <a:lstStyle/>
          <a:p>
            <a:endParaRPr lang="en-US"/>
          </a:p>
        </p:txBody>
      </p:sp>
      <p:sp>
        <p:nvSpPr>
          <p:cNvPr id="76838" name="Line 35"/>
          <p:cNvSpPr>
            <a:spLocks noChangeShapeType="1"/>
          </p:cNvSpPr>
          <p:nvPr/>
        </p:nvSpPr>
        <p:spPr bwMode="auto">
          <a:xfrm>
            <a:off x="8458200" y="1728789"/>
            <a:ext cx="0" cy="365125"/>
          </a:xfrm>
          <a:prstGeom prst="line">
            <a:avLst/>
          </a:prstGeom>
          <a:noFill/>
          <a:ln w="28575" cap="sq">
            <a:solidFill>
              <a:schemeClr val="tx1"/>
            </a:solidFill>
            <a:round/>
            <a:headEnd/>
            <a:tailEnd/>
          </a:ln>
        </p:spPr>
        <p:txBody>
          <a:bodyPr/>
          <a:lstStyle/>
          <a:p>
            <a:endParaRPr lang="en-US"/>
          </a:p>
        </p:txBody>
      </p:sp>
      <p:sp>
        <p:nvSpPr>
          <p:cNvPr id="76839" name="Line 36"/>
          <p:cNvSpPr>
            <a:spLocks noChangeShapeType="1"/>
          </p:cNvSpPr>
          <p:nvPr/>
        </p:nvSpPr>
        <p:spPr bwMode="auto">
          <a:xfrm>
            <a:off x="5590005" y="1358286"/>
            <a:ext cx="11112" cy="180975"/>
          </a:xfrm>
          <a:prstGeom prst="line">
            <a:avLst/>
          </a:prstGeom>
          <a:noFill/>
          <a:ln w="38100">
            <a:solidFill>
              <a:srgbClr val="CC0000"/>
            </a:solidFill>
            <a:round/>
            <a:headEnd/>
            <a:tailEnd type="triangle" w="med" len="med"/>
          </a:ln>
        </p:spPr>
        <p:txBody>
          <a:bodyPr/>
          <a:lstStyle/>
          <a:p>
            <a:endParaRPr lang="en-US"/>
          </a:p>
        </p:txBody>
      </p:sp>
      <p:sp>
        <p:nvSpPr>
          <p:cNvPr id="76840" name="Text Box 37"/>
          <p:cNvSpPr txBox="1">
            <a:spLocks noChangeArrowheads="1"/>
          </p:cNvSpPr>
          <p:nvPr/>
        </p:nvSpPr>
        <p:spPr bwMode="auto">
          <a:xfrm>
            <a:off x="5303838" y="1077914"/>
            <a:ext cx="319318" cy="400110"/>
          </a:xfrm>
          <a:prstGeom prst="rect">
            <a:avLst/>
          </a:prstGeom>
          <a:noFill/>
          <a:ln w="9525">
            <a:noFill/>
            <a:miter lim="800000"/>
            <a:headEnd/>
            <a:tailEnd/>
          </a:ln>
        </p:spPr>
        <p:txBody>
          <a:bodyPr wrap="none">
            <a:spAutoFit/>
          </a:bodyPr>
          <a:lstStyle/>
          <a:p>
            <a:r>
              <a:rPr lang="en-US" sz="2000" dirty="0">
                <a:solidFill>
                  <a:srgbClr val="CC0000"/>
                </a:solidFill>
              </a:rPr>
              <a:t>p</a:t>
            </a:r>
          </a:p>
        </p:txBody>
      </p:sp>
      <p:sp>
        <p:nvSpPr>
          <p:cNvPr id="76841" name="Line 38"/>
          <p:cNvSpPr>
            <a:spLocks noChangeShapeType="1"/>
          </p:cNvSpPr>
          <p:nvPr/>
        </p:nvSpPr>
        <p:spPr bwMode="auto">
          <a:xfrm>
            <a:off x="8318500" y="1503364"/>
            <a:ext cx="11113" cy="180975"/>
          </a:xfrm>
          <a:prstGeom prst="line">
            <a:avLst/>
          </a:prstGeom>
          <a:noFill/>
          <a:ln w="38100">
            <a:solidFill>
              <a:srgbClr val="CC0000"/>
            </a:solidFill>
            <a:round/>
            <a:headEnd/>
            <a:tailEnd type="triangle" w="med" len="med"/>
          </a:ln>
        </p:spPr>
        <p:txBody>
          <a:bodyPr/>
          <a:lstStyle/>
          <a:p>
            <a:endParaRPr lang="en-US"/>
          </a:p>
        </p:txBody>
      </p:sp>
      <p:sp>
        <p:nvSpPr>
          <p:cNvPr id="76842" name="Text Box 39"/>
          <p:cNvSpPr txBox="1">
            <a:spLocks noChangeArrowheads="1"/>
          </p:cNvSpPr>
          <p:nvPr/>
        </p:nvSpPr>
        <p:spPr bwMode="auto">
          <a:xfrm>
            <a:off x="8193088" y="1077914"/>
            <a:ext cx="274434" cy="400110"/>
          </a:xfrm>
          <a:prstGeom prst="rect">
            <a:avLst/>
          </a:prstGeom>
          <a:noFill/>
          <a:ln w="9525">
            <a:noFill/>
            <a:miter lim="800000"/>
            <a:headEnd/>
            <a:tailEnd/>
          </a:ln>
        </p:spPr>
        <p:txBody>
          <a:bodyPr wrap="none">
            <a:spAutoFit/>
          </a:bodyPr>
          <a:lstStyle/>
          <a:p>
            <a:r>
              <a:rPr lang="en-US" sz="2000" dirty="0">
                <a:solidFill>
                  <a:srgbClr val="CC0000"/>
                </a:solidFill>
              </a:rPr>
              <a:t>r</a:t>
            </a:r>
          </a:p>
        </p:txBody>
      </p:sp>
      <p:sp>
        <p:nvSpPr>
          <p:cNvPr id="76843" name="Line 40"/>
          <p:cNvSpPr>
            <a:spLocks noChangeShapeType="1"/>
          </p:cNvSpPr>
          <p:nvPr/>
        </p:nvSpPr>
        <p:spPr bwMode="auto">
          <a:xfrm>
            <a:off x="6810375" y="1460688"/>
            <a:ext cx="11113" cy="180975"/>
          </a:xfrm>
          <a:prstGeom prst="line">
            <a:avLst/>
          </a:prstGeom>
          <a:noFill/>
          <a:ln w="38100">
            <a:solidFill>
              <a:srgbClr val="CC0000"/>
            </a:solidFill>
            <a:round/>
            <a:headEnd/>
            <a:tailEnd type="triangle" w="med" len="med"/>
          </a:ln>
        </p:spPr>
        <p:txBody>
          <a:bodyPr/>
          <a:lstStyle/>
          <a:p>
            <a:endParaRPr lang="en-US"/>
          </a:p>
        </p:txBody>
      </p:sp>
      <p:sp>
        <p:nvSpPr>
          <p:cNvPr id="76844" name="Text Box 41"/>
          <p:cNvSpPr txBox="1">
            <a:spLocks noChangeArrowheads="1"/>
          </p:cNvSpPr>
          <p:nvPr/>
        </p:nvSpPr>
        <p:spPr bwMode="auto">
          <a:xfrm>
            <a:off x="6675438" y="1106489"/>
            <a:ext cx="319318" cy="400110"/>
          </a:xfrm>
          <a:prstGeom prst="rect">
            <a:avLst/>
          </a:prstGeom>
          <a:noFill/>
          <a:ln w="9525">
            <a:noFill/>
            <a:miter lim="800000"/>
            <a:headEnd/>
            <a:tailEnd/>
          </a:ln>
        </p:spPr>
        <p:txBody>
          <a:bodyPr wrap="none">
            <a:spAutoFit/>
          </a:bodyPr>
          <a:lstStyle/>
          <a:p>
            <a:r>
              <a:rPr lang="en-US" sz="2000" dirty="0">
                <a:solidFill>
                  <a:srgbClr val="CC0000"/>
                </a:solidFill>
              </a:rPr>
              <a:t>q</a:t>
            </a:r>
          </a:p>
        </p:txBody>
      </p:sp>
      <p:sp>
        <p:nvSpPr>
          <p:cNvPr id="76810" name="Slide Number Placeholder 42"/>
          <p:cNvSpPr>
            <a:spLocks noGrp="1"/>
          </p:cNvSpPr>
          <p:nvPr>
            <p:ph type="sldNum" sz="quarter" idx="11"/>
          </p:nvPr>
        </p:nvSpPr>
        <p:spPr>
          <a:noFill/>
        </p:spPr>
        <p:txBody>
          <a:bodyPr/>
          <a:lstStyle/>
          <a:p>
            <a:fld id="{7C264B7B-463A-43C5-8B04-926466040393}" type="slidenum">
              <a:rPr lang="en-US" smtClean="0"/>
              <a:pPr/>
              <a:t>83</a:t>
            </a:fld>
            <a:endParaRPr lang="en-US" smtClean="0"/>
          </a:p>
        </p:txBody>
      </p:sp>
      <p:sp>
        <p:nvSpPr>
          <p:cNvPr id="44" name="Text Box 9"/>
          <p:cNvSpPr txBox="1">
            <a:spLocks noChangeArrowheads="1"/>
          </p:cNvSpPr>
          <p:nvPr/>
        </p:nvSpPr>
        <p:spPr bwMode="auto">
          <a:xfrm>
            <a:off x="5454280" y="1478024"/>
            <a:ext cx="228600" cy="244475"/>
          </a:xfrm>
          <a:prstGeom prst="rect">
            <a:avLst/>
          </a:prstGeom>
          <a:noFill/>
          <a:ln w="9525">
            <a:noFill/>
            <a:miter lim="800000"/>
            <a:headEnd/>
            <a:tailEnd/>
          </a:ln>
        </p:spPr>
        <p:txBody>
          <a:bodyPr>
            <a:spAutoFit/>
          </a:bodyPr>
          <a:lstStyle/>
          <a:p>
            <a:r>
              <a:rPr lang="en-US" sz="1000" dirty="0" smtClean="0"/>
              <a:t>0</a:t>
            </a:r>
            <a:endParaRPr lang="en-US" sz="1000" dirty="0"/>
          </a:p>
        </p:txBody>
      </p:sp>
    </p:spTree>
    <p:extLst>
      <p:ext uri="{BB962C8B-B14F-4D97-AF65-F5344CB8AC3E}">
        <p14:creationId xmlns:p14="http://schemas.microsoft.com/office/powerpoint/2010/main" val="378235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5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65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654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65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65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654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65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6547">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65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6547">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65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36547">
                                            <p:txEl>
                                              <p:pRg st="7" end="7"/>
                                            </p:txEl>
                                          </p:spTgt>
                                        </p:tgtEl>
                                        <p:attrNameLst>
                                          <p:attrName>style.visibility</p:attrName>
                                        </p:attrNameLst>
                                      </p:cBhvr>
                                      <p:to>
                                        <p:strVal val="visible"/>
                                      </p:to>
                                    </p:set>
                                    <p:animEffect transition="in" filter="blinds(horizontal)">
                                      <p:cBhvr>
                                        <p:cTn id="39" dur="500"/>
                                        <p:tgtEl>
                                          <p:spTgt spid="2365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9" grpId="0" animBg="1"/>
      <p:bldP spid="236550" grpId="0" animBg="1"/>
      <p:bldP spid="236551" grpId="0" animBg="1"/>
      <p:bldP spid="23655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4953000" y="-15108"/>
            <a:ext cx="4191000" cy="959671"/>
          </a:xfrm>
        </p:spPr>
        <p:txBody>
          <a:bodyPr/>
          <a:lstStyle/>
          <a:p>
            <a:pPr eaLnBrk="1" hangingPunct="1"/>
            <a:r>
              <a:rPr lang="vi-VN" dirty="0" smtClean="0"/>
              <a:t>Example: Merge sort</a:t>
            </a:r>
            <a:endParaRPr lang="en-US" dirty="0" smtClean="0"/>
          </a:p>
        </p:txBody>
      </p:sp>
      <p:grpSp>
        <p:nvGrpSpPr>
          <p:cNvPr id="2" name="Group 415"/>
          <p:cNvGrpSpPr>
            <a:grpSpLocks/>
          </p:cNvGrpSpPr>
          <p:nvPr/>
        </p:nvGrpSpPr>
        <p:grpSpPr bwMode="auto">
          <a:xfrm>
            <a:off x="4191000" y="1066800"/>
            <a:ext cx="3070225" cy="611188"/>
            <a:chOff x="3124200" y="1066800"/>
            <a:chExt cx="3070225" cy="610394"/>
          </a:xfrm>
        </p:grpSpPr>
        <p:sp>
          <p:nvSpPr>
            <p:cNvPr id="81182" name="Rectangle 7"/>
            <p:cNvSpPr>
              <a:spLocks noChangeArrowheads="1"/>
            </p:cNvSpPr>
            <p:nvPr/>
          </p:nvSpPr>
          <p:spPr bwMode="auto">
            <a:xfrm>
              <a:off x="5810250" y="1311275"/>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1183" name="Rectangle 8"/>
            <p:cNvSpPr>
              <a:spLocks noChangeArrowheads="1"/>
            </p:cNvSpPr>
            <p:nvPr/>
          </p:nvSpPr>
          <p:spPr bwMode="auto">
            <a:xfrm>
              <a:off x="5427663" y="1311275"/>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1184" name="Rectangle 9"/>
            <p:cNvSpPr>
              <a:spLocks noChangeArrowheads="1"/>
            </p:cNvSpPr>
            <p:nvPr/>
          </p:nvSpPr>
          <p:spPr bwMode="auto">
            <a:xfrm>
              <a:off x="5041900" y="1311275"/>
              <a:ext cx="385763"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1185" name="Rectangle 10"/>
            <p:cNvSpPr>
              <a:spLocks noChangeArrowheads="1"/>
            </p:cNvSpPr>
            <p:nvPr/>
          </p:nvSpPr>
          <p:spPr bwMode="auto">
            <a:xfrm>
              <a:off x="4659313" y="1311275"/>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1186" name="Rectangle 11"/>
            <p:cNvSpPr>
              <a:spLocks noChangeArrowheads="1"/>
            </p:cNvSpPr>
            <p:nvPr/>
          </p:nvSpPr>
          <p:spPr bwMode="auto">
            <a:xfrm>
              <a:off x="4275138" y="1311275"/>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1187" name="Rectangle 12"/>
            <p:cNvSpPr>
              <a:spLocks noChangeArrowheads="1"/>
            </p:cNvSpPr>
            <p:nvPr/>
          </p:nvSpPr>
          <p:spPr bwMode="auto">
            <a:xfrm>
              <a:off x="3890963" y="1311275"/>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1188" name="Rectangle 13"/>
            <p:cNvSpPr>
              <a:spLocks noChangeArrowheads="1"/>
            </p:cNvSpPr>
            <p:nvPr/>
          </p:nvSpPr>
          <p:spPr bwMode="auto">
            <a:xfrm>
              <a:off x="3508375" y="1311275"/>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1189" name="Rectangle 14"/>
            <p:cNvSpPr>
              <a:spLocks noChangeArrowheads="1"/>
            </p:cNvSpPr>
            <p:nvPr/>
          </p:nvSpPr>
          <p:spPr bwMode="auto">
            <a:xfrm>
              <a:off x="3124200" y="1311275"/>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1190" name="Line 17"/>
            <p:cNvSpPr>
              <a:spLocks noChangeShapeType="1"/>
            </p:cNvSpPr>
            <p:nvPr/>
          </p:nvSpPr>
          <p:spPr bwMode="auto">
            <a:xfrm>
              <a:off x="3124200" y="1311275"/>
              <a:ext cx="0" cy="365125"/>
            </a:xfrm>
            <a:prstGeom prst="line">
              <a:avLst/>
            </a:prstGeom>
            <a:noFill/>
            <a:ln w="28575" cap="sq">
              <a:solidFill>
                <a:schemeClr val="tx1"/>
              </a:solidFill>
              <a:round/>
              <a:headEnd/>
              <a:tailEnd/>
            </a:ln>
          </p:spPr>
          <p:txBody>
            <a:bodyPr anchor="ctr" anchorCtr="1"/>
            <a:lstStyle/>
            <a:p>
              <a:endParaRPr lang="en-US" sz="1200"/>
            </a:p>
          </p:txBody>
        </p:sp>
        <p:sp>
          <p:nvSpPr>
            <p:cNvPr id="81191" name="Line 18"/>
            <p:cNvSpPr>
              <a:spLocks noChangeShapeType="1"/>
            </p:cNvSpPr>
            <p:nvPr/>
          </p:nvSpPr>
          <p:spPr bwMode="auto">
            <a:xfrm>
              <a:off x="3508375" y="1311275"/>
              <a:ext cx="0" cy="365125"/>
            </a:xfrm>
            <a:prstGeom prst="line">
              <a:avLst/>
            </a:prstGeom>
            <a:noFill/>
            <a:ln w="12700">
              <a:solidFill>
                <a:schemeClr val="tx1"/>
              </a:solidFill>
              <a:round/>
              <a:headEnd/>
              <a:tailEnd/>
            </a:ln>
          </p:spPr>
          <p:txBody>
            <a:bodyPr anchor="ctr" anchorCtr="1"/>
            <a:lstStyle/>
            <a:p>
              <a:endParaRPr lang="en-US" sz="1200"/>
            </a:p>
          </p:txBody>
        </p:sp>
        <p:sp>
          <p:nvSpPr>
            <p:cNvPr id="81192" name="Line 19"/>
            <p:cNvSpPr>
              <a:spLocks noChangeShapeType="1"/>
            </p:cNvSpPr>
            <p:nvPr/>
          </p:nvSpPr>
          <p:spPr bwMode="auto">
            <a:xfrm>
              <a:off x="3890963" y="1311275"/>
              <a:ext cx="0" cy="365125"/>
            </a:xfrm>
            <a:prstGeom prst="line">
              <a:avLst/>
            </a:prstGeom>
            <a:noFill/>
            <a:ln w="12700">
              <a:solidFill>
                <a:schemeClr val="tx1"/>
              </a:solidFill>
              <a:round/>
              <a:headEnd/>
              <a:tailEnd/>
            </a:ln>
          </p:spPr>
          <p:txBody>
            <a:bodyPr anchor="ctr" anchorCtr="1"/>
            <a:lstStyle/>
            <a:p>
              <a:endParaRPr lang="en-US" sz="1200"/>
            </a:p>
          </p:txBody>
        </p:sp>
        <p:sp>
          <p:nvSpPr>
            <p:cNvPr id="81193" name="Line 20"/>
            <p:cNvSpPr>
              <a:spLocks noChangeShapeType="1"/>
            </p:cNvSpPr>
            <p:nvPr/>
          </p:nvSpPr>
          <p:spPr bwMode="auto">
            <a:xfrm>
              <a:off x="4275138" y="1311275"/>
              <a:ext cx="0" cy="365125"/>
            </a:xfrm>
            <a:prstGeom prst="line">
              <a:avLst/>
            </a:prstGeom>
            <a:noFill/>
            <a:ln w="12700">
              <a:solidFill>
                <a:schemeClr val="tx1"/>
              </a:solidFill>
              <a:round/>
              <a:headEnd/>
              <a:tailEnd/>
            </a:ln>
          </p:spPr>
          <p:txBody>
            <a:bodyPr anchor="ctr" anchorCtr="1"/>
            <a:lstStyle/>
            <a:p>
              <a:endParaRPr lang="en-US" sz="1200"/>
            </a:p>
          </p:txBody>
        </p:sp>
        <p:sp>
          <p:nvSpPr>
            <p:cNvPr id="81194" name="Line 21"/>
            <p:cNvSpPr>
              <a:spLocks noChangeShapeType="1"/>
            </p:cNvSpPr>
            <p:nvPr/>
          </p:nvSpPr>
          <p:spPr bwMode="auto">
            <a:xfrm>
              <a:off x="4659313" y="1311275"/>
              <a:ext cx="0" cy="365125"/>
            </a:xfrm>
            <a:prstGeom prst="line">
              <a:avLst/>
            </a:prstGeom>
            <a:noFill/>
            <a:ln w="12700">
              <a:solidFill>
                <a:schemeClr val="tx1"/>
              </a:solidFill>
              <a:round/>
              <a:headEnd/>
              <a:tailEnd/>
            </a:ln>
          </p:spPr>
          <p:txBody>
            <a:bodyPr anchor="ctr" anchorCtr="1"/>
            <a:lstStyle/>
            <a:p>
              <a:endParaRPr lang="en-US" sz="1200"/>
            </a:p>
          </p:txBody>
        </p:sp>
        <p:sp>
          <p:nvSpPr>
            <p:cNvPr id="81195" name="Line 22"/>
            <p:cNvSpPr>
              <a:spLocks noChangeShapeType="1"/>
            </p:cNvSpPr>
            <p:nvPr/>
          </p:nvSpPr>
          <p:spPr bwMode="auto">
            <a:xfrm>
              <a:off x="5041900" y="1311275"/>
              <a:ext cx="0" cy="365125"/>
            </a:xfrm>
            <a:prstGeom prst="line">
              <a:avLst/>
            </a:prstGeom>
            <a:noFill/>
            <a:ln w="12700">
              <a:solidFill>
                <a:schemeClr val="tx1"/>
              </a:solidFill>
              <a:round/>
              <a:headEnd/>
              <a:tailEnd/>
            </a:ln>
          </p:spPr>
          <p:txBody>
            <a:bodyPr anchor="ctr" anchorCtr="1"/>
            <a:lstStyle/>
            <a:p>
              <a:endParaRPr lang="en-US" sz="1200"/>
            </a:p>
          </p:txBody>
        </p:sp>
        <p:sp>
          <p:nvSpPr>
            <p:cNvPr id="81196" name="Line 23"/>
            <p:cNvSpPr>
              <a:spLocks noChangeShapeType="1"/>
            </p:cNvSpPr>
            <p:nvPr/>
          </p:nvSpPr>
          <p:spPr bwMode="auto">
            <a:xfrm>
              <a:off x="5427663" y="1311275"/>
              <a:ext cx="0" cy="365125"/>
            </a:xfrm>
            <a:prstGeom prst="line">
              <a:avLst/>
            </a:prstGeom>
            <a:noFill/>
            <a:ln w="12700">
              <a:solidFill>
                <a:schemeClr val="tx1"/>
              </a:solidFill>
              <a:round/>
              <a:headEnd/>
              <a:tailEnd/>
            </a:ln>
          </p:spPr>
          <p:txBody>
            <a:bodyPr anchor="ctr" anchorCtr="1"/>
            <a:lstStyle/>
            <a:p>
              <a:endParaRPr lang="en-US" sz="1200"/>
            </a:p>
          </p:txBody>
        </p:sp>
        <p:sp>
          <p:nvSpPr>
            <p:cNvPr id="81197" name="Line 24"/>
            <p:cNvSpPr>
              <a:spLocks noChangeShapeType="1"/>
            </p:cNvSpPr>
            <p:nvPr/>
          </p:nvSpPr>
          <p:spPr bwMode="auto">
            <a:xfrm>
              <a:off x="5810250" y="1311275"/>
              <a:ext cx="0" cy="365125"/>
            </a:xfrm>
            <a:prstGeom prst="line">
              <a:avLst/>
            </a:prstGeom>
            <a:noFill/>
            <a:ln w="12700">
              <a:solidFill>
                <a:schemeClr val="tx1"/>
              </a:solidFill>
              <a:round/>
              <a:headEnd/>
              <a:tailEnd/>
            </a:ln>
          </p:spPr>
          <p:txBody>
            <a:bodyPr anchor="ctr" anchorCtr="1"/>
            <a:lstStyle/>
            <a:p>
              <a:endParaRPr lang="en-US" sz="1200"/>
            </a:p>
          </p:txBody>
        </p:sp>
        <p:sp>
          <p:nvSpPr>
            <p:cNvPr id="81198" name="Line 28"/>
            <p:cNvSpPr>
              <a:spLocks noChangeShapeType="1"/>
            </p:cNvSpPr>
            <p:nvPr/>
          </p:nvSpPr>
          <p:spPr bwMode="auto">
            <a:xfrm>
              <a:off x="6172200" y="1311275"/>
              <a:ext cx="0" cy="365125"/>
            </a:xfrm>
            <a:prstGeom prst="line">
              <a:avLst/>
            </a:prstGeom>
            <a:noFill/>
            <a:ln w="28575" cap="sq">
              <a:solidFill>
                <a:schemeClr val="tx1"/>
              </a:solidFill>
              <a:round/>
              <a:headEnd/>
              <a:tailEnd/>
            </a:ln>
          </p:spPr>
          <p:txBody>
            <a:bodyPr anchor="ctr" anchorCtr="1"/>
            <a:lstStyle/>
            <a:p>
              <a:endParaRPr lang="en-US" sz="1200"/>
            </a:p>
          </p:txBody>
        </p:sp>
        <p:sp>
          <p:nvSpPr>
            <p:cNvPr id="81199" name="Text Box 29"/>
            <p:cNvSpPr txBox="1">
              <a:spLocks noChangeArrowheads="1"/>
            </p:cNvSpPr>
            <p:nvPr/>
          </p:nvSpPr>
          <p:spPr bwMode="auto">
            <a:xfrm>
              <a:off x="3200400" y="1066800"/>
              <a:ext cx="228600" cy="276639"/>
            </a:xfrm>
            <a:prstGeom prst="rect">
              <a:avLst/>
            </a:prstGeom>
            <a:noFill/>
            <a:ln w="9525">
              <a:noFill/>
              <a:miter lim="800000"/>
              <a:headEnd/>
              <a:tailEnd/>
            </a:ln>
          </p:spPr>
          <p:txBody>
            <a:bodyPr>
              <a:spAutoFit/>
            </a:bodyPr>
            <a:lstStyle/>
            <a:p>
              <a:r>
                <a:rPr lang="vi-VN" sz="1200" dirty="0" smtClean="0"/>
                <a:t>0</a:t>
              </a:r>
              <a:endParaRPr lang="en-US" sz="1200" dirty="0"/>
            </a:p>
          </p:txBody>
        </p:sp>
        <p:sp>
          <p:nvSpPr>
            <p:cNvPr id="81200" name="Text Box 30"/>
            <p:cNvSpPr txBox="1">
              <a:spLocks noChangeArrowheads="1"/>
            </p:cNvSpPr>
            <p:nvPr/>
          </p:nvSpPr>
          <p:spPr bwMode="auto">
            <a:xfrm>
              <a:off x="3581400" y="1066800"/>
              <a:ext cx="228600" cy="276639"/>
            </a:xfrm>
            <a:prstGeom prst="rect">
              <a:avLst/>
            </a:prstGeom>
            <a:noFill/>
            <a:ln w="9525">
              <a:noFill/>
              <a:miter lim="800000"/>
              <a:headEnd/>
              <a:tailEnd/>
            </a:ln>
          </p:spPr>
          <p:txBody>
            <a:bodyPr>
              <a:spAutoFit/>
            </a:bodyPr>
            <a:lstStyle/>
            <a:p>
              <a:r>
                <a:rPr lang="vi-VN" sz="1200" dirty="0" smtClean="0"/>
                <a:t>1</a:t>
              </a:r>
              <a:endParaRPr lang="en-US" sz="1200" dirty="0"/>
            </a:p>
          </p:txBody>
        </p:sp>
        <p:sp>
          <p:nvSpPr>
            <p:cNvPr id="81201" name="Text Box 31"/>
            <p:cNvSpPr txBox="1">
              <a:spLocks noChangeArrowheads="1"/>
            </p:cNvSpPr>
            <p:nvPr/>
          </p:nvSpPr>
          <p:spPr bwMode="auto">
            <a:xfrm>
              <a:off x="3962400" y="1066800"/>
              <a:ext cx="228600" cy="276639"/>
            </a:xfrm>
            <a:prstGeom prst="rect">
              <a:avLst/>
            </a:prstGeom>
            <a:noFill/>
            <a:ln w="9525">
              <a:noFill/>
              <a:miter lim="800000"/>
              <a:headEnd/>
              <a:tailEnd/>
            </a:ln>
          </p:spPr>
          <p:txBody>
            <a:bodyPr>
              <a:spAutoFit/>
            </a:bodyPr>
            <a:lstStyle/>
            <a:p>
              <a:r>
                <a:rPr lang="vi-VN" sz="1200" dirty="0" smtClean="0"/>
                <a:t>2</a:t>
              </a:r>
              <a:endParaRPr lang="en-US" sz="1200" dirty="0"/>
            </a:p>
          </p:txBody>
        </p:sp>
        <p:sp>
          <p:nvSpPr>
            <p:cNvPr id="81202" name="Text Box 32"/>
            <p:cNvSpPr txBox="1">
              <a:spLocks noChangeArrowheads="1"/>
            </p:cNvSpPr>
            <p:nvPr/>
          </p:nvSpPr>
          <p:spPr bwMode="auto">
            <a:xfrm>
              <a:off x="4343400" y="1066800"/>
              <a:ext cx="228600" cy="276639"/>
            </a:xfrm>
            <a:prstGeom prst="rect">
              <a:avLst/>
            </a:prstGeom>
            <a:noFill/>
            <a:ln w="9525">
              <a:noFill/>
              <a:miter lim="800000"/>
              <a:headEnd/>
              <a:tailEnd/>
            </a:ln>
          </p:spPr>
          <p:txBody>
            <a:bodyPr>
              <a:spAutoFit/>
            </a:bodyPr>
            <a:lstStyle/>
            <a:p>
              <a:r>
                <a:rPr lang="vi-VN" sz="1200" dirty="0" smtClean="0"/>
                <a:t>3</a:t>
              </a:r>
              <a:endParaRPr lang="en-US" sz="1200" dirty="0"/>
            </a:p>
          </p:txBody>
        </p:sp>
        <p:sp>
          <p:nvSpPr>
            <p:cNvPr id="81203" name="Text Box 33"/>
            <p:cNvSpPr txBox="1">
              <a:spLocks noChangeArrowheads="1"/>
            </p:cNvSpPr>
            <p:nvPr/>
          </p:nvSpPr>
          <p:spPr bwMode="auto">
            <a:xfrm>
              <a:off x="4724400" y="1066800"/>
              <a:ext cx="228600" cy="276639"/>
            </a:xfrm>
            <a:prstGeom prst="rect">
              <a:avLst/>
            </a:prstGeom>
            <a:noFill/>
            <a:ln w="9525">
              <a:noFill/>
              <a:miter lim="800000"/>
              <a:headEnd/>
              <a:tailEnd/>
            </a:ln>
          </p:spPr>
          <p:txBody>
            <a:bodyPr>
              <a:spAutoFit/>
            </a:bodyPr>
            <a:lstStyle/>
            <a:p>
              <a:r>
                <a:rPr lang="vi-VN" sz="1200" dirty="0"/>
                <a:t>4</a:t>
              </a:r>
              <a:endParaRPr lang="en-US" sz="1200" dirty="0"/>
            </a:p>
          </p:txBody>
        </p:sp>
        <p:sp>
          <p:nvSpPr>
            <p:cNvPr id="81204" name="Text Box 34"/>
            <p:cNvSpPr txBox="1">
              <a:spLocks noChangeArrowheads="1"/>
            </p:cNvSpPr>
            <p:nvPr/>
          </p:nvSpPr>
          <p:spPr bwMode="auto">
            <a:xfrm>
              <a:off x="5105400" y="1066800"/>
              <a:ext cx="228600" cy="276639"/>
            </a:xfrm>
            <a:prstGeom prst="rect">
              <a:avLst/>
            </a:prstGeom>
            <a:noFill/>
            <a:ln w="9525">
              <a:noFill/>
              <a:miter lim="800000"/>
              <a:headEnd/>
              <a:tailEnd/>
            </a:ln>
          </p:spPr>
          <p:txBody>
            <a:bodyPr>
              <a:spAutoFit/>
            </a:bodyPr>
            <a:lstStyle/>
            <a:p>
              <a:r>
                <a:rPr lang="vi-VN" sz="1200" dirty="0"/>
                <a:t>5</a:t>
              </a:r>
              <a:endParaRPr lang="en-US" sz="1200" dirty="0"/>
            </a:p>
          </p:txBody>
        </p:sp>
        <p:sp>
          <p:nvSpPr>
            <p:cNvPr id="81205" name="Text Box 35"/>
            <p:cNvSpPr txBox="1">
              <a:spLocks noChangeArrowheads="1"/>
            </p:cNvSpPr>
            <p:nvPr/>
          </p:nvSpPr>
          <p:spPr bwMode="auto">
            <a:xfrm>
              <a:off x="5486400" y="1066800"/>
              <a:ext cx="228600" cy="276639"/>
            </a:xfrm>
            <a:prstGeom prst="rect">
              <a:avLst/>
            </a:prstGeom>
            <a:noFill/>
            <a:ln w="9525">
              <a:noFill/>
              <a:miter lim="800000"/>
              <a:headEnd/>
              <a:tailEnd/>
            </a:ln>
          </p:spPr>
          <p:txBody>
            <a:bodyPr>
              <a:spAutoFit/>
            </a:bodyPr>
            <a:lstStyle/>
            <a:p>
              <a:r>
                <a:rPr lang="vi-VN" sz="1200" dirty="0" smtClean="0"/>
                <a:t>6</a:t>
              </a:r>
              <a:endParaRPr lang="en-US" sz="1200" dirty="0"/>
            </a:p>
          </p:txBody>
        </p:sp>
        <p:sp>
          <p:nvSpPr>
            <p:cNvPr id="81206" name="Text Box 36"/>
            <p:cNvSpPr txBox="1">
              <a:spLocks noChangeArrowheads="1"/>
            </p:cNvSpPr>
            <p:nvPr/>
          </p:nvSpPr>
          <p:spPr bwMode="auto">
            <a:xfrm>
              <a:off x="5867400" y="1066800"/>
              <a:ext cx="228600" cy="276639"/>
            </a:xfrm>
            <a:prstGeom prst="rect">
              <a:avLst/>
            </a:prstGeom>
            <a:noFill/>
            <a:ln w="9525">
              <a:noFill/>
              <a:miter lim="800000"/>
              <a:headEnd/>
              <a:tailEnd/>
            </a:ln>
          </p:spPr>
          <p:txBody>
            <a:bodyPr>
              <a:spAutoFit/>
            </a:bodyPr>
            <a:lstStyle/>
            <a:p>
              <a:r>
                <a:rPr lang="vi-VN" sz="1200" dirty="0"/>
                <a:t>7</a:t>
              </a:r>
              <a:endParaRPr lang="en-US" sz="1200" dirty="0"/>
            </a:p>
          </p:txBody>
        </p:sp>
        <p:cxnSp>
          <p:nvCxnSpPr>
            <p:cNvPr id="81207" name="Straight Connector 44"/>
            <p:cNvCxnSpPr>
              <a:cxnSpLocks noChangeShapeType="1"/>
              <a:stCxn id="81190" idx="0"/>
              <a:endCxn id="81198" idx="0"/>
            </p:cNvCxnSpPr>
            <p:nvPr/>
          </p:nvCxnSpPr>
          <p:spPr bwMode="auto">
            <a:xfrm rot="16200000" flipH="1">
              <a:off x="4648200" y="-212725"/>
              <a:ext cx="1588" cy="3048000"/>
            </a:xfrm>
            <a:prstGeom prst="line">
              <a:avLst/>
            </a:prstGeom>
            <a:noFill/>
            <a:ln w="28575" algn="ctr">
              <a:solidFill>
                <a:schemeClr val="tx1"/>
              </a:solidFill>
              <a:round/>
              <a:headEnd/>
              <a:tailEnd/>
            </a:ln>
          </p:spPr>
        </p:cxnSp>
        <p:cxnSp>
          <p:nvCxnSpPr>
            <p:cNvPr id="81208" name="Straight Connector 45"/>
            <p:cNvCxnSpPr>
              <a:cxnSpLocks noChangeShapeType="1"/>
              <a:stCxn id="81190" idx="1"/>
              <a:endCxn id="81198" idx="1"/>
            </p:cNvCxnSpPr>
            <p:nvPr/>
          </p:nvCxnSpPr>
          <p:spPr bwMode="auto">
            <a:xfrm rot="5400000" flipH="1" flipV="1">
              <a:off x="4648200" y="152400"/>
              <a:ext cx="1588" cy="3048000"/>
            </a:xfrm>
            <a:prstGeom prst="line">
              <a:avLst/>
            </a:prstGeom>
            <a:noFill/>
            <a:ln w="28575" algn="ctr">
              <a:solidFill>
                <a:schemeClr val="tx1"/>
              </a:solidFill>
              <a:round/>
              <a:headEnd/>
              <a:tailEnd/>
            </a:ln>
          </p:spPr>
        </p:cxnSp>
      </p:grpSp>
      <p:grpSp>
        <p:nvGrpSpPr>
          <p:cNvPr id="3" name="Group 416"/>
          <p:cNvGrpSpPr>
            <a:grpSpLocks/>
          </p:cNvGrpSpPr>
          <p:nvPr/>
        </p:nvGrpSpPr>
        <p:grpSpPr bwMode="auto">
          <a:xfrm>
            <a:off x="1371600" y="1677193"/>
            <a:ext cx="6640513" cy="700882"/>
            <a:chOff x="304800" y="1677193"/>
            <a:chExt cx="6640512" cy="700882"/>
          </a:xfrm>
        </p:grpSpPr>
        <p:sp>
          <p:nvSpPr>
            <p:cNvPr id="81147" name="Rectangle 7"/>
            <p:cNvSpPr>
              <a:spLocks noChangeArrowheads="1"/>
            </p:cNvSpPr>
            <p:nvPr/>
          </p:nvSpPr>
          <p:spPr bwMode="auto">
            <a:xfrm>
              <a:off x="6561137" y="1997075"/>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1148" name="Rectangle 8"/>
            <p:cNvSpPr>
              <a:spLocks noChangeArrowheads="1"/>
            </p:cNvSpPr>
            <p:nvPr/>
          </p:nvSpPr>
          <p:spPr bwMode="auto">
            <a:xfrm>
              <a:off x="6178550" y="1997075"/>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1149" name="Rectangle 9"/>
            <p:cNvSpPr>
              <a:spLocks noChangeArrowheads="1"/>
            </p:cNvSpPr>
            <p:nvPr/>
          </p:nvSpPr>
          <p:spPr bwMode="auto">
            <a:xfrm>
              <a:off x="5792787" y="1997075"/>
              <a:ext cx="385763"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1150" name="Rectangle 10"/>
            <p:cNvSpPr>
              <a:spLocks noChangeArrowheads="1"/>
            </p:cNvSpPr>
            <p:nvPr/>
          </p:nvSpPr>
          <p:spPr bwMode="auto">
            <a:xfrm>
              <a:off x="5410200" y="1997075"/>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1151" name="Line 17"/>
            <p:cNvSpPr>
              <a:spLocks noChangeShapeType="1"/>
            </p:cNvSpPr>
            <p:nvPr/>
          </p:nvSpPr>
          <p:spPr bwMode="auto">
            <a:xfrm>
              <a:off x="5421312" y="1997075"/>
              <a:ext cx="0" cy="365125"/>
            </a:xfrm>
            <a:prstGeom prst="line">
              <a:avLst/>
            </a:prstGeom>
            <a:noFill/>
            <a:ln w="28575" cap="sq">
              <a:solidFill>
                <a:schemeClr val="tx1"/>
              </a:solidFill>
              <a:round/>
              <a:headEnd/>
              <a:tailEnd/>
            </a:ln>
          </p:spPr>
          <p:txBody>
            <a:bodyPr anchor="ctr" anchorCtr="1"/>
            <a:lstStyle/>
            <a:p>
              <a:endParaRPr lang="en-US" sz="1200"/>
            </a:p>
          </p:txBody>
        </p:sp>
        <p:sp>
          <p:nvSpPr>
            <p:cNvPr id="81152" name="Line 21"/>
            <p:cNvSpPr>
              <a:spLocks noChangeShapeType="1"/>
            </p:cNvSpPr>
            <p:nvPr/>
          </p:nvSpPr>
          <p:spPr bwMode="auto">
            <a:xfrm>
              <a:off x="5410200" y="1997075"/>
              <a:ext cx="0" cy="365125"/>
            </a:xfrm>
            <a:prstGeom prst="line">
              <a:avLst/>
            </a:prstGeom>
            <a:noFill/>
            <a:ln w="12700">
              <a:solidFill>
                <a:schemeClr val="tx1"/>
              </a:solidFill>
              <a:round/>
              <a:headEnd/>
              <a:tailEnd/>
            </a:ln>
          </p:spPr>
          <p:txBody>
            <a:bodyPr anchor="ctr" anchorCtr="1"/>
            <a:lstStyle/>
            <a:p>
              <a:endParaRPr lang="en-US" sz="1200"/>
            </a:p>
          </p:txBody>
        </p:sp>
        <p:sp>
          <p:nvSpPr>
            <p:cNvPr id="81153" name="Line 22"/>
            <p:cNvSpPr>
              <a:spLocks noChangeShapeType="1"/>
            </p:cNvSpPr>
            <p:nvPr/>
          </p:nvSpPr>
          <p:spPr bwMode="auto">
            <a:xfrm>
              <a:off x="5792787" y="1997075"/>
              <a:ext cx="0" cy="365125"/>
            </a:xfrm>
            <a:prstGeom prst="line">
              <a:avLst/>
            </a:prstGeom>
            <a:noFill/>
            <a:ln w="12700">
              <a:solidFill>
                <a:schemeClr val="tx1"/>
              </a:solidFill>
              <a:round/>
              <a:headEnd/>
              <a:tailEnd/>
            </a:ln>
          </p:spPr>
          <p:txBody>
            <a:bodyPr anchor="ctr" anchorCtr="1"/>
            <a:lstStyle/>
            <a:p>
              <a:endParaRPr lang="en-US" sz="1200"/>
            </a:p>
          </p:txBody>
        </p:sp>
        <p:sp>
          <p:nvSpPr>
            <p:cNvPr id="81154" name="Line 23"/>
            <p:cNvSpPr>
              <a:spLocks noChangeShapeType="1"/>
            </p:cNvSpPr>
            <p:nvPr/>
          </p:nvSpPr>
          <p:spPr bwMode="auto">
            <a:xfrm>
              <a:off x="6178550" y="1997075"/>
              <a:ext cx="0" cy="365125"/>
            </a:xfrm>
            <a:prstGeom prst="line">
              <a:avLst/>
            </a:prstGeom>
            <a:noFill/>
            <a:ln w="12700">
              <a:solidFill>
                <a:schemeClr val="tx1"/>
              </a:solidFill>
              <a:round/>
              <a:headEnd/>
              <a:tailEnd/>
            </a:ln>
          </p:spPr>
          <p:txBody>
            <a:bodyPr anchor="ctr" anchorCtr="1"/>
            <a:lstStyle/>
            <a:p>
              <a:endParaRPr lang="en-US" sz="1200"/>
            </a:p>
          </p:txBody>
        </p:sp>
        <p:sp>
          <p:nvSpPr>
            <p:cNvPr id="81155" name="Line 24"/>
            <p:cNvSpPr>
              <a:spLocks noChangeShapeType="1"/>
            </p:cNvSpPr>
            <p:nvPr/>
          </p:nvSpPr>
          <p:spPr bwMode="auto">
            <a:xfrm>
              <a:off x="6561137" y="1997075"/>
              <a:ext cx="0" cy="365125"/>
            </a:xfrm>
            <a:prstGeom prst="line">
              <a:avLst/>
            </a:prstGeom>
            <a:noFill/>
            <a:ln w="12700">
              <a:solidFill>
                <a:schemeClr val="tx1"/>
              </a:solidFill>
              <a:round/>
              <a:headEnd/>
              <a:tailEnd/>
            </a:ln>
          </p:spPr>
          <p:txBody>
            <a:bodyPr anchor="ctr" anchorCtr="1"/>
            <a:lstStyle/>
            <a:p>
              <a:endParaRPr lang="en-US" sz="1200"/>
            </a:p>
          </p:txBody>
        </p:sp>
        <p:sp>
          <p:nvSpPr>
            <p:cNvPr id="81156" name="Line 28"/>
            <p:cNvSpPr>
              <a:spLocks noChangeShapeType="1"/>
            </p:cNvSpPr>
            <p:nvPr/>
          </p:nvSpPr>
          <p:spPr bwMode="auto">
            <a:xfrm>
              <a:off x="6923087" y="1997075"/>
              <a:ext cx="0" cy="365125"/>
            </a:xfrm>
            <a:prstGeom prst="line">
              <a:avLst/>
            </a:prstGeom>
            <a:noFill/>
            <a:ln w="28575" cap="sq">
              <a:solidFill>
                <a:schemeClr val="tx1"/>
              </a:solidFill>
              <a:round/>
              <a:headEnd/>
              <a:tailEnd/>
            </a:ln>
          </p:spPr>
          <p:txBody>
            <a:bodyPr anchor="ctr" anchorCtr="1"/>
            <a:lstStyle/>
            <a:p>
              <a:endParaRPr lang="en-US" sz="1200"/>
            </a:p>
          </p:txBody>
        </p:sp>
        <p:sp>
          <p:nvSpPr>
            <p:cNvPr id="81157" name="Text Box 33"/>
            <p:cNvSpPr txBox="1">
              <a:spLocks noChangeArrowheads="1"/>
            </p:cNvSpPr>
            <p:nvPr/>
          </p:nvSpPr>
          <p:spPr bwMode="auto">
            <a:xfrm>
              <a:off x="5475287" y="1752600"/>
              <a:ext cx="228600" cy="276999"/>
            </a:xfrm>
            <a:prstGeom prst="rect">
              <a:avLst/>
            </a:prstGeom>
            <a:noFill/>
            <a:ln w="9525">
              <a:noFill/>
              <a:miter lim="800000"/>
              <a:headEnd/>
              <a:tailEnd/>
            </a:ln>
          </p:spPr>
          <p:txBody>
            <a:bodyPr>
              <a:spAutoFit/>
            </a:bodyPr>
            <a:lstStyle/>
            <a:p>
              <a:r>
                <a:rPr lang="vi-VN" sz="1200" dirty="0" smtClean="0"/>
                <a:t>4</a:t>
              </a:r>
              <a:endParaRPr lang="en-US" sz="1200" dirty="0"/>
            </a:p>
          </p:txBody>
        </p:sp>
        <p:sp>
          <p:nvSpPr>
            <p:cNvPr id="81158" name="Text Box 34"/>
            <p:cNvSpPr txBox="1">
              <a:spLocks noChangeArrowheads="1"/>
            </p:cNvSpPr>
            <p:nvPr/>
          </p:nvSpPr>
          <p:spPr bwMode="auto">
            <a:xfrm>
              <a:off x="5856287" y="1752600"/>
              <a:ext cx="228600" cy="276999"/>
            </a:xfrm>
            <a:prstGeom prst="rect">
              <a:avLst/>
            </a:prstGeom>
            <a:noFill/>
            <a:ln w="9525">
              <a:noFill/>
              <a:miter lim="800000"/>
              <a:headEnd/>
              <a:tailEnd/>
            </a:ln>
          </p:spPr>
          <p:txBody>
            <a:bodyPr>
              <a:spAutoFit/>
            </a:bodyPr>
            <a:lstStyle/>
            <a:p>
              <a:r>
                <a:rPr lang="vi-VN" sz="1200" dirty="0" smtClean="0"/>
                <a:t>5</a:t>
              </a:r>
              <a:endParaRPr lang="en-US" sz="1200" dirty="0"/>
            </a:p>
          </p:txBody>
        </p:sp>
        <p:sp>
          <p:nvSpPr>
            <p:cNvPr id="81159" name="Text Box 35"/>
            <p:cNvSpPr txBox="1">
              <a:spLocks noChangeArrowheads="1"/>
            </p:cNvSpPr>
            <p:nvPr/>
          </p:nvSpPr>
          <p:spPr bwMode="auto">
            <a:xfrm>
              <a:off x="6237287" y="1752600"/>
              <a:ext cx="228600" cy="276999"/>
            </a:xfrm>
            <a:prstGeom prst="rect">
              <a:avLst/>
            </a:prstGeom>
            <a:noFill/>
            <a:ln w="9525">
              <a:noFill/>
              <a:miter lim="800000"/>
              <a:headEnd/>
              <a:tailEnd/>
            </a:ln>
          </p:spPr>
          <p:txBody>
            <a:bodyPr>
              <a:spAutoFit/>
            </a:bodyPr>
            <a:lstStyle/>
            <a:p>
              <a:r>
                <a:rPr lang="vi-VN" sz="1200" dirty="0"/>
                <a:t>6</a:t>
              </a:r>
              <a:endParaRPr lang="en-US" sz="1200" dirty="0"/>
            </a:p>
          </p:txBody>
        </p:sp>
        <p:sp>
          <p:nvSpPr>
            <p:cNvPr id="81160" name="Text Box 36"/>
            <p:cNvSpPr txBox="1">
              <a:spLocks noChangeArrowheads="1"/>
            </p:cNvSpPr>
            <p:nvPr/>
          </p:nvSpPr>
          <p:spPr bwMode="auto">
            <a:xfrm>
              <a:off x="6618287" y="1752600"/>
              <a:ext cx="228600" cy="276999"/>
            </a:xfrm>
            <a:prstGeom prst="rect">
              <a:avLst/>
            </a:prstGeom>
            <a:noFill/>
            <a:ln w="9525">
              <a:noFill/>
              <a:miter lim="800000"/>
              <a:headEnd/>
              <a:tailEnd/>
            </a:ln>
          </p:spPr>
          <p:txBody>
            <a:bodyPr>
              <a:spAutoFit/>
            </a:bodyPr>
            <a:lstStyle/>
            <a:p>
              <a:r>
                <a:rPr lang="vi-VN" sz="1200" dirty="0" smtClean="0"/>
                <a:t>7</a:t>
              </a:r>
              <a:endParaRPr lang="en-US" sz="1200" dirty="0"/>
            </a:p>
          </p:txBody>
        </p:sp>
        <p:cxnSp>
          <p:nvCxnSpPr>
            <p:cNvPr id="81161" name="Straight Connector 75"/>
            <p:cNvCxnSpPr>
              <a:cxnSpLocks noChangeShapeType="1"/>
            </p:cNvCxnSpPr>
            <p:nvPr/>
          </p:nvCxnSpPr>
          <p:spPr bwMode="auto">
            <a:xfrm rot="16200000" flipH="1">
              <a:off x="6172200" y="1246188"/>
              <a:ext cx="1588" cy="1501775"/>
            </a:xfrm>
            <a:prstGeom prst="line">
              <a:avLst/>
            </a:prstGeom>
            <a:noFill/>
            <a:ln w="28575" algn="ctr">
              <a:solidFill>
                <a:schemeClr val="tx1"/>
              </a:solidFill>
              <a:round/>
              <a:headEnd/>
              <a:tailEnd/>
            </a:ln>
          </p:spPr>
        </p:cxnSp>
        <p:cxnSp>
          <p:nvCxnSpPr>
            <p:cNvPr id="81162" name="Straight Connector 76"/>
            <p:cNvCxnSpPr>
              <a:cxnSpLocks noChangeShapeType="1"/>
              <a:stCxn id="81151" idx="1"/>
              <a:endCxn id="81156" idx="1"/>
            </p:cNvCxnSpPr>
            <p:nvPr/>
          </p:nvCxnSpPr>
          <p:spPr bwMode="auto">
            <a:xfrm rot="5400000" flipH="1" flipV="1">
              <a:off x="6172199" y="1611313"/>
              <a:ext cx="1588" cy="1501775"/>
            </a:xfrm>
            <a:prstGeom prst="line">
              <a:avLst/>
            </a:prstGeom>
            <a:noFill/>
            <a:ln w="28575" algn="ctr">
              <a:solidFill>
                <a:schemeClr val="tx1"/>
              </a:solidFill>
              <a:round/>
              <a:headEnd/>
              <a:tailEnd/>
            </a:ln>
          </p:spPr>
        </p:cxnSp>
        <p:sp>
          <p:nvSpPr>
            <p:cNvPr id="81163" name="Rectangle 11"/>
            <p:cNvSpPr>
              <a:spLocks noChangeArrowheads="1"/>
            </p:cNvSpPr>
            <p:nvPr/>
          </p:nvSpPr>
          <p:spPr bwMode="auto">
            <a:xfrm>
              <a:off x="3502025" y="20121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1164" name="Rectangle 12"/>
            <p:cNvSpPr>
              <a:spLocks noChangeArrowheads="1"/>
            </p:cNvSpPr>
            <p:nvPr/>
          </p:nvSpPr>
          <p:spPr bwMode="auto">
            <a:xfrm>
              <a:off x="3117850" y="20121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1165" name="Rectangle 13"/>
            <p:cNvSpPr>
              <a:spLocks noChangeArrowheads="1"/>
            </p:cNvSpPr>
            <p:nvPr/>
          </p:nvSpPr>
          <p:spPr bwMode="auto">
            <a:xfrm>
              <a:off x="2735262" y="2012156"/>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1166" name="Rectangle 14"/>
            <p:cNvSpPr>
              <a:spLocks noChangeArrowheads="1"/>
            </p:cNvSpPr>
            <p:nvPr/>
          </p:nvSpPr>
          <p:spPr bwMode="auto">
            <a:xfrm>
              <a:off x="2351087" y="20121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1167" name="Line 17"/>
            <p:cNvSpPr>
              <a:spLocks noChangeShapeType="1"/>
            </p:cNvSpPr>
            <p:nvPr/>
          </p:nvSpPr>
          <p:spPr bwMode="auto">
            <a:xfrm>
              <a:off x="2351087" y="2012156"/>
              <a:ext cx="0" cy="365125"/>
            </a:xfrm>
            <a:prstGeom prst="line">
              <a:avLst/>
            </a:prstGeom>
            <a:noFill/>
            <a:ln w="28575" cap="sq">
              <a:solidFill>
                <a:schemeClr val="tx1"/>
              </a:solidFill>
              <a:round/>
              <a:headEnd/>
              <a:tailEnd/>
            </a:ln>
          </p:spPr>
          <p:txBody>
            <a:bodyPr anchor="ctr" anchorCtr="1"/>
            <a:lstStyle/>
            <a:p>
              <a:endParaRPr lang="en-US" sz="1200"/>
            </a:p>
          </p:txBody>
        </p:sp>
        <p:sp>
          <p:nvSpPr>
            <p:cNvPr id="81168" name="Line 18"/>
            <p:cNvSpPr>
              <a:spLocks noChangeShapeType="1"/>
            </p:cNvSpPr>
            <p:nvPr/>
          </p:nvSpPr>
          <p:spPr bwMode="auto">
            <a:xfrm>
              <a:off x="2735262" y="2012156"/>
              <a:ext cx="0" cy="365125"/>
            </a:xfrm>
            <a:prstGeom prst="line">
              <a:avLst/>
            </a:prstGeom>
            <a:noFill/>
            <a:ln w="12700">
              <a:solidFill>
                <a:schemeClr val="tx1"/>
              </a:solidFill>
              <a:round/>
              <a:headEnd/>
              <a:tailEnd/>
            </a:ln>
          </p:spPr>
          <p:txBody>
            <a:bodyPr anchor="ctr" anchorCtr="1"/>
            <a:lstStyle/>
            <a:p>
              <a:endParaRPr lang="en-US" sz="1200"/>
            </a:p>
          </p:txBody>
        </p:sp>
        <p:sp>
          <p:nvSpPr>
            <p:cNvPr id="81169" name="Line 19"/>
            <p:cNvSpPr>
              <a:spLocks noChangeShapeType="1"/>
            </p:cNvSpPr>
            <p:nvPr/>
          </p:nvSpPr>
          <p:spPr bwMode="auto">
            <a:xfrm>
              <a:off x="3117850" y="2012156"/>
              <a:ext cx="0" cy="365125"/>
            </a:xfrm>
            <a:prstGeom prst="line">
              <a:avLst/>
            </a:prstGeom>
            <a:noFill/>
            <a:ln w="12700">
              <a:solidFill>
                <a:schemeClr val="tx1"/>
              </a:solidFill>
              <a:round/>
              <a:headEnd/>
              <a:tailEnd/>
            </a:ln>
          </p:spPr>
          <p:txBody>
            <a:bodyPr anchor="ctr" anchorCtr="1"/>
            <a:lstStyle/>
            <a:p>
              <a:endParaRPr lang="en-US" sz="1200"/>
            </a:p>
          </p:txBody>
        </p:sp>
        <p:sp>
          <p:nvSpPr>
            <p:cNvPr id="81170" name="Line 20"/>
            <p:cNvSpPr>
              <a:spLocks noChangeShapeType="1"/>
            </p:cNvSpPr>
            <p:nvPr/>
          </p:nvSpPr>
          <p:spPr bwMode="auto">
            <a:xfrm>
              <a:off x="3502025" y="2012156"/>
              <a:ext cx="0" cy="365125"/>
            </a:xfrm>
            <a:prstGeom prst="line">
              <a:avLst/>
            </a:prstGeom>
            <a:noFill/>
            <a:ln w="12700">
              <a:solidFill>
                <a:schemeClr val="tx1"/>
              </a:solidFill>
              <a:round/>
              <a:headEnd/>
              <a:tailEnd/>
            </a:ln>
          </p:spPr>
          <p:txBody>
            <a:bodyPr anchor="ctr" anchorCtr="1"/>
            <a:lstStyle/>
            <a:p>
              <a:endParaRPr lang="en-US" sz="1200"/>
            </a:p>
          </p:txBody>
        </p:sp>
        <p:sp>
          <p:nvSpPr>
            <p:cNvPr id="81171" name="Line 21"/>
            <p:cNvSpPr>
              <a:spLocks noChangeShapeType="1"/>
            </p:cNvSpPr>
            <p:nvPr/>
          </p:nvSpPr>
          <p:spPr bwMode="auto">
            <a:xfrm>
              <a:off x="3886200" y="2012156"/>
              <a:ext cx="0" cy="365125"/>
            </a:xfrm>
            <a:prstGeom prst="line">
              <a:avLst/>
            </a:prstGeom>
            <a:noFill/>
            <a:ln w="12700">
              <a:solidFill>
                <a:schemeClr val="tx1"/>
              </a:solidFill>
              <a:round/>
              <a:headEnd/>
              <a:tailEnd/>
            </a:ln>
          </p:spPr>
          <p:txBody>
            <a:bodyPr anchor="ctr" anchorCtr="1"/>
            <a:lstStyle/>
            <a:p>
              <a:endParaRPr lang="en-US" sz="1200"/>
            </a:p>
          </p:txBody>
        </p:sp>
        <p:sp>
          <p:nvSpPr>
            <p:cNvPr id="81172" name="Line 28"/>
            <p:cNvSpPr>
              <a:spLocks noChangeShapeType="1"/>
            </p:cNvSpPr>
            <p:nvPr/>
          </p:nvSpPr>
          <p:spPr bwMode="auto">
            <a:xfrm>
              <a:off x="3875087" y="2012156"/>
              <a:ext cx="0" cy="365125"/>
            </a:xfrm>
            <a:prstGeom prst="line">
              <a:avLst/>
            </a:prstGeom>
            <a:noFill/>
            <a:ln w="28575" cap="sq">
              <a:solidFill>
                <a:schemeClr val="tx1"/>
              </a:solidFill>
              <a:round/>
              <a:headEnd/>
              <a:tailEnd/>
            </a:ln>
          </p:spPr>
          <p:txBody>
            <a:bodyPr anchor="ctr" anchorCtr="1"/>
            <a:lstStyle/>
            <a:p>
              <a:endParaRPr lang="en-US" sz="1200"/>
            </a:p>
          </p:txBody>
        </p:sp>
        <p:sp>
          <p:nvSpPr>
            <p:cNvPr id="81173" name="Text Box 29"/>
            <p:cNvSpPr txBox="1">
              <a:spLocks noChangeArrowheads="1"/>
            </p:cNvSpPr>
            <p:nvPr/>
          </p:nvSpPr>
          <p:spPr bwMode="auto">
            <a:xfrm>
              <a:off x="2438400" y="1752600"/>
              <a:ext cx="228600" cy="276999"/>
            </a:xfrm>
            <a:prstGeom prst="rect">
              <a:avLst/>
            </a:prstGeom>
            <a:noFill/>
            <a:ln w="9525">
              <a:noFill/>
              <a:miter lim="800000"/>
              <a:headEnd/>
              <a:tailEnd/>
            </a:ln>
          </p:spPr>
          <p:txBody>
            <a:bodyPr>
              <a:spAutoFit/>
            </a:bodyPr>
            <a:lstStyle/>
            <a:p>
              <a:r>
                <a:rPr lang="vi-VN" sz="1200" dirty="0"/>
                <a:t>0</a:t>
              </a:r>
              <a:endParaRPr lang="en-US" sz="1200" dirty="0"/>
            </a:p>
          </p:txBody>
        </p:sp>
        <p:sp>
          <p:nvSpPr>
            <p:cNvPr id="81174" name="Text Box 30"/>
            <p:cNvSpPr txBox="1">
              <a:spLocks noChangeArrowheads="1"/>
            </p:cNvSpPr>
            <p:nvPr/>
          </p:nvSpPr>
          <p:spPr bwMode="auto">
            <a:xfrm>
              <a:off x="2819400" y="1752600"/>
              <a:ext cx="228600" cy="276999"/>
            </a:xfrm>
            <a:prstGeom prst="rect">
              <a:avLst/>
            </a:prstGeom>
            <a:noFill/>
            <a:ln w="9525">
              <a:noFill/>
              <a:miter lim="800000"/>
              <a:headEnd/>
              <a:tailEnd/>
            </a:ln>
          </p:spPr>
          <p:txBody>
            <a:bodyPr>
              <a:spAutoFit/>
            </a:bodyPr>
            <a:lstStyle/>
            <a:p>
              <a:r>
                <a:rPr lang="vi-VN" sz="1200" dirty="0"/>
                <a:t>1</a:t>
              </a:r>
              <a:endParaRPr lang="en-US" sz="1200" dirty="0"/>
            </a:p>
          </p:txBody>
        </p:sp>
        <p:sp>
          <p:nvSpPr>
            <p:cNvPr id="81175" name="Text Box 31"/>
            <p:cNvSpPr txBox="1">
              <a:spLocks noChangeArrowheads="1"/>
            </p:cNvSpPr>
            <p:nvPr/>
          </p:nvSpPr>
          <p:spPr bwMode="auto">
            <a:xfrm>
              <a:off x="3200400" y="1752600"/>
              <a:ext cx="228600" cy="276999"/>
            </a:xfrm>
            <a:prstGeom prst="rect">
              <a:avLst/>
            </a:prstGeom>
            <a:noFill/>
            <a:ln w="9525">
              <a:noFill/>
              <a:miter lim="800000"/>
              <a:headEnd/>
              <a:tailEnd/>
            </a:ln>
          </p:spPr>
          <p:txBody>
            <a:bodyPr>
              <a:spAutoFit/>
            </a:bodyPr>
            <a:lstStyle/>
            <a:p>
              <a:r>
                <a:rPr lang="vi-VN" sz="1200" dirty="0"/>
                <a:t>2</a:t>
              </a:r>
              <a:endParaRPr lang="en-US" sz="1200" dirty="0"/>
            </a:p>
          </p:txBody>
        </p:sp>
        <p:sp>
          <p:nvSpPr>
            <p:cNvPr id="81176" name="Text Box 32"/>
            <p:cNvSpPr txBox="1">
              <a:spLocks noChangeArrowheads="1"/>
            </p:cNvSpPr>
            <p:nvPr/>
          </p:nvSpPr>
          <p:spPr bwMode="auto">
            <a:xfrm>
              <a:off x="3581400" y="1752600"/>
              <a:ext cx="228600" cy="276999"/>
            </a:xfrm>
            <a:prstGeom prst="rect">
              <a:avLst/>
            </a:prstGeom>
            <a:noFill/>
            <a:ln w="9525">
              <a:noFill/>
              <a:miter lim="800000"/>
              <a:headEnd/>
              <a:tailEnd/>
            </a:ln>
          </p:spPr>
          <p:txBody>
            <a:bodyPr>
              <a:spAutoFit/>
            </a:bodyPr>
            <a:lstStyle/>
            <a:p>
              <a:r>
                <a:rPr lang="vi-VN" sz="1200" dirty="0" smtClean="0"/>
                <a:t>3</a:t>
              </a:r>
              <a:endParaRPr lang="en-US" sz="1200" dirty="0"/>
            </a:p>
          </p:txBody>
        </p:sp>
        <p:cxnSp>
          <p:nvCxnSpPr>
            <p:cNvPr id="81177" name="Straight Connector 103"/>
            <p:cNvCxnSpPr>
              <a:cxnSpLocks noChangeShapeType="1"/>
              <a:stCxn id="81167" idx="0"/>
              <a:endCxn id="81172" idx="0"/>
            </p:cNvCxnSpPr>
            <p:nvPr/>
          </p:nvCxnSpPr>
          <p:spPr bwMode="auto">
            <a:xfrm rot="16200000" flipH="1">
              <a:off x="3113087" y="1250156"/>
              <a:ext cx="1588" cy="1524000"/>
            </a:xfrm>
            <a:prstGeom prst="line">
              <a:avLst/>
            </a:prstGeom>
            <a:noFill/>
            <a:ln w="28575" algn="ctr">
              <a:solidFill>
                <a:schemeClr val="tx1"/>
              </a:solidFill>
              <a:round/>
              <a:headEnd/>
              <a:tailEnd/>
            </a:ln>
          </p:spPr>
        </p:cxnSp>
        <p:cxnSp>
          <p:nvCxnSpPr>
            <p:cNvPr id="81178" name="Straight Connector 104"/>
            <p:cNvCxnSpPr>
              <a:cxnSpLocks noChangeShapeType="1"/>
              <a:stCxn id="81167" idx="1"/>
              <a:endCxn id="81172" idx="1"/>
            </p:cNvCxnSpPr>
            <p:nvPr/>
          </p:nvCxnSpPr>
          <p:spPr bwMode="auto">
            <a:xfrm rot="5400000" flipH="1" flipV="1">
              <a:off x="3113087" y="1615281"/>
              <a:ext cx="1588" cy="1524000"/>
            </a:xfrm>
            <a:prstGeom prst="line">
              <a:avLst/>
            </a:prstGeom>
            <a:noFill/>
            <a:ln w="28575" algn="ctr">
              <a:solidFill>
                <a:schemeClr val="tx1"/>
              </a:solidFill>
              <a:round/>
              <a:headEnd/>
              <a:tailEnd/>
            </a:ln>
          </p:spPr>
        </p:cxnSp>
        <p:cxnSp>
          <p:nvCxnSpPr>
            <p:cNvPr id="81179" name="Straight Arrow Connector 343"/>
            <p:cNvCxnSpPr>
              <a:cxnSpLocks noChangeShapeType="1"/>
              <a:stCxn id="81194" idx="1"/>
            </p:cNvCxnSpPr>
            <p:nvPr/>
          </p:nvCxnSpPr>
          <p:spPr bwMode="auto">
            <a:xfrm flipH="1">
              <a:off x="3799681" y="1677193"/>
              <a:ext cx="859632" cy="374139"/>
            </a:xfrm>
            <a:prstGeom prst="straightConnector1">
              <a:avLst/>
            </a:prstGeom>
            <a:noFill/>
            <a:ln w="28575" algn="ctr">
              <a:solidFill>
                <a:srgbClr val="C00000"/>
              </a:solidFill>
              <a:round/>
              <a:headEnd/>
              <a:tailEnd type="arrow" w="med" len="med"/>
            </a:ln>
          </p:spPr>
        </p:cxnSp>
        <p:cxnSp>
          <p:nvCxnSpPr>
            <p:cNvPr id="81180" name="Straight Arrow Connector 345"/>
            <p:cNvCxnSpPr>
              <a:cxnSpLocks noChangeShapeType="1"/>
            </p:cNvCxnSpPr>
            <p:nvPr/>
          </p:nvCxnSpPr>
          <p:spPr bwMode="auto">
            <a:xfrm rot="16200000" flipH="1">
              <a:off x="4910205" y="1457834"/>
              <a:ext cx="304800" cy="750887"/>
            </a:xfrm>
            <a:prstGeom prst="straightConnector1">
              <a:avLst/>
            </a:prstGeom>
            <a:noFill/>
            <a:ln w="28575" algn="ctr">
              <a:solidFill>
                <a:srgbClr val="C00000"/>
              </a:solidFill>
              <a:round/>
              <a:headEnd/>
              <a:tailEnd type="arrow" w="med" len="med"/>
            </a:ln>
          </p:spPr>
        </p:cxnSp>
        <p:sp>
          <p:nvSpPr>
            <p:cNvPr id="81181" name="TextBox 409"/>
            <p:cNvSpPr txBox="1">
              <a:spLocks noChangeArrowheads="1"/>
            </p:cNvSpPr>
            <p:nvPr/>
          </p:nvSpPr>
          <p:spPr bwMode="auto">
            <a:xfrm>
              <a:off x="304800" y="1962090"/>
              <a:ext cx="1600200" cy="276999"/>
            </a:xfrm>
            <a:prstGeom prst="rect">
              <a:avLst/>
            </a:prstGeom>
            <a:noFill/>
            <a:ln w="9525">
              <a:noFill/>
              <a:miter lim="800000"/>
              <a:headEnd/>
              <a:tailEnd/>
            </a:ln>
          </p:spPr>
          <p:txBody>
            <a:bodyPr>
              <a:spAutoFit/>
            </a:bodyPr>
            <a:lstStyle/>
            <a:p>
              <a:r>
                <a:rPr lang="en-US" sz="1200">
                  <a:solidFill>
                    <a:srgbClr val="C00000"/>
                  </a:solidFill>
                </a:rPr>
                <a:t>Divide</a:t>
              </a:r>
            </a:p>
          </p:txBody>
        </p:sp>
      </p:grpSp>
      <p:grpSp>
        <p:nvGrpSpPr>
          <p:cNvPr id="4" name="Group 423"/>
          <p:cNvGrpSpPr>
            <a:grpSpLocks/>
          </p:cNvGrpSpPr>
          <p:nvPr/>
        </p:nvGrpSpPr>
        <p:grpSpPr bwMode="auto">
          <a:xfrm>
            <a:off x="1350494" y="2362200"/>
            <a:ext cx="7010400" cy="814697"/>
            <a:chOff x="304800" y="2325316"/>
            <a:chExt cx="7010400" cy="814759"/>
          </a:xfrm>
        </p:grpSpPr>
        <p:cxnSp>
          <p:nvCxnSpPr>
            <p:cNvPr id="81099" name="Straight Arrow Connector 349"/>
            <p:cNvCxnSpPr>
              <a:cxnSpLocks noChangeShapeType="1"/>
              <a:endCxn id="81119" idx="0"/>
            </p:cNvCxnSpPr>
            <p:nvPr/>
          </p:nvCxnSpPr>
          <p:spPr bwMode="auto">
            <a:xfrm flipH="1">
              <a:off x="2743200" y="2356931"/>
              <a:ext cx="376238" cy="417225"/>
            </a:xfrm>
            <a:prstGeom prst="straightConnector1">
              <a:avLst/>
            </a:prstGeom>
            <a:noFill/>
            <a:ln w="28575" algn="ctr">
              <a:solidFill>
                <a:srgbClr val="C00000"/>
              </a:solidFill>
              <a:round/>
              <a:headEnd/>
              <a:tailEnd type="arrow" w="med" len="med"/>
            </a:ln>
          </p:spPr>
        </p:cxnSp>
        <p:cxnSp>
          <p:nvCxnSpPr>
            <p:cNvPr id="81100" name="Straight Arrow Connector 353"/>
            <p:cNvCxnSpPr>
              <a:cxnSpLocks noChangeShapeType="1"/>
              <a:stCxn id="81154" idx="1"/>
            </p:cNvCxnSpPr>
            <p:nvPr/>
          </p:nvCxnSpPr>
          <p:spPr bwMode="auto">
            <a:xfrm>
              <a:off x="6199658" y="2325316"/>
              <a:ext cx="342429" cy="426758"/>
            </a:xfrm>
            <a:prstGeom prst="straightConnector1">
              <a:avLst/>
            </a:prstGeom>
            <a:noFill/>
            <a:ln w="28575" algn="ctr">
              <a:solidFill>
                <a:srgbClr val="C00000"/>
              </a:solidFill>
              <a:round/>
              <a:headEnd/>
              <a:tailEnd type="arrow" w="med" len="med"/>
            </a:ln>
          </p:spPr>
        </p:cxnSp>
        <p:cxnSp>
          <p:nvCxnSpPr>
            <p:cNvPr id="81101" name="Straight Arrow Connector 355"/>
            <p:cNvCxnSpPr>
              <a:cxnSpLocks noChangeShapeType="1"/>
              <a:stCxn id="81154" idx="1"/>
              <a:endCxn id="81140" idx="0"/>
            </p:cNvCxnSpPr>
            <p:nvPr/>
          </p:nvCxnSpPr>
          <p:spPr bwMode="auto">
            <a:xfrm flipH="1">
              <a:off x="5780087" y="2325316"/>
              <a:ext cx="419571" cy="432965"/>
            </a:xfrm>
            <a:prstGeom prst="straightConnector1">
              <a:avLst/>
            </a:prstGeom>
            <a:noFill/>
            <a:ln w="28575" algn="ctr">
              <a:solidFill>
                <a:srgbClr val="C00000"/>
              </a:solidFill>
              <a:round/>
              <a:headEnd/>
              <a:tailEnd type="arrow" w="med" len="med"/>
            </a:ln>
          </p:spPr>
        </p:cxnSp>
        <p:grpSp>
          <p:nvGrpSpPr>
            <p:cNvPr id="81102" name="Group 417"/>
            <p:cNvGrpSpPr>
              <a:grpSpLocks/>
            </p:cNvGrpSpPr>
            <p:nvPr/>
          </p:nvGrpSpPr>
          <p:grpSpPr bwMode="auto">
            <a:xfrm>
              <a:off x="304800" y="2351272"/>
              <a:ext cx="7010400" cy="788803"/>
              <a:chOff x="304800" y="2351272"/>
              <a:chExt cx="7010400" cy="788803"/>
            </a:xfrm>
          </p:grpSpPr>
          <p:sp>
            <p:nvSpPr>
              <p:cNvPr id="81103" name="Rectangle 11"/>
              <p:cNvSpPr>
                <a:spLocks noChangeArrowheads="1"/>
              </p:cNvSpPr>
              <p:nvPr/>
            </p:nvSpPr>
            <p:spPr bwMode="auto">
              <a:xfrm>
                <a:off x="3894138" y="27741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1104" name="Rectangle 12"/>
              <p:cNvSpPr>
                <a:spLocks noChangeArrowheads="1"/>
              </p:cNvSpPr>
              <p:nvPr/>
            </p:nvSpPr>
            <p:spPr bwMode="auto">
              <a:xfrm>
                <a:off x="3509963" y="27741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1105" name="Line 17"/>
              <p:cNvSpPr>
                <a:spLocks noChangeShapeType="1"/>
              </p:cNvSpPr>
              <p:nvPr/>
            </p:nvSpPr>
            <p:spPr bwMode="auto">
              <a:xfrm>
                <a:off x="3505200" y="2774156"/>
                <a:ext cx="0" cy="365125"/>
              </a:xfrm>
              <a:prstGeom prst="line">
                <a:avLst/>
              </a:prstGeom>
              <a:noFill/>
              <a:ln w="28575" cap="sq">
                <a:solidFill>
                  <a:schemeClr val="tx1"/>
                </a:solidFill>
                <a:round/>
                <a:headEnd/>
                <a:tailEnd/>
              </a:ln>
            </p:spPr>
            <p:txBody>
              <a:bodyPr anchor="ctr" anchorCtr="1"/>
              <a:lstStyle/>
              <a:p>
                <a:endParaRPr lang="en-US" sz="1200"/>
              </a:p>
            </p:txBody>
          </p:sp>
          <p:sp>
            <p:nvSpPr>
              <p:cNvPr id="81106" name="Line 18"/>
              <p:cNvSpPr>
                <a:spLocks noChangeShapeType="1"/>
              </p:cNvSpPr>
              <p:nvPr/>
            </p:nvSpPr>
            <p:spPr bwMode="auto">
              <a:xfrm>
                <a:off x="3505200" y="2774156"/>
                <a:ext cx="0" cy="365125"/>
              </a:xfrm>
              <a:prstGeom prst="line">
                <a:avLst/>
              </a:prstGeom>
              <a:noFill/>
              <a:ln w="12700">
                <a:solidFill>
                  <a:schemeClr val="tx1"/>
                </a:solidFill>
                <a:round/>
                <a:headEnd/>
                <a:tailEnd/>
              </a:ln>
            </p:spPr>
            <p:txBody>
              <a:bodyPr anchor="ctr" anchorCtr="1"/>
              <a:lstStyle/>
              <a:p>
                <a:endParaRPr lang="en-US" sz="1200"/>
              </a:p>
            </p:txBody>
          </p:sp>
          <p:sp>
            <p:nvSpPr>
              <p:cNvPr id="81107" name="Line 20"/>
              <p:cNvSpPr>
                <a:spLocks noChangeShapeType="1"/>
              </p:cNvSpPr>
              <p:nvPr/>
            </p:nvSpPr>
            <p:spPr bwMode="auto">
              <a:xfrm>
                <a:off x="3894138" y="2774156"/>
                <a:ext cx="0" cy="365125"/>
              </a:xfrm>
              <a:prstGeom prst="line">
                <a:avLst/>
              </a:prstGeom>
              <a:noFill/>
              <a:ln w="12700">
                <a:solidFill>
                  <a:schemeClr val="tx1"/>
                </a:solidFill>
                <a:round/>
                <a:headEnd/>
                <a:tailEnd/>
              </a:ln>
            </p:spPr>
            <p:txBody>
              <a:bodyPr anchor="ctr" anchorCtr="1"/>
              <a:lstStyle/>
              <a:p>
                <a:endParaRPr lang="en-US" sz="1200"/>
              </a:p>
            </p:txBody>
          </p:sp>
          <p:sp>
            <p:nvSpPr>
              <p:cNvPr id="81108" name="Line 21"/>
              <p:cNvSpPr>
                <a:spLocks noChangeShapeType="1"/>
              </p:cNvSpPr>
              <p:nvPr/>
            </p:nvSpPr>
            <p:spPr bwMode="auto">
              <a:xfrm>
                <a:off x="4278313" y="2774156"/>
                <a:ext cx="0" cy="365125"/>
              </a:xfrm>
              <a:prstGeom prst="line">
                <a:avLst/>
              </a:prstGeom>
              <a:noFill/>
              <a:ln w="12700">
                <a:solidFill>
                  <a:schemeClr val="tx1"/>
                </a:solidFill>
                <a:round/>
                <a:headEnd/>
                <a:tailEnd/>
              </a:ln>
            </p:spPr>
            <p:txBody>
              <a:bodyPr anchor="ctr" anchorCtr="1"/>
              <a:lstStyle/>
              <a:p>
                <a:endParaRPr lang="en-US" sz="1200"/>
              </a:p>
            </p:txBody>
          </p:sp>
          <p:sp>
            <p:nvSpPr>
              <p:cNvPr id="81109" name="Line 28"/>
              <p:cNvSpPr>
                <a:spLocks noChangeShapeType="1"/>
              </p:cNvSpPr>
              <p:nvPr/>
            </p:nvSpPr>
            <p:spPr bwMode="auto">
              <a:xfrm>
                <a:off x="4267200" y="2774156"/>
                <a:ext cx="0" cy="365125"/>
              </a:xfrm>
              <a:prstGeom prst="line">
                <a:avLst/>
              </a:prstGeom>
              <a:noFill/>
              <a:ln w="28575" cap="sq">
                <a:solidFill>
                  <a:schemeClr val="tx1"/>
                </a:solidFill>
                <a:round/>
                <a:headEnd/>
                <a:tailEnd/>
              </a:ln>
            </p:spPr>
            <p:txBody>
              <a:bodyPr anchor="ctr" anchorCtr="1"/>
              <a:lstStyle/>
              <a:p>
                <a:endParaRPr lang="en-US" sz="1200"/>
              </a:p>
            </p:txBody>
          </p:sp>
          <p:sp>
            <p:nvSpPr>
              <p:cNvPr id="81110" name="Text Box 31"/>
              <p:cNvSpPr txBox="1">
                <a:spLocks noChangeArrowheads="1"/>
              </p:cNvSpPr>
              <p:nvPr/>
            </p:nvSpPr>
            <p:spPr bwMode="auto">
              <a:xfrm>
                <a:off x="3592513" y="2514600"/>
                <a:ext cx="228600" cy="277020"/>
              </a:xfrm>
              <a:prstGeom prst="rect">
                <a:avLst/>
              </a:prstGeom>
              <a:noFill/>
              <a:ln w="9525">
                <a:noFill/>
                <a:miter lim="800000"/>
                <a:headEnd/>
                <a:tailEnd/>
              </a:ln>
            </p:spPr>
            <p:txBody>
              <a:bodyPr>
                <a:spAutoFit/>
              </a:bodyPr>
              <a:lstStyle/>
              <a:p>
                <a:r>
                  <a:rPr lang="vi-VN" sz="1200" dirty="0" smtClean="0"/>
                  <a:t>2</a:t>
                </a:r>
                <a:endParaRPr lang="en-US" sz="1200" dirty="0"/>
              </a:p>
            </p:txBody>
          </p:sp>
          <p:sp>
            <p:nvSpPr>
              <p:cNvPr id="81111" name="Text Box 32"/>
              <p:cNvSpPr txBox="1">
                <a:spLocks noChangeArrowheads="1"/>
              </p:cNvSpPr>
              <p:nvPr/>
            </p:nvSpPr>
            <p:spPr bwMode="auto">
              <a:xfrm>
                <a:off x="3973513" y="2514600"/>
                <a:ext cx="228600" cy="277020"/>
              </a:xfrm>
              <a:prstGeom prst="rect">
                <a:avLst/>
              </a:prstGeom>
              <a:noFill/>
              <a:ln w="9525">
                <a:noFill/>
                <a:miter lim="800000"/>
                <a:headEnd/>
                <a:tailEnd/>
              </a:ln>
            </p:spPr>
            <p:txBody>
              <a:bodyPr>
                <a:spAutoFit/>
              </a:bodyPr>
              <a:lstStyle/>
              <a:p>
                <a:r>
                  <a:rPr lang="vi-VN" sz="1200" dirty="0" smtClean="0"/>
                  <a:t>3</a:t>
                </a:r>
                <a:endParaRPr lang="en-US" sz="1200" dirty="0"/>
              </a:p>
            </p:txBody>
          </p:sp>
          <p:cxnSp>
            <p:nvCxnSpPr>
              <p:cNvPr id="81112" name="Straight Connector 121"/>
              <p:cNvCxnSpPr>
                <a:cxnSpLocks noChangeShapeType="1"/>
                <a:stCxn id="81105" idx="0"/>
                <a:endCxn id="81109" idx="0"/>
              </p:cNvCxnSpPr>
              <p:nvPr/>
            </p:nvCxnSpPr>
            <p:spPr bwMode="auto">
              <a:xfrm rot="16200000" flipH="1">
                <a:off x="3886200" y="2393156"/>
                <a:ext cx="1588" cy="762000"/>
              </a:xfrm>
              <a:prstGeom prst="line">
                <a:avLst/>
              </a:prstGeom>
              <a:noFill/>
              <a:ln w="28575" algn="ctr">
                <a:solidFill>
                  <a:schemeClr val="tx1"/>
                </a:solidFill>
                <a:round/>
                <a:headEnd/>
                <a:tailEnd/>
              </a:ln>
            </p:spPr>
          </p:cxnSp>
          <p:cxnSp>
            <p:nvCxnSpPr>
              <p:cNvPr id="81113" name="Straight Connector 122"/>
              <p:cNvCxnSpPr>
                <a:cxnSpLocks noChangeShapeType="1"/>
                <a:stCxn id="81105" idx="1"/>
                <a:endCxn id="81109" idx="1"/>
              </p:cNvCxnSpPr>
              <p:nvPr/>
            </p:nvCxnSpPr>
            <p:spPr bwMode="auto">
              <a:xfrm rot="5400000" flipH="1" flipV="1">
                <a:off x="3886200" y="2758281"/>
                <a:ext cx="1588" cy="762000"/>
              </a:xfrm>
              <a:prstGeom prst="line">
                <a:avLst/>
              </a:prstGeom>
              <a:noFill/>
              <a:ln w="28575" algn="ctr">
                <a:solidFill>
                  <a:schemeClr val="tx1"/>
                </a:solidFill>
                <a:round/>
                <a:headEnd/>
                <a:tailEnd/>
              </a:ln>
            </p:spPr>
          </p:cxnSp>
          <p:sp>
            <p:nvSpPr>
              <p:cNvPr id="81114" name="Rectangle 13"/>
              <p:cNvSpPr>
                <a:spLocks noChangeArrowheads="1"/>
              </p:cNvSpPr>
              <p:nvPr/>
            </p:nvSpPr>
            <p:spPr bwMode="auto">
              <a:xfrm>
                <a:off x="2365375" y="2774156"/>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1115" name="Rectangle 14"/>
              <p:cNvSpPr>
                <a:spLocks noChangeArrowheads="1"/>
              </p:cNvSpPr>
              <p:nvPr/>
            </p:nvSpPr>
            <p:spPr bwMode="auto">
              <a:xfrm>
                <a:off x="1981200" y="27741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1116" name="Line 17"/>
              <p:cNvSpPr>
                <a:spLocks noChangeShapeType="1"/>
              </p:cNvSpPr>
              <p:nvPr/>
            </p:nvSpPr>
            <p:spPr bwMode="auto">
              <a:xfrm>
                <a:off x="1981200" y="2774156"/>
                <a:ext cx="0" cy="365125"/>
              </a:xfrm>
              <a:prstGeom prst="line">
                <a:avLst/>
              </a:prstGeom>
              <a:noFill/>
              <a:ln w="28575" cap="sq">
                <a:solidFill>
                  <a:schemeClr val="tx1"/>
                </a:solidFill>
                <a:round/>
                <a:headEnd/>
                <a:tailEnd/>
              </a:ln>
            </p:spPr>
            <p:txBody>
              <a:bodyPr anchor="ctr" anchorCtr="1"/>
              <a:lstStyle/>
              <a:p>
                <a:endParaRPr lang="en-US" sz="1200"/>
              </a:p>
            </p:txBody>
          </p:sp>
          <p:sp>
            <p:nvSpPr>
              <p:cNvPr id="81117" name="Line 18"/>
              <p:cNvSpPr>
                <a:spLocks noChangeShapeType="1"/>
              </p:cNvSpPr>
              <p:nvPr/>
            </p:nvSpPr>
            <p:spPr bwMode="auto">
              <a:xfrm>
                <a:off x="2365375" y="2774156"/>
                <a:ext cx="0" cy="365125"/>
              </a:xfrm>
              <a:prstGeom prst="line">
                <a:avLst/>
              </a:prstGeom>
              <a:noFill/>
              <a:ln w="12700">
                <a:solidFill>
                  <a:schemeClr val="tx1"/>
                </a:solidFill>
                <a:round/>
                <a:headEnd/>
                <a:tailEnd/>
              </a:ln>
            </p:spPr>
            <p:txBody>
              <a:bodyPr anchor="ctr" anchorCtr="1"/>
              <a:lstStyle/>
              <a:p>
                <a:endParaRPr lang="en-US" sz="1200"/>
              </a:p>
            </p:txBody>
          </p:sp>
          <p:sp>
            <p:nvSpPr>
              <p:cNvPr id="81118" name="Line 19"/>
              <p:cNvSpPr>
                <a:spLocks noChangeShapeType="1"/>
              </p:cNvSpPr>
              <p:nvPr/>
            </p:nvSpPr>
            <p:spPr bwMode="auto">
              <a:xfrm>
                <a:off x="2747963" y="2774156"/>
                <a:ext cx="0" cy="365125"/>
              </a:xfrm>
              <a:prstGeom prst="line">
                <a:avLst/>
              </a:prstGeom>
              <a:noFill/>
              <a:ln w="12700">
                <a:solidFill>
                  <a:schemeClr val="tx1"/>
                </a:solidFill>
                <a:round/>
                <a:headEnd/>
                <a:tailEnd/>
              </a:ln>
            </p:spPr>
            <p:txBody>
              <a:bodyPr anchor="ctr" anchorCtr="1"/>
              <a:lstStyle/>
              <a:p>
                <a:endParaRPr lang="en-US" sz="1200"/>
              </a:p>
            </p:txBody>
          </p:sp>
          <p:sp>
            <p:nvSpPr>
              <p:cNvPr id="81119" name="Line 28"/>
              <p:cNvSpPr>
                <a:spLocks noChangeShapeType="1"/>
              </p:cNvSpPr>
              <p:nvPr/>
            </p:nvSpPr>
            <p:spPr bwMode="auto">
              <a:xfrm>
                <a:off x="2743200" y="2774156"/>
                <a:ext cx="0" cy="365125"/>
              </a:xfrm>
              <a:prstGeom prst="line">
                <a:avLst/>
              </a:prstGeom>
              <a:noFill/>
              <a:ln w="28575" cap="sq">
                <a:solidFill>
                  <a:schemeClr val="tx1"/>
                </a:solidFill>
                <a:round/>
                <a:headEnd/>
                <a:tailEnd/>
              </a:ln>
            </p:spPr>
            <p:txBody>
              <a:bodyPr anchor="ctr" anchorCtr="1"/>
              <a:lstStyle/>
              <a:p>
                <a:endParaRPr lang="en-US" sz="1200"/>
              </a:p>
            </p:txBody>
          </p:sp>
          <p:sp>
            <p:nvSpPr>
              <p:cNvPr id="81120" name="Text Box 29"/>
              <p:cNvSpPr txBox="1">
                <a:spLocks noChangeArrowheads="1"/>
              </p:cNvSpPr>
              <p:nvPr/>
            </p:nvSpPr>
            <p:spPr bwMode="auto">
              <a:xfrm>
                <a:off x="2068513" y="2514600"/>
                <a:ext cx="228600" cy="277020"/>
              </a:xfrm>
              <a:prstGeom prst="rect">
                <a:avLst/>
              </a:prstGeom>
              <a:noFill/>
              <a:ln w="9525">
                <a:noFill/>
                <a:miter lim="800000"/>
                <a:headEnd/>
                <a:tailEnd/>
              </a:ln>
            </p:spPr>
            <p:txBody>
              <a:bodyPr>
                <a:spAutoFit/>
              </a:bodyPr>
              <a:lstStyle/>
              <a:p>
                <a:r>
                  <a:rPr lang="vi-VN" sz="1200" dirty="0" smtClean="0"/>
                  <a:t>0</a:t>
                </a:r>
                <a:endParaRPr lang="en-US" sz="1200" dirty="0"/>
              </a:p>
            </p:txBody>
          </p:sp>
          <p:sp>
            <p:nvSpPr>
              <p:cNvPr id="81121" name="Text Box 30"/>
              <p:cNvSpPr txBox="1">
                <a:spLocks noChangeArrowheads="1"/>
              </p:cNvSpPr>
              <p:nvPr/>
            </p:nvSpPr>
            <p:spPr bwMode="auto">
              <a:xfrm>
                <a:off x="2449513" y="2514600"/>
                <a:ext cx="228600" cy="277020"/>
              </a:xfrm>
              <a:prstGeom prst="rect">
                <a:avLst/>
              </a:prstGeom>
              <a:noFill/>
              <a:ln w="9525">
                <a:noFill/>
                <a:miter lim="800000"/>
                <a:headEnd/>
                <a:tailEnd/>
              </a:ln>
            </p:spPr>
            <p:txBody>
              <a:bodyPr>
                <a:spAutoFit/>
              </a:bodyPr>
              <a:lstStyle/>
              <a:p>
                <a:r>
                  <a:rPr lang="vi-VN" sz="1200" dirty="0" smtClean="0"/>
                  <a:t>1</a:t>
                </a:r>
                <a:endParaRPr lang="en-US" sz="1200" dirty="0"/>
              </a:p>
            </p:txBody>
          </p:sp>
          <p:cxnSp>
            <p:nvCxnSpPr>
              <p:cNvPr id="81122" name="Straight Connector 138"/>
              <p:cNvCxnSpPr>
                <a:cxnSpLocks noChangeShapeType="1"/>
                <a:stCxn id="81116" idx="0"/>
                <a:endCxn id="81119" idx="0"/>
              </p:cNvCxnSpPr>
              <p:nvPr/>
            </p:nvCxnSpPr>
            <p:spPr bwMode="auto">
              <a:xfrm rot="16200000" flipH="1">
                <a:off x="2362200" y="2393156"/>
                <a:ext cx="1588" cy="762000"/>
              </a:xfrm>
              <a:prstGeom prst="line">
                <a:avLst/>
              </a:prstGeom>
              <a:noFill/>
              <a:ln w="28575" algn="ctr">
                <a:solidFill>
                  <a:schemeClr val="tx1"/>
                </a:solidFill>
                <a:round/>
                <a:headEnd/>
                <a:tailEnd/>
              </a:ln>
            </p:spPr>
          </p:cxnSp>
          <p:cxnSp>
            <p:nvCxnSpPr>
              <p:cNvPr id="81123" name="Straight Connector 139"/>
              <p:cNvCxnSpPr>
                <a:cxnSpLocks noChangeShapeType="1"/>
                <a:stCxn id="81116" idx="1"/>
                <a:endCxn id="81119" idx="1"/>
              </p:cNvCxnSpPr>
              <p:nvPr/>
            </p:nvCxnSpPr>
            <p:spPr bwMode="auto">
              <a:xfrm rot="5400000" flipH="1" flipV="1">
                <a:off x="2362200" y="2758281"/>
                <a:ext cx="1588" cy="762000"/>
              </a:xfrm>
              <a:prstGeom prst="line">
                <a:avLst/>
              </a:prstGeom>
              <a:noFill/>
              <a:ln w="28575" algn="ctr">
                <a:solidFill>
                  <a:schemeClr val="tx1"/>
                </a:solidFill>
                <a:round/>
                <a:headEnd/>
                <a:tailEnd/>
              </a:ln>
            </p:spPr>
          </p:cxnSp>
          <p:sp>
            <p:nvSpPr>
              <p:cNvPr id="81124" name="Rectangle 11"/>
              <p:cNvSpPr>
                <a:spLocks noChangeArrowheads="1"/>
              </p:cNvSpPr>
              <p:nvPr/>
            </p:nvSpPr>
            <p:spPr bwMode="auto">
              <a:xfrm>
                <a:off x="6931025" y="2758281"/>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1125" name="Rectangle 12"/>
              <p:cNvSpPr>
                <a:spLocks noChangeArrowheads="1"/>
              </p:cNvSpPr>
              <p:nvPr/>
            </p:nvSpPr>
            <p:spPr bwMode="auto">
              <a:xfrm>
                <a:off x="6546850" y="2758281"/>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1126" name="Line 17"/>
              <p:cNvSpPr>
                <a:spLocks noChangeShapeType="1"/>
              </p:cNvSpPr>
              <p:nvPr/>
            </p:nvSpPr>
            <p:spPr bwMode="auto">
              <a:xfrm>
                <a:off x="6542087" y="2758281"/>
                <a:ext cx="0" cy="365125"/>
              </a:xfrm>
              <a:prstGeom prst="line">
                <a:avLst/>
              </a:prstGeom>
              <a:noFill/>
              <a:ln w="28575" cap="sq">
                <a:solidFill>
                  <a:schemeClr val="tx1"/>
                </a:solidFill>
                <a:round/>
                <a:headEnd/>
                <a:tailEnd/>
              </a:ln>
            </p:spPr>
            <p:txBody>
              <a:bodyPr anchor="ctr" anchorCtr="1"/>
              <a:lstStyle/>
              <a:p>
                <a:endParaRPr lang="en-US" sz="1200"/>
              </a:p>
            </p:txBody>
          </p:sp>
          <p:sp>
            <p:nvSpPr>
              <p:cNvPr id="81127" name="Line 18"/>
              <p:cNvSpPr>
                <a:spLocks noChangeShapeType="1"/>
              </p:cNvSpPr>
              <p:nvPr/>
            </p:nvSpPr>
            <p:spPr bwMode="auto">
              <a:xfrm>
                <a:off x="6542087" y="2758281"/>
                <a:ext cx="0" cy="365125"/>
              </a:xfrm>
              <a:prstGeom prst="line">
                <a:avLst/>
              </a:prstGeom>
              <a:noFill/>
              <a:ln w="12700">
                <a:solidFill>
                  <a:schemeClr val="tx1"/>
                </a:solidFill>
                <a:round/>
                <a:headEnd/>
                <a:tailEnd/>
              </a:ln>
            </p:spPr>
            <p:txBody>
              <a:bodyPr anchor="ctr" anchorCtr="1"/>
              <a:lstStyle/>
              <a:p>
                <a:endParaRPr lang="en-US" sz="1200"/>
              </a:p>
            </p:txBody>
          </p:sp>
          <p:sp>
            <p:nvSpPr>
              <p:cNvPr id="81128" name="Line 20"/>
              <p:cNvSpPr>
                <a:spLocks noChangeShapeType="1"/>
              </p:cNvSpPr>
              <p:nvPr/>
            </p:nvSpPr>
            <p:spPr bwMode="auto">
              <a:xfrm>
                <a:off x="6931025" y="2758281"/>
                <a:ext cx="0" cy="365125"/>
              </a:xfrm>
              <a:prstGeom prst="line">
                <a:avLst/>
              </a:prstGeom>
              <a:noFill/>
              <a:ln w="12700">
                <a:solidFill>
                  <a:schemeClr val="tx1"/>
                </a:solidFill>
                <a:round/>
                <a:headEnd/>
                <a:tailEnd/>
              </a:ln>
            </p:spPr>
            <p:txBody>
              <a:bodyPr anchor="ctr" anchorCtr="1"/>
              <a:lstStyle/>
              <a:p>
                <a:endParaRPr lang="en-US" sz="1200"/>
              </a:p>
            </p:txBody>
          </p:sp>
          <p:sp>
            <p:nvSpPr>
              <p:cNvPr id="81129" name="Line 21"/>
              <p:cNvSpPr>
                <a:spLocks noChangeShapeType="1"/>
              </p:cNvSpPr>
              <p:nvPr/>
            </p:nvSpPr>
            <p:spPr bwMode="auto">
              <a:xfrm>
                <a:off x="7315200" y="2758281"/>
                <a:ext cx="0" cy="365125"/>
              </a:xfrm>
              <a:prstGeom prst="line">
                <a:avLst/>
              </a:prstGeom>
              <a:noFill/>
              <a:ln w="12700">
                <a:solidFill>
                  <a:schemeClr val="tx1"/>
                </a:solidFill>
                <a:round/>
                <a:headEnd/>
                <a:tailEnd/>
              </a:ln>
            </p:spPr>
            <p:txBody>
              <a:bodyPr anchor="ctr" anchorCtr="1"/>
              <a:lstStyle/>
              <a:p>
                <a:endParaRPr lang="en-US" sz="1200"/>
              </a:p>
            </p:txBody>
          </p:sp>
          <p:sp>
            <p:nvSpPr>
              <p:cNvPr id="81130" name="Line 28"/>
              <p:cNvSpPr>
                <a:spLocks noChangeShapeType="1"/>
              </p:cNvSpPr>
              <p:nvPr/>
            </p:nvSpPr>
            <p:spPr bwMode="auto">
              <a:xfrm>
                <a:off x="7304087" y="2758281"/>
                <a:ext cx="0" cy="365125"/>
              </a:xfrm>
              <a:prstGeom prst="line">
                <a:avLst/>
              </a:prstGeom>
              <a:noFill/>
              <a:ln w="28575" cap="sq">
                <a:solidFill>
                  <a:schemeClr val="tx1"/>
                </a:solidFill>
                <a:round/>
                <a:headEnd/>
                <a:tailEnd/>
              </a:ln>
            </p:spPr>
            <p:txBody>
              <a:bodyPr anchor="ctr" anchorCtr="1"/>
              <a:lstStyle/>
              <a:p>
                <a:endParaRPr lang="en-US" sz="1200"/>
              </a:p>
            </p:txBody>
          </p:sp>
          <p:sp>
            <p:nvSpPr>
              <p:cNvPr id="81131" name="Text Box 31"/>
              <p:cNvSpPr txBox="1">
                <a:spLocks noChangeArrowheads="1"/>
              </p:cNvSpPr>
              <p:nvPr/>
            </p:nvSpPr>
            <p:spPr bwMode="auto">
              <a:xfrm>
                <a:off x="6629400" y="2498725"/>
                <a:ext cx="228600" cy="277020"/>
              </a:xfrm>
              <a:prstGeom prst="rect">
                <a:avLst/>
              </a:prstGeom>
              <a:noFill/>
              <a:ln w="9525">
                <a:noFill/>
                <a:miter lim="800000"/>
                <a:headEnd/>
                <a:tailEnd/>
              </a:ln>
            </p:spPr>
            <p:txBody>
              <a:bodyPr>
                <a:spAutoFit/>
              </a:bodyPr>
              <a:lstStyle/>
              <a:p>
                <a:r>
                  <a:rPr lang="vi-VN" sz="1200" dirty="0"/>
                  <a:t>6</a:t>
                </a:r>
                <a:endParaRPr lang="en-US" sz="1200" dirty="0"/>
              </a:p>
            </p:txBody>
          </p:sp>
          <p:sp>
            <p:nvSpPr>
              <p:cNvPr id="81132" name="Text Box 32"/>
              <p:cNvSpPr txBox="1">
                <a:spLocks noChangeArrowheads="1"/>
              </p:cNvSpPr>
              <p:nvPr/>
            </p:nvSpPr>
            <p:spPr bwMode="auto">
              <a:xfrm>
                <a:off x="7010400" y="2498725"/>
                <a:ext cx="228600" cy="277020"/>
              </a:xfrm>
              <a:prstGeom prst="rect">
                <a:avLst/>
              </a:prstGeom>
              <a:noFill/>
              <a:ln w="9525">
                <a:noFill/>
                <a:miter lim="800000"/>
                <a:headEnd/>
                <a:tailEnd/>
              </a:ln>
            </p:spPr>
            <p:txBody>
              <a:bodyPr>
                <a:spAutoFit/>
              </a:bodyPr>
              <a:lstStyle/>
              <a:p>
                <a:r>
                  <a:rPr lang="vi-VN" sz="1200" dirty="0" smtClean="0"/>
                  <a:t>7</a:t>
                </a:r>
                <a:endParaRPr lang="en-US" sz="1200" dirty="0"/>
              </a:p>
            </p:txBody>
          </p:sp>
          <p:cxnSp>
            <p:nvCxnSpPr>
              <p:cNvPr id="81133" name="Straight Connector 151"/>
              <p:cNvCxnSpPr>
                <a:cxnSpLocks noChangeShapeType="1"/>
                <a:stCxn id="81126" idx="0"/>
                <a:endCxn id="81130" idx="0"/>
              </p:cNvCxnSpPr>
              <p:nvPr/>
            </p:nvCxnSpPr>
            <p:spPr bwMode="auto">
              <a:xfrm rot="16200000" flipH="1">
                <a:off x="6923087" y="2377281"/>
                <a:ext cx="1588" cy="762000"/>
              </a:xfrm>
              <a:prstGeom prst="line">
                <a:avLst/>
              </a:prstGeom>
              <a:noFill/>
              <a:ln w="28575" algn="ctr">
                <a:solidFill>
                  <a:schemeClr val="tx1"/>
                </a:solidFill>
                <a:round/>
                <a:headEnd/>
                <a:tailEnd/>
              </a:ln>
            </p:spPr>
          </p:cxnSp>
          <p:cxnSp>
            <p:nvCxnSpPr>
              <p:cNvPr id="81134" name="Straight Connector 152"/>
              <p:cNvCxnSpPr>
                <a:cxnSpLocks noChangeShapeType="1"/>
                <a:stCxn id="81126" idx="1"/>
                <a:endCxn id="81130" idx="1"/>
              </p:cNvCxnSpPr>
              <p:nvPr/>
            </p:nvCxnSpPr>
            <p:spPr bwMode="auto">
              <a:xfrm rot="5400000" flipH="1" flipV="1">
                <a:off x="6923087" y="2742406"/>
                <a:ext cx="1588" cy="762000"/>
              </a:xfrm>
              <a:prstGeom prst="line">
                <a:avLst/>
              </a:prstGeom>
              <a:noFill/>
              <a:ln w="28575" algn="ctr">
                <a:solidFill>
                  <a:schemeClr val="tx1"/>
                </a:solidFill>
                <a:round/>
                <a:headEnd/>
                <a:tailEnd/>
              </a:ln>
            </p:spPr>
          </p:cxnSp>
          <p:sp>
            <p:nvSpPr>
              <p:cNvPr id="81135" name="Rectangle 13"/>
              <p:cNvSpPr>
                <a:spLocks noChangeArrowheads="1"/>
              </p:cNvSpPr>
              <p:nvPr/>
            </p:nvSpPr>
            <p:spPr bwMode="auto">
              <a:xfrm>
                <a:off x="5402262" y="2758281"/>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1136" name="Rectangle 14"/>
              <p:cNvSpPr>
                <a:spLocks noChangeArrowheads="1"/>
              </p:cNvSpPr>
              <p:nvPr/>
            </p:nvSpPr>
            <p:spPr bwMode="auto">
              <a:xfrm>
                <a:off x="5018087" y="2758281"/>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1137" name="Line 17"/>
              <p:cNvSpPr>
                <a:spLocks noChangeShapeType="1"/>
              </p:cNvSpPr>
              <p:nvPr/>
            </p:nvSpPr>
            <p:spPr bwMode="auto">
              <a:xfrm>
                <a:off x="5018087" y="2758281"/>
                <a:ext cx="0" cy="365125"/>
              </a:xfrm>
              <a:prstGeom prst="line">
                <a:avLst/>
              </a:prstGeom>
              <a:noFill/>
              <a:ln w="28575" cap="sq">
                <a:solidFill>
                  <a:schemeClr val="tx1"/>
                </a:solidFill>
                <a:round/>
                <a:headEnd/>
                <a:tailEnd/>
              </a:ln>
            </p:spPr>
            <p:txBody>
              <a:bodyPr anchor="ctr" anchorCtr="1"/>
              <a:lstStyle/>
              <a:p>
                <a:endParaRPr lang="en-US" sz="1200"/>
              </a:p>
            </p:txBody>
          </p:sp>
          <p:sp>
            <p:nvSpPr>
              <p:cNvPr id="81138" name="Line 18"/>
              <p:cNvSpPr>
                <a:spLocks noChangeShapeType="1"/>
              </p:cNvSpPr>
              <p:nvPr/>
            </p:nvSpPr>
            <p:spPr bwMode="auto">
              <a:xfrm>
                <a:off x="5402262" y="2758281"/>
                <a:ext cx="0" cy="365125"/>
              </a:xfrm>
              <a:prstGeom prst="line">
                <a:avLst/>
              </a:prstGeom>
              <a:noFill/>
              <a:ln w="12700">
                <a:solidFill>
                  <a:schemeClr val="tx1"/>
                </a:solidFill>
                <a:round/>
                <a:headEnd/>
                <a:tailEnd/>
              </a:ln>
            </p:spPr>
            <p:txBody>
              <a:bodyPr anchor="ctr" anchorCtr="1"/>
              <a:lstStyle/>
              <a:p>
                <a:endParaRPr lang="en-US" sz="1200"/>
              </a:p>
            </p:txBody>
          </p:sp>
          <p:sp>
            <p:nvSpPr>
              <p:cNvPr id="81139" name="Line 19"/>
              <p:cNvSpPr>
                <a:spLocks noChangeShapeType="1"/>
              </p:cNvSpPr>
              <p:nvPr/>
            </p:nvSpPr>
            <p:spPr bwMode="auto">
              <a:xfrm>
                <a:off x="5784850" y="2758281"/>
                <a:ext cx="0" cy="365125"/>
              </a:xfrm>
              <a:prstGeom prst="line">
                <a:avLst/>
              </a:prstGeom>
              <a:noFill/>
              <a:ln w="12700">
                <a:solidFill>
                  <a:schemeClr val="tx1"/>
                </a:solidFill>
                <a:round/>
                <a:headEnd/>
                <a:tailEnd/>
              </a:ln>
            </p:spPr>
            <p:txBody>
              <a:bodyPr anchor="ctr" anchorCtr="1"/>
              <a:lstStyle/>
              <a:p>
                <a:endParaRPr lang="en-US" sz="1200"/>
              </a:p>
            </p:txBody>
          </p:sp>
          <p:sp>
            <p:nvSpPr>
              <p:cNvPr id="81140" name="Line 28"/>
              <p:cNvSpPr>
                <a:spLocks noChangeShapeType="1"/>
              </p:cNvSpPr>
              <p:nvPr/>
            </p:nvSpPr>
            <p:spPr bwMode="auto">
              <a:xfrm>
                <a:off x="5780087" y="2758281"/>
                <a:ext cx="0" cy="365125"/>
              </a:xfrm>
              <a:prstGeom prst="line">
                <a:avLst/>
              </a:prstGeom>
              <a:noFill/>
              <a:ln w="28575" cap="sq">
                <a:solidFill>
                  <a:schemeClr val="tx1"/>
                </a:solidFill>
                <a:round/>
                <a:headEnd/>
                <a:tailEnd/>
              </a:ln>
            </p:spPr>
            <p:txBody>
              <a:bodyPr anchor="ctr" anchorCtr="1"/>
              <a:lstStyle/>
              <a:p>
                <a:endParaRPr lang="en-US" sz="1200"/>
              </a:p>
            </p:txBody>
          </p:sp>
          <p:sp>
            <p:nvSpPr>
              <p:cNvPr id="81141" name="Text Box 29"/>
              <p:cNvSpPr txBox="1">
                <a:spLocks noChangeArrowheads="1"/>
              </p:cNvSpPr>
              <p:nvPr/>
            </p:nvSpPr>
            <p:spPr bwMode="auto">
              <a:xfrm>
                <a:off x="5105400" y="2498725"/>
                <a:ext cx="228600" cy="277020"/>
              </a:xfrm>
              <a:prstGeom prst="rect">
                <a:avLst/>
              </a:prstGeom>
              <a:noFill/>
              <a:ln w="9525">
                <a:noFill/>
                <a:miter lim="800000"/>
                <a:headEnd/>
                <a:tailEnd/>
              </a:ln>
            </p:spPr>
            <p:txBody>
              <a:bodyPr>
                <a:spAutoFit/>
              </a:bodyPr>
              <a:lstStyle/>
              <a:p>
                <a:r>
                  <a:rPr lang="vi-VN" sz="1200" dirty="0" smtClean="0"/>
                  <a:t>4</a:t>
                </a:r>
                <a:endParaRPr lang="en-US" sz="1200" dirty="0"/>
              </a:p>
            </p:txBody>
          </p:sp>
          <p:sp>
            <p:nvSpPr>
              <p:cNvPr id="81142" name="Text Box 30"/>
              <p:cNvSpPr txBox="1">
                <a:spLocks noChangeArrowheads="1"/>
              </p:cNvSpPr>
              <p:nvPr/>
            </p:nvSpPr>
            <p:spPr bwMode="auto">
              <a:xfrm>
                <a:off x="5486400" y="2498725"/>
                <a:ext cx="228600" cy="277020"/>
              </a:xfrm>
              <a:prstGeom prst="rect">
                <a:avLst/>
              </a:prstGeom>
              <a:noFill/>
              <a:ln w="9525">
                <a:noFill/>
                <a:miter lim="800000"/>
                <a:headEnd/>
                <a:tailEnd/>
              </a:ln>
            </p:spPr>
            <p:txBody>
              <a:bodyPr>
                <a:spAutoFit/>
              </a:bodyPr>
              <a:lstStyle/>
              <a:p>
                <a:r>
                  <a:rPr lang="vi-VN" sz="1200" dirty="0"/>
                  <a:t>5</a:t>
                </a:r>
                <a:endParaRPr lang="en-US" sz="1200" dirty="0"/>
              </a:p>
            </p:txBody>
          </p:sp>
          <p:cxnSp>
            <p:nvCxnSpPr>
              <p:cNvPr id="81143" name="Straight Connector 161"/>
              <p:cNvCxnSpPr>
                <a:cxnSpLocks noChangeShapeType="1"/>
                <a:stCxn id="81137" idx="0"/>
                <a:endCxn id="81140" idx="0"/>
              </p:cNvCxnSpPr>
              <p:nvPr/>
            </p:nvCxnSpPr>
            <p:spPr bwMode="auto">
              <a:xfrm rot="16200000" flipH="1">
                <a:off x="5399087" y="2377281"/>
                <a:ext cx="1588" cy="762000"/>
              </a:xfrm>
              <a:prstGeom prst="line">
                <a:avLst/>
              </a:prstGeom>
              <a:noFill/>
              <a:ln w="28575" algn="ctr">
                <a:solidFill>
                  <a:schemeClr val="tx1"/>
                </a:solidFill>
                <a:round/>
                <a:headEnd/>
                <a:tailEnd/>
              </a:ln>
            </p:spPr>
          </p:cxnSp>
          <p:cxnSp>
            <p:nvCxnSpPr>
              <p:cNvPr id="81144" name="Straight Connector 162"/>
              <p:cNvCxnSpPr>
                <a:cxnSpLocks noChangeShapeType="1"/>
                <a:stCxn id="81137" idx="1"/>
                <a:endCxn id="81140" idx="1"/>
              </p:cNvCxnSpPr>
              <p:nvPr/>
            </p:nvCxnSpPr>
            <p:spPr bwMode="auto">
              <a:xfrm rot="5400000" flipH="1" flipV="1">
                <a:off x="5399087" y="2742406"/>
                <a:ext cx="1588" cy="762000"/>
              </a:xfrm>
              <a:prstGeom prst="line">
                <a:avLst/>
              </a:prstGeom>
              <a:noFill/>
              <a:ln w="28575" algn="ctr">
                <a:solidFill>
                  <a:schemeClr val="tx1"/>
                </a:solidFill>
                <a:round/>
                <a:headEnd/>
                <a:tailEnd/>
              </a:ln>
            </p:spPr>
          </p:cxnSp>
          <p:cxnSp>
            <p:nvCxnSpPr>
              <p:cNvPr id="81145" name="Straight Arrow Connector 351"/>
              <p:cNvCxnSpPr>
                <a:cxnSpLocks noChangeShapeType="1"/>
              </p:cNvCxnSpPr>
              <p:nvPr/>
            </p:nvCxnSpPr>
            <p:spPr bwMode="auto">
              <a:xfrm>
                <a:off x="3128963" y="2351272"/>
                <a:ext cx="390525" cy="418301"/>
              </a:xfrm>
              <a:prstGeom prst="straightConnector1">
                <a:avLst/>
              </a:prstGeom>
              <a:noFill/>
              <a:ln w="28575" algn="ctr">
                <a:solidFill>
                  <a:srgbClr val="C00000"/>
                </a:solidFill>
                <a:round/>
                <a:headEnd/>
                <a:tailEnd type="arrow" w="med" len="med"/>
              </a:ln>
            </p:spPr>
          </p:cxnSp>
          <p:sp>
            <p:nvSpPr>
              <p:cNvPr id="81146" name="TextBox 410"/>
              <p:cNvSpPr txBox="1">
                <a:spLocks noChangeArrowheads="1"/>
              </p:cNvSpPr>
              <p:nvPr/>
            </p:nvSpPr>
            <p:spPr bwMode="auto">
              <a:xfrm>
                <a:off x="304800" y="2743200"/>
                <a:ext cx="1600200" cy="277020"/>
              </a:xfrm>
              <a:prstGeom prst="rect">
                <a:avLst/>
              </a:prstGeom>
              <a:noFill/>
              <a:ln w="9525">
                <a:noFill/>
                <a:miter lim="800000"/>
                <a:headEnd/>
                <a:tailEnd/>
              </a:ln>
            </p:spPr>
            <p:txBody>
              <a:bodyPr>
                <a:spAutoFit/>
              </a:bodyPr>
              <a:lstStyle/>
              <a:p>
                <a:r>
                  <a:rPr lang="en-US" sz="1200">
                    <a:solidFill>
                      <a:srgbClr val="C00000"/>
                    </a:solidFill>
                  </a:rPr>
                  <a:t>Divide</a:t>
                </a:r>
              </a:p>
            </p:txBody>
          </p:sp>
        </p:grpSp>
      </p:grpSp>
      <p:grpSp>
        <p:nvGrpSpPr>
          <p:cNvPr id="6" name="Group 422"/>
          <p:cNvGrpSpPr>
            <a:grpSpLocks/>
          </p:cNvGrpSpPr>
          <p:nvPr/>
        </p:nvGrpSpPr>
        <p:grpSpPr bwMode="auto">
          <a:xfrm>
            <a:off x="1371600" y="3158639"/>
            <a:ext cx="7175500" cy="743373"/>
            <a:chOff x="304800" y="3159399"/>
            <a:chExt cx="7175500" cy="742677"/>
          </a:xfrm>
        </p:grpSpPr>
        <p:sp>
          <p:nvSpPr>
            <p:cNvPr id="81029" name="Text Box 31"/>
            <p:cNvSpPr txBox="1">
              <a:spLocks noChangeArrowheads="1"/>
            </p:cNvSpPr>
            <p:nvPr/>
          </p:nvSpPr>
          <p:spPr bwMode="auto">
            <a:xfrm>
              <a:off x="2513806" y="3276600"/>
              <a:ext cx="228600" cy="276740"/>
            </a:xfrm>
            <a:prstGeom prst="rect">
              <a:avLst/>
            </a:prstGeom>
            <a:noFill/>
            <a:ln w="9525">
              <a:noFill/>
              <a:miter lim="800000"/>
              <a:headEnd/>
              <a:tailEnd/>
            </a:ln>
          </p:spPr>
          <p:txBody>
            <a:bodyPr>
              <a:spAutoFit/>
            </a:bodyPr>
            <a:lstStyle/>
            <a:p>
              <a:r>
                <a:rPr lang="vi-VN" sz="1200" dirty="0" smtClean="0"/>
                <a:t>1</a:t>
              </a:r>
              <a:endParaRPr lang="en-US" sz="1200" dirty="0"/>
            </a:p>
          </p:txBody>
        </p:sp>
        <p:sp>
          <p:nvSpPr>
            <p:cNvPr id="81030" name="Text Box 29"/>
            <p:cNvSpPr txBox="1">
              <a:spLocks noChangeArrowheads="1"/>
            </p:cNvSpPr>
            <p:nvPr/>
          </p:nvSpPr>
          <p:spPr bwMode="auto">
            <a:xfrm>
              <a:off x="1903412" y="3276600"/>
              <a:ext cx="228600" cy="276740"/>
            </a:xfrm>
            <a:prstGeom prst="rect">
              <a:avLst/>
            </a:prstGeom>
            <a:noFill/>
            <a:ln w="9525">
              <a:noFill/>
              <a:miter lim="800000"/>
              <a:headEnd/>
              <a:tailEnd/>
            </a:ln>
          </p:spPr>
          <p:txBody>
            <a:bodyPr>
              <a:spAutoFit/>
            </a:bodyPr>
            <a:lstStyle/>
            <a:p>
              <a:r>
                <a:rPr lang="vi-VN" sz="1200" dirty="0"/>
                <a:t>0</a:t>
              </a:r>
              <a:endParaRPr lang="en-US" sz="1200" dirty="0"/>
            </a:p>
          </p:txBody>
        </p:sp>
        <p:sp>
          <p:nvSpPr>
            <p:cNvPr id="81031" name="Text Box 31"/>
            <p:cNvSpPr txBox="1">
              <a:spLocks noChangeArrowheads="1"/>
            </p:cNvSpPr>
            <p:nvPr/>
          </p:nvSpPr>
          <p:spPr bwMode="auto">
            <a:xfrm>
              <a:off x="4037807" y="3260724"/>
              <a:ext cx="228600" cy="276740"/>
            </a:xfrm>
            <a:prstGeom prst="rect">
              <a:avLst/>
            </a:prstGeom>
            <a:noFill/>
            <a:ln w="9525">
              <a:noFill/>
              <a:miter lim="800000"/>
              <a:headEnd/>
              <a:tailEnd/>
            </a:ln>
          </p:spPr>
          <p:txBody>
            <a:bodyPr>
              <a:spAutoFit/>
            </a:bodyPr>
            <a:lstStyle/>
            <a:p>
              <a:r>
                <a:rPr lang="vi-VN" sz="1200" dirty="0" smtClean="0"/>
                <a:t>3</a:t>
              </a:r>
              <a:endParaRPr lang="en-US" sz="1200" dirty="0"/>
            </a:p>
          </p:txBody>
        </p:sp>
        <p:sp>
          <p:nvSpPr>
            <p:cNvPr id="81032" name="Text Box 29"/>
            <p:cNvSpPr txBox="1">
              <a:spLocks noChangeArrowheads="1"/>
            </p:cNvSpPr>
            <p:nvPr/>
          </p:nvSpPr>
          <p:spPr bwMode="auto">
            <a:xfrm>
              <a:off x="3427413" y="3260724"/>
              <a:ext cx="228600" cy="276740"/>
            </a:xfrm>
            <a:prstGeom prst="rect">
              <a:avLst/>
            </a:prstGeom>
            <a:noFill/>
            <a:ln w="9525">
              <a:noFill/>
              <a:miter lim="800000"/>
              <a:headEnd/>
              <a:tailEnd/>
            </a:ln>
          </p:spPr>
          <p:txBody>
            <a:bodyPr>
              <a:spAutoFit/>
            </a:bodyPr>
            <a:lstStyle/>
            <a:p>
              <a:r>
                <a:rPr lang="vi-VN" sz="1200" dirty="0"/>
                <a:t>2</a:t>
              </a:r>
              <a:endParaRPr lang="en-US" sz="1200" dirty="0"/>
            </a:p>
          </p:txBody>
        </p:sp>
        <p:sp>
          <p:nvSpPr>
            <p:cNvPr id="81033" name="Text Box 31"/>
            <p:cNvSpPr txBox="1">
              <a:spLocks noChangeArrowheads="1"/>
            </p:cNvSpPr>
            <p:nvPr/>
          </p:nvSpPr>
          <p:spPr bwMode="auto">
            <a:xfrm>
              <a:off x="5638007" y="3200400"/>
              <a:ext cx="228600" cy="276740"/>
            </a:xfrm>
            <a:prstGeom prst="rect">
              <a:avLst/>
            </a:prstGeom>
            <a:noFill/>
            <a:ln w="9525">
              <a:noFill/>
              <a:miter lim="800000"/>
              <a:headEnd/>
              <a:tailEnd/>
            </a:ln>
          </p:spPr>
          <p:txBody>
            <a:bodyPr>
              <a:spAutoFit/>
            </a:bodyPr>
            <a:lstStyle/>
            <a:p>
              <a:r>
                <a:rPr lang="vi-VN" sz="1200" dirty="0" smtClean="0"/>
                <a:t>5</a:t>
              </a:r>
              <a:endParaRPr lang="en-US" sz="1200" dirty="0"/>
            </a:p>
          </p:txBody>
        </p:sp>
        <p:sp>
          <p:nvSpPr>
            <p:cNvPr id="81034" name="Text Box 29"/>
            <p:cNvSpPr txBox="1">
              <a:spLocks noChangeArrowheads="1"/>
            </p:cNvSpPr>
            <p:nvPr/>
          </p:nvSpPr>
          <p:spPr bwMode="auto">
            <a:xfrm>
              <a:off x="5027613" y="3200400"/>
              <a:ext cx="228600" cy="276740"/>
            </a:xfrm>
            <a:prstGeom prst="rect">
              <a:avLst/>
            </a:prstGeom>
            <a:noFill/>
            <a:ln w="9525">
              <a:noFill/>
              <a:miter lim="800000"/>
              <a:headEnd/>
              <a:tailEnd/>
            </a:ln>
          </p:spPr>
          <p:txBody>
            <a:bodyPr>
              <a:spAutoFit/>
            </a:bodyPr>
            <a:lstStyle/>
            <a:p>
              <a:r>
                <a:rPr lang="vi-VN" sz="1200" dirty="0" smtClean="0"/>
                <a:t>4</a:t>
              </a:r>
              <a:endParaRPr lang="en-US" sz="1200" dirty="0"/>
            </a:p>
          </p:txBody>
        </p:sp>
        <p:sp>
          <p:nvSpPr>
            <p:cNvPr id="81035" name="Text Box 31"/>
            <p:cNvSpPr txBox="1">
              <a:spLocks noChangeArrowheads="1"/>
            </p:cNvSpPr>
            <p:nvPr/>
          </p:nvSpPr>
          <p:spPr bwMode="auto">
            <a:xfrm>
              <a:off x="7174707" y="3200400"/>
              <a:ext cx="228600" cy="276740"/>
            </a:xfrm>
            <a:prstGeom prst="rect">
              <a:avLst/>
            </a:prstGeom>
            <a:noFill/>
            <a:ln w="9525">
              <a:noFill/>
              <a:miter lim="800000"/>
              <a:headEnd/>
              <a:tailEnd/>
            </a:ln>
          </p:spPr>
          <p:txBody>
            <a:bodyPr>
              <a:spAutoFit/>
            </a:bodyPr>
            <a:lstStyle/>
            <a:p>
              <a:r>
                <a:rPr lang="vi-VN" sz="1200" dirty="0" smtClean="0"/>
                <a:t>7</a:t>
              </a:r>
              <a:endParaRPr lang="en-US" sz="1200" dirty="0"/>
            </a:p>
          </p:txBody>
        </p:sp>
        <p:sp>
          <p:nvSpPr>
            <p:cNvPr id="81036" name="Text Box 29"/>
            <p:cNvSpPr txBox="1">
              <a:spLocks noChangeArrowheads="1"/>
            </p:cNvSpPr>
            <p:nvPr/>
          </p:nvSpPr>
          <p:spPr bwMode="auto">
            <a:xfrm>
              <a:off x="6564313" y="3200400"/>
              <a:ext cx="228600" cy="276740"/>
            </a:xfrm>
            <a:prstGeom prst="rect">
              <a:avLst/>
            </a:prstGeom>
            <a:noFill/>
            <a:ln w="9525">
              <a:noFill/>
              <a:miter lim="800000"/>
              <a:headEnd/>
              <a:tailEnd/>
            </a:ln>
          </p:spPr>
          <p:txBody>
            <a:bodyPr>
              <a:spAutoFit/>
            </a:bodyPr>
            <a:lstStyle/>
            <a:p>
              <a:r>
                <a:rPr lang="vi-VN" sz="1200" dirty="0"/>
                <a:t>6</a:t>
              </a:r>
              <a:endParaRPr lang="en-US" sz="1200" dirty="0"/>
            </a:p>
          </p:txBody>
        </p:sp>
        <p:cxnSp>
          <p:nvCxnSpPr>
            <p:cNvPr id="81037" name="Straight Arrow Connector 357"/>
            <p:cNvCxnSpPr>
              <a:cxnSpLocks noChangeShapeType="1"/>
            </p:cNvCxnSpPr>
            <p:nvPr/>
          </p:nvCxnSpPr>
          <p:spPr bwMode="auto">
            <a:xfrm rot="5400000">
              <a:off x="2079980" y="3294594"/>
              <a:ext cx="381000" cy="152400"/>
            </a:xfrm>
            <a:prstGeom prst="straightConnector1">
              <a:avLst/>
            </a:prstGeom>
            <a:noFill/>
            <a:ln w="28575" algn="ctr">
              <a:solidFill>
                <a:srgbClr val="C00000"/>
              </a:solidFill>
              <a:round/>
              <a:headEnd/>
              <a:tailEnd type="arrow" w="med" len="med"/>
            </a:ln>
          </p:spPr>
        </p:cxnSp>
        <p:cxnSp>
          <p:nvCxnSpPr>
            <p:cNvPr id="81038" name="Straight Arrow Connector 359"/>
            <p:cNvCxnSpPr>
              <a:cxnSpLocks noChangeShapeType="1"/>
            </p:cNvCxnSpPr>
            <p:nvPr/>
          </p:nvCxnSpPr>
          <p:spPr bwMode="auto">
            <a:xfrm rot="16200000" flipH="1">
              <a:off x="2211783" y="3333127"/>
              <a:ext cx="365919" cy="73025"/>
            </a:xfrm>
            <a:prstGeom prst="straightConnector1">
              <a:avLst/>
            </a:prstGeom>
            <a:noFill/>
            <a:ln w="28575" algn="ctr">
              <a:solidFill>
                <a:srgbClr val="C00000"/>
              </a:solidFill>
              <a:round/>
              <a:headEnd/>
              <a:tailEnd type="arrow" w="med" len="med"/>
            </a:ln>
          </p:spPr>
        </p:cxnSp>
        <p:cxnSp>
          <p:nvCxnSpPr>
            <p:cNvPr id="81039" name="Straight Arrow Connector 362"/>
            <p:cNvCxnSpPr>
              <a:cxnSpLocks noChangeShapeType="1"/>
            </p:cNvCxnSpPr>
            <p:nvPr/>
          </p:nvCxnSpPr>
          <p:spPr bwMode="auto">
            <a:xfrm flipH="1">
              <a:off x="3733801" y="3182076"/>
              <a:ext cx="132087" cy="323124"/>
            </a:xfrm>
            <a:prstGeom prst="straightConnector1">
              <a:avLst/>
            </a:prstGeom>
            <a:noFill/>
            <a:ln w="28575" algn="ctr">
              <a:solidFill>
                <a:srgbClr val="C00000"/>
              </a:solidFill>
              <a:round/>
              <a:headEnd/>
              <a:tailEnd type="arrow" w="med" len="med"/>
            </a:ln>
          </p:spPr>
        </p:cxnSp>
        <p:cxnSp>
          <p:nvCxnSpPr>
            <p:cNvPr id="81040" name="Straight Arrow Connector 363"/>
            <p:cNvCxnSpPr>
              <a:cxnSpLocks noChangeShapeType="1"/>
              <a:stCxn id="81107" idx="1"/>
            </p:cNvCxnSpPr>
            <p:nvPr/>
          </p:nvCxnSpPr>
          <p:spPr bwMode="auto">
            <a:xfrm>
              <a:off x="3873033" y="3176846"/>
              <a:ext cx="89367" cy="328354"/>
            </a:xfrm>
            <a:prstGeom prst="straightConnector1">
              <a:avLst/>
            </a:prstGeom>
            <a:noFill/>
            <a:ln w="28575" algn="ctr">
              <a:solidFill>
                <a:srgbClr val="C00000"/>
              </a:solidFill>
              <a:round/>
              <a:headEnd/>
              <a:tailEnd type="arrow" w="med" len="med"/>
            </a:ln>
          </p:spPr>
        </p:cxnSp>
        <p:cxnSp>
          <p:nvCxnSpPr>
            <p:cNvPr id="81041" name="Straight Arrow Connector 368"/>
            <p:cNvCxnSpPr>
              <a:cxnSpLocks noChangeShapeType="1"/>
            </p:cNvCxnSpPr>
            <p:nvPr/>
          </p:nvCxnSpPr>
          <p:spPr bwMode="auto">
            <a:xfrm flipH="1">
              <a:off x="5334000" y="3175013"/>
              <a:ext cx="42393" cy="253987"/>
            </a:xfrm>
            <a:prstGeom prst="straightConnector1">
              <a:avLst/>
            </a:prstGeom>
            <a:noFill/>
            <a:ln w="28575" algn="ctr">
              <a:solidFill>
                <a:srgbClr val="C00000"/>
              </a:solidFill>
              <a:round/>
              <a:headEnd/>
              <a:tailEnd type="arrow" w="med" len="med"/>
            </a:ln>
          </p:spPr>
        </p:cxnSp>
        <p:cxnSp>
          <p:nvCxnSpPr>
            <p:cNvPr id="81042" name="Straight Arrow Connector 370"/>
            <p:cNvCxnSpPr>
              <a:cxnSpLocks noChangeShapeType="1"/>
              <a:stCxn id="81138" idx="1"/>
              <a:endCxn id="81073" idx="0"/>
            </p:cNvCxnSpPr>
            <p:nvPr/>
          </p:nvCxnSpPr>
          <p:spPr bwMode="auto">
            <a:xfrm>
              <a:off x="5381157" y="3160988"/>
              <a:ext cx="169537" cy="298969"/>
            </a:xfrm>
            <a:prstGeom prst="straightConnector1">
              <a:avLst/>
            </a:prstGeom>
            <a:noFill/>
            <a:ln w="28575" algn="ctr">
              <a:solidFill>
                <a:srgbClr val="C00000"/>
              </a:solidFill>
              <a:round/>
              <a:headEnd/>
              <a:tailEnd type="arrow" w="med" len="med"/>
            </a:ln>
          </p:spPr>
        </p:cxnSp>
        <p:cxnSp>
          <p:nvCxnSpPr>
            <p:cNvPr id="81043" name="Straight Arrow Connector 372"/>
            <p:cNvCxnSpPr>
              <a:cxnSpLocks noChangeShapeType="1"/>
              <a:endCxn id="81087" idx="0"/>
            </p:cNvCxnSpPr>
            <p:nvPr/>
          </p:nvCxnSpPr>
          <p:spPr bwMode="auto">
            <a:xfrm>
              <a:off x="6913094" y="3159399"/>
              <a:ext cx="174300" cy="300557"/>
            </a:xfrm>
            <a:prstGeom prst="straightConnector1">
              <a:avLst/>
            </a:prstGeom>
            <a:noFill/>
            <a:ln w="28575" algn="ctr">
              <a:solidFill>
                <a:srgbClr val="C00000"/>
              </a:solidFill>
              <a:round/>
              <a:headEnd/>
              <a:tailEnd type="arrow" w="med" len="med"/>
            </a:ln>
          </p:spPr>
        </p:cxnSp>
        <p:cxnSp>
          <p:nvCxnSpPr>
            <p:cNvPr id="81044" name="Straight Arrow Connector 374"/>
            <p:cNvCxnSpPr>
              <a:cxnSpLocks noChangeShapeType="1"/>
              <a:stCxn id="81128" idx="1"/>
              <a:endCxn id="81095" idx="0"/>
            </p:cNvCxnSpPr>
            <p:nvPr/>
          </p:nvCxnSpPr>
          <p:spPr bwMode="auto">
            <a:xfrm flipH="1">
              <a:off x="6869113" y="3160988"/>
              <a:ext cx="40807" cy="298969"/>
            </a:xfrm>
            <a:prstGeom prst="straightConnector1">
              <a:avLst/>
            </a:prstGeom>
            <a:noFill/>
            <a:ln w="28575" algn="ctr">
              <a:solidFill>
                <a:srgbClr val="C00000"/>
              </a:solidFill>
              <a:round/>
              <a:headEnd/>
              <a:tailEnd type="arrow" w="med" len="med"/>
            </a:ln>
          </p:spPr>
        </p:cxnSp>
        <p:grpSp>
          <p:nvGrpSpPr>
            <p:cNvPr id="81045" name="Group 418"/>
            <p:cNvGrpSpPr>
              <a:grpSpLocks/>
            </p:cNvGrpSpPr>
            <p:nvPr/>
          </p:nvGrpSpPr>
          <p:grpSpPr bwMode="auto">
            <a:xfrm>
              <a:off x="304800" y="3459162"/>
              <a:ext cx="7175500" cy="442914"/>
              <a:chOff x="304800" y="3459162"/>
              <a:chExt cx="7175500" cy="442914"/>
            </a:xfrm>
          </p:grpSpPr>
          <p:sp>
            <p:nvSpPr>
              <p:cNvPr id="81046" name="Rectangle 12"/>
              <p:cNvSpPr>
                <a:spLocks noChangeArrowheads="1"/>
              </p:cNvSpPr>
              <p:nvPr/>
            </p:nvSpPr>
            <p:spPr bwMode="auto">
              <a:xfrm>
                <a:off x="2431256" y="35361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1047" name="Line 17"/>
              <p:cNvSpPr>
                <a:spLocks noChangeShapeType="1"/>
              </p:cNvSpPr>
              <p:nvPr/>
            </p:nvSpPr>
            <p:spPr bwMode="auto">
              <a:xfrm>
                <a:off x="2426493" y="3536156"/>
                <a:ext cx="0" cy="365125"/>
              </a:xfrm>
              <a:prstGeom prst="line">
                <a:avLst/>
              </a:prstGeom>
              <a:noFill/>
              <a:ln w="28575" cap="sq">
                <a:solidFill>
                  <a:schemeClr val="tx1"/>
                </a:solidFill>
                <a:round/>
                <a:headEnd/>
                <a:tailEnd/>
              </a:ln>
            </p:spPr>
            <p:txBody>
              <a:bodyPr anchor="ctr" anchorCtr="1"/>
              <a:lstStyle/>
              <a:p>
                <a:endParaRPr lang="en-US" sz="1200"/>
              </a:p>
            </p:txBody>
          </p:sp>
          <p:sp>
            <p:nvSpPr>
              <p:cNvPr id="81048" name="Line 18"/>
              <p:cNvSpPr>
                <a:spLocks noChangeShapeType="1"/>
              </p:cNvSpPr>
              <p:nvPr/>
            </p:nvSpPr>
            <p:spPr bwMode="auto">
              <a:xfrm>
                <a:off x="2426493" y="3536156"/>
                <a:ext cx="0" cy="365125"/>
              </a:xfrm>
              <a:prstGeom prst="line">
                <a:avLst/>
              </a:prstGeom>
              <a:noFill/>
              <a:ln w="12700">
                <a:solidFill>
                  <a:schemeClr val="tx1"/>
                </a:solidFill>
                <a:round/>
                <a:headEnd/>
                <a:tailEnd/>
              </a:ln>
            </p:spPr>
            <p:txBody>
              <a:bodyPr anchor="ctr" anchorCtr="1"/>
              <a:lstStyle/>
              <a:p>
                <a:endParaRPr lang="en-US" sz="1200"/>
              </a:p>
            </p:txBody>
          </p:sp>
          <p:sp>
            <p:nvSpPr>
              <p:cNvPr id="81049" name="Line 20"/>
              <p:cNvSpPr>
                <a:spLocks noChangeShapeType="1"/>
              </p:cNvSpPr>
              <p:nvPr/>
            </p:nvSpPr>
            <p:spPr bwMode="auto">
              <a:xfrm>
                <a:off x="2815431" y="3536156"/>
                <a:ext cx="0" cy="365125"/>
              </a:xfrm>
              <a:prstGeom prst="line">
                <a:avLst/>
              </a:prstGeom>
              <a:noFill/>
              <a:ln w="12700">
                <a:solidFill>
                  <a:schemeClr val="tx1"/>
                </a:solidFill>
                <a:round/>
                <a:headEnd/>
                <a:tailEnd/>
              </a:ln>
            </p:spPr>
            <p:txBody>
              <a:bodyPr anchor="ctr" anchorCtr="1"/>
              <a:lstStyle/>
              <a:p>
                <a:endParaRPr lang="en-US" sz="1200"/>
              </a:p>
            </p:txBody>
          </p:sp>
          <p:sp>
            <p:nvSpPr>
              <p:cNvPr id="81050" name="Line 28"/>
              <p:cNvSpPr>
                <a:spLocks noChangeShapeType="1"/>
              </p:cNvSpPr>
              <p:nvPr/>
            </p:nvSpPr>
            <p:spPr bwMode="auto">
              <a:xfrm>
                <a:off x="2818606" y="3536156"/>
                <a:ext cx="0" cy="365125"/>
              </a:xfrm>
              <a:prstGeom prst="line">
                <a:avLst/>
              </a:prstGeom>
              <a:noFill/>
              <a:ln w="28575" cap="sq">
                <a:solidFill>
                  <a:schemeClr val="tx1"/>
                </a:solidFill>
                <a:round/>
                <a:headEnd/>
                <a:tailEnd/>
              </a:ln>
            </p:spPr>
            <p:txBody>
              <a:bodyPr anchor="ctr" anchorCtr="1"/>
              <a:lstStyle/>
              <a:p>
                <a:endParaRPr lang="en-US" sz="1200"/>
              </a:p>
            </p:txBody>
          </p:sp>
          <p:cxnSp>
            <p:nvCxnSpPr>
              <p:cNvPr id="81051" name="Straight Connector 173"/>
              <p:cNvCxnSpPr>
                <a:cxnSpLocks noChangeShapeType="1"/>
                <a:stCxn id="81047" idx="0"/>
                <a:endCxn id="81050" idx="0"/>
              </p:cNvCxnSpPr>
              <p:nvPr/>
            </p:nvCxnSpPr>
            <p:spPr bwMode="auto">
              <a:xfrm rot="16200000" flipH="1">
                <a:off x="2622549" y="3340099"/>
                <a:ext cx="1588" cy="392113"/>
              </a:xfrm>
              <a:prstGeom prst="line">
                <a:avLst/>
              </a:prstGeom>
              <a:noFill/>
              <a:ln w="28575" algn="ctr">
                <a:solidFill>
                  <a:schemeClr val="tx1"/>
                </a:solidFill>
                <a:round/>
                <a:headEnd/>
                <a:tailEnd/>
              </a:ln>
            </p:spPr>
          </p:cxnSp>
          <p:cxnSp>
            <p:nvCxnSpPr>
              <p:cNvPr id="81052" name="Straight Connector 174"/>
              <p:cNvCxnSpPr>
                <a:cxnSpLocks noChangeShapeType="1"/>
                <a:stCxn id="81047" idx="1"/>
                <a:endCxn id="81050" idx="1"/>
              </p:cNvCxnSpPr>
              <p:nvPr/>
            </p:nvCxnSpPr>
            <p:spPr bwMode="auto">
              <a:xfrm rot="5400000" flipH="1" flipV="1">
                <a:off x="2622549" y="3705225"/>
                <a:ext cx="1588" cy="392113"/>
              </a:xfrm>
              <a:prstGeom prst="line">
                <a:avLst/>
              </a:prstGeom>
              <a:noFill/>
              <a:ln w="28575" algn="ctr">
                <a:solidFill>
                  <a:schemeClr val="tx1"/>
                </a:solidFill>
                <a:round/>
                <a:headEnd/>
                <a:tailEnd/>
              </a:ln>
            </p:spPr>
          </p:cxnSp>
          <p:sp>
            <p:nvSpPr>
              <p:cNvPr id="81053" name="Rectangle 14"/>
              <p:cNvSpPr>
                <a:spLocks noChangeArrowheads="1"/>
              </p:cNvSpPr>
              <p:nvPr/>
            </p:nvSpPr>
            <p:spPr bwMode="auto">
              <a:xfrm>
                <a:off x="1816099" y="35361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1054" name="Line 17"/>
              <p:cNvSpPr>
                <a:spLocks noChangeShapeType="1"/>
              </p:cNvSpPr>
              <p:nvPr/>
            </p:nvSpPr>
            <p:spPr bwMode="auto">
              <a:xfrm>
                <a:off x="1816099" y="3536156"/>
                <a:ext cx="0" cy="365125"/>
              </a:xfrm>
              <a:prstGeom prst="line">
                <a:avLst/>
              </a:prstGeom>
              <a:noFill/>
              <a:ln w="28575" cap="sq">
                <a:solidFill>
                  <a:schemeClr val="tx1"/>
                </a:solidFill>
                <a:round/>
                <a:headEnd/>
                <a:tailEnd/>
              </a:ln>
            </p:spPr>
            <p:txBody>
              <a:bodyPr anchor="ctr" anchorCtr="1"/>
              <a:lstStyle/>
              <a:p>
                <a:endParaRPr lang="en-US" sz="1200"/>
              </a:p>
            </p:txBody>
          </p:sp>
          <p:sp>
            <p:nvSpPr>
              <p:cNvPr id="81055" name="Line 18"/>
              <p:cNvSpPr>
                <a:spLocks noChangeShapeType="1"/>
              </p:cNvSpPr>
              <p:nvPr/>
            </p:nvSpPr>
            <p:spPr bwMode="auto">
              <a:xfrm>
                <a:off x="2200274" y="3536156"/>
                <a:ext cx="0" cy="365125"/>
              </a:xfrm>
              <a:prstGeom prst="line">
                <a:avLst/>
              </a:prstGeom>
              <a:noFill/>
              <a:ln w="12700">
                <a:solidFill>
                  <a:schemeClr val="tx1"/>
                </a:solidFill>
                <a:round/>
                <a:headEnd/>
                <a:tailEnd/>
              </a:ln>
            </p:spPr>
            <p:txBody>
              <a:bodyPr anchor="ctr" anchorCtr="1"/>
              <a:lstStyle/>
              <a:p>
                <a:endParaRPr lang="en-US" sz="1200"/>
              </a:p>
            </p:txBody>
          </p:sp>
          <p:sp>
            <p:nvSpPr>
              <p:cNvPr id="81056" name="Line 28"/>
              <p:cNvSpPr>
                <a:spLocks noChangeShapeType="1"/>
              </p:cNvSpPr>
              <p:nvPr/>
            </p:nvSpPr>
            <p:spPr bwMode="auto">
              <a:xfrm>
                <a:off x="2208212" y="3536156"/>
                <a:ext cx="0" cy="365125"/>
              </a:xfrm>
              <a:prstGeom prst="line">
                <a:avLst/>
              </a:prstGeom>
              <a:noFill/>
              <a:ln w="28575" cap="sq">
                <a:solidFill>
                  <a:schemeClr val="tx1"/>
                </a:solidFill>
                <a:round/>
                <a:headEnd/>
                <a:tailEnd/>
              </a:ln>
            </p:spPr>
            <p:txBody>
              <a:bodyPr anchor="ctr" anchorCtr="1"/>
              <a:lstStyle/>
              <a:p>
                <a:endParaRPr lang="en-US" sz="1200"/>
              </a:p>
            </p:txBody>
          </p:sp>
          <p:cxnSp>
            <p:nvCxnSpPr>
              <p:cNvPr id="81057" name="Straight Connector 183"/>
              <p:cNvCxnSpPr>
                <a:cxnSpLocks noChangeShapeType="1"/>
                <a:stCxn id="81054" idx="0"/>
                <a:endCxn id="81056" idx="0"/>
              </p:cNvCxnSpPr>
              <p:nvPr/>
            </p:nvCxnSpPr>
            <p:spPr bwMode="auto">
              <a:xfrm rot="16200000" flipH="1">
                <a:off x="2012155" y="3340099"/>
                <a:ext cx="1588" cy="392113"/>
              </a:xfrm>
              <a:prstGeom prst="line">
                <a:avLst/>
              </a:prstGeom>
              <a:noFill/>
              <a:ln w="28575" algn="ctr">
                <a:solidFill>
                  <a:schemeClr val="tx1"/>
                </a:solidFill>
                <a:round/>
                <a:headEnd/>
                <a:tailEnd/>
              </a:ln>
            </p:spPr>
          </p:cxnSp>
          <p:cxnSp>
            <p:nvCxnSpPr>
              <p:cNvPr id="81058" name="Straight Connector 184"/>
              <p:cNvCxnSpPr>
                <a:cxnSpLocks noChangeShapeType="1"/>
                <a:stCxn id="81054" idx="1"/>
                <a:endCxn id="81056" idx="1"/>
              </p:cNvCxnSpPr>
              <p:nvPr/>
            </p:nvCxnSpPr>
            <p:spPr bwMode="auto">
              <a:xfrm rot="5400000" flipH="1" flipV="1">
                <a:off x="2012155" y="3705225"/>
                <a:ext cx="1588" cy="392113"/>
              </a:xfrm>
              <a:prstGeom prst="line">
                <a:avLst/>
              </a:prstGeom>
              <a:noFill/>
              <a:ln w="28575" algn="ctr">
                <a:solidFill>
                  <a:schemeClr val="tx1"/>
                </a:solidFill>
                <a:round/>
                <a:headEnd/>
                <a:tailEnd/>
              </a:ln>
            </p:spPr>
          </p:cxnSp>
          <p:sp>
            <p:nvSpPr>
              <p:cNvPr id="81059" name="Rectangle 12"/>
              <p:cNvSpPr>
                <a:spLocks noChangeArrowheads="1"/>
              </p:cNvSpPr>
              <p:nvPr/>
            </p:nvSpPr>
            <p:spPr bwMode="auto">
              <a:xfrm>
                <a:off x="3955257" y="3520280"/>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1060" name="Line 17"/>
              <p:cNvSpPr>
                <a:spLocks noChangeShapeType="1"/>
              </p:cNvSpPr>
              <p:nvPr/>
            </p:nvSpPr>
            <p:spPr bwMode="auto">
              <a:xfrm>
                <a:off x="3950494" y="3520280"/>
                <a:ext cx="0" cy="365125"/>
              </a:xfrm>
              <a:prstGeom prst="line">
                <a:avLst/>
              </a:prstGeom>
              <a:noFill/>
              <a:ln w="28575" cap="sq">
                <a:solidFill>
                  <a:schemeClr val="tx1"/>
                </a:solidFill>
                <a:round/>
                <a:headEnd/>
                <a:tailEnd/>
              </a:ln>
            </p:spPr>
            <p:txBody>
              <a:bodyPr anchor="ctr" anchorCtr="1"/>
              <a:lstStyle/>
              <a:p>
                <a:endParaRPr lang="en-US" sz="1200"/>
              </a:p>
            </p:txBody>
          </p:sp>
          <p:sp>
            <p:nvSpPr>
              <p:cNvPr id="81061" name="Line 18"/>
              <p:cNvSpPr>
                <a:spLocks noChangeShapeType="1"/>
              </p:cNvSpPr>
              <p:nvPr/>
            </p:nvSpPr>
            <p:spPr bwMode="auto">
              <a:xfrm>
                <a:off x="3950494" y="3520280"/>
                <a:ext cx="0" cy="365125"/>
              </a:xfrm>
              <a:prstGeom prst="line">
                <a:avLst/>
              </a:prstGeom>
              <a:noFill/>
              <a:ln w="12700">
                <a:solidFill>
                  <a:schemeClr val="tx1"/>
                </a:solidFill>
                <a:round/>
                <a:headEnd/>
                <a:tailEnd/>
              </a:ln>
            </p:spPr>
            <p:txBody>
              <a:bodyPr anchor="ctr" anchorCtr="1"/>
              <a:lstStyle/>
              <a:p>
                <a:endParaRPr lang="en-US" sz="1200"/>
              </a:p>
            </p:txBody>
          </p:sp>
          <p:sp>
            <p:nvSpPr>
              <p:cNvPr id="81062" name="Line 20"/>
              <p:cNvSpPr>
                <a:spLocks noChangeShapeType="1"/>
              </p:cNvSpPr>
              <p:nvPr/>
            </p:nvSpPr>
            <p:spPr bwMode="auto">
              <a:xfrm>
                <a:off x="4339432" y="3520280"/>
                <a:ext cx="0" cy="365125"/>
              </a:xfrm>
              <a:prstGeom prst="line">
                <a:avLst/>
              </a:prstGeom>
              <a:noFill/>
              <a:ln w="12700">
                <a:solidFill>
                  <a:schemeClr val="tx1"/>
                </a:solidFill>
                <a:round/>
                <a:headEnd/>
                <a:tailEnd/>
              </a:ln>
            </p:spPr>
            <p:txBody>
              <a:bodyPr anchor="ctr" anchorCtr="1"/>
              <a:lstStyle/>
              <a:p>
                <a:endParaRPr lang="en-US" sz="1200"/>
              </a:p>
            </p:txBody>
          </p:sp>
          <p:sp>
            <p:nvSpPr>
              <p:cNvPr id="81063" name="Line 28"/>
              <p:cNvSpPr>
                <a:spLocks noChangeShapeType="1"/>
              </p:cNvSpPr>
              <p:nvPr/>
            </p:nvSpPr>
            <p:spPr bwMode="auto">
              <a:xfrm>
                <a:off x="4342607" y="3520280"/>
                <a:ext cx="0" cy="365125"/>
              </a:xfrm>
              <a:prstGeom prst="line">
                <a:avLst/>
              </a:prstGeom>
              <a:noFill/>
              <a:ln w="28575" cap="sq">
                <a:solidFill>
                  <a:schemeClr val="tx1"/>
                </a:solidFill>
                <a:round/>
                <a:headEnd/>
                <a:tailEnd/>
              </a:ln>
            </p:spPr>
            <p:txBody>
              <a:bodyPr anchor="ctr" anchorCtr="1"/>
              <a:lstStyle/>
              <a:p>
                <a:endParaRPr lang="en-US" sz="1200"/>
              </a:p>
            </p:txBody>
          </p:sp>
          <p:cxnSp>
            <p:nvCxnSpPr>
              <p:cNvPr id="81064" name="Straight Connector 193"/>
              <p:cNvCxnSpPr>
                <a:cxnSpLocks noChangeShapeType="1"/>
                <a:stCxn id="81060" idx="0"/>
                <a:endCxn id="81063" idx="0"/>
              </p:cNvCxnSpPr>
              <p:nvPr/>
            </p:nvCxnSpPr>
            <p:spPr bwMode="auto">
              <a:xfrm rot="16200000" flipH="1">
                <a:off x="4146550" y="3324223"/>
                <a:ext cx="1588" cy="392113"/>
              </a:xfrm>
              <a:prstGeom prst="line">
                <a:avLst/>
              </a:prstGeom>
              <a:noFill/>
              <a:ln w="28575" algn="ctr">
                <a:solidFill>
                  <a:schemeClr val="tx1"/>
                </a:solidFill>
                <a:round/>
                <a:headEnd/>
                <a:tailEnd/>
              </a:ln>
            </p:spPr>
          </p:cxnSp>
          <p:cxnSp>
            <p:nvCxnSpPr>
              <p:cNvPr id="81065" name="Straight Connector 194"/>
              <p:cNvCxnSpPr>
                <a:cxnSpLocks noChangeShapeType="1"/>
                <a:stCxn id="81060" idx="1"/>
                <a:endCxn id="81063" idx="1"/>
              </p:cNvCxnSpPr>
              <p:nvPr/>
            </p:nvCxnSpPr>
            <p:spPr bwMode="auto">
              <a:xfrm rot="5400000" flipH="1" flipV="1">
                <a:off x="4146550" y="3689349"/>
                <a:ext cx="1588" cy="392113"/>
              </a:xfrm>
              <a:prstGeom prst="line">
                <a:avLst/>
              </a:prstGeom>
              <a:noFill/>
              <a:ln w="28575" algn="ctr">
                <a:solidFill>
                  <a:schemeClr val="tx1"/>
                </a:solidFill>
                <a:round/>
                <a:headEnd/>
                <a:tailEnd/>
              </a:ln>
            </p:spPr>
          </p:cxnSp>
          <p:sp>
            <p:nvSpPr>
              <p:cNvPr id="81066" name="Rectangle 14"/>
              <p:cNvSpPr>
                <a:spLocks noChangeArrowheads="1"/>
              </p:cNvSpPr>
              <p:nvPr/>
            </p:nvSpPr>
            <p:spPr bwMode="auto">
              <a:xfrm>
                <a:off x="3340100" y="3520280"/>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1067" name="Line 17"/>
              <p:cNvSpPr>
                <a:spLocks noChangeShapeType="1"/>
              </p:cNvSpPr>
              <p:nvPr/>
            </p:nvSpPr>
            <p:spPr bwMode="auto">
              <a:xfrm>
                <a:off x="3340100" y="3520280"/>
                <a:ext cx="0" cy="365125"/>
              </a:xfrm>
              <a:prstGeom prst="line">
                <a:avLst/>
              </a:prstGeom>
              <a:noFill/>
              <a:ln w="28575" cap="sq">
                <a:solidFill>
                  <a:schemeClr val="tx1"/>
                </a:solidFill>
                <a:round/>
                <a:headEnd/>
                <a:tailEnd/>
              </a:ln>
            </p:spPr>
            <p:txBody>
              <a:bodyPr anchor="ctr" anchorCtr="1"/>
              <a:lstStyle/>
              <a:p>
                <a:endParaRPr lang="en-US" sz="1200"/>
              </a:p>
            </p:txBody>
          </p:sp>
          <p:sp>
            <p:nvSpPr>
              <p:cNvPr id="81068" name="Line 18"/>
              <p:cNvSpPr>
                <a:spLocks noChangeShapeType="1"/>
              </p:cNvSpPr>
              <p:nvPr/>
            </p:nvSpPr>
            <p:spPr bwMode="auto">
              <a:xfrm>
                <a:off x="3724275" y="3520280"/>
                <a:ext cx="0" cy="365125"/>
              </a:xfrm>
              <a:prstGeom prst="line">
                <a:avLst/>
              </a:prstGeom>
              <a:noFill/>
              <a:ln w="12700">
                <a:solidFill>
                  <a:schemeClr val="tx1"/>
                </a:solidFill>
                <a:round/>
                <a:headEnd/>
                <a:tailEnd/>
              </a:ln>
            </p:spPr>
            <p:txBody>
              <a:bodyPr anchor="ctr" anchorCtr="1"/>
              <a:lstStyle/>
              <a:p>
                <a:endParaRPr lang="en-US" sz="1200"/>
              </a:p>
            </p:txBody>
          </p:sp>
          <p:sp>
            <p:nvSpPr>
              <p:cNvPr id="81069" name="Line 28"/>
              <p:cNvSpPr>
                <a:spLocks noChangeShapeType="1"/>
              </p:cNvSpPr>
              <p:nvPr/>
            </p:nvSpPr>
            <p:spPr bwMode="auto">
              <a:xfrm>
                <a:off x="3732213" y="3520280"/>
                <a:ext cx="0" cy="365125"/>
              </a:xfrm>
              <a:prstGeom prst="line">
                <a:avLst/>
              </a:prstGeom>
              <a:noFill/>
              <a:ln w="28575" cap="sq">
                <a:solidFill>
                  <a:schemeClr val="tx1"/>
                </a:solidFill>
                <a:round/>
                <a:headEnd/>
                <a:tailEnd/>
              </a:ln>
            </p:spPr>
            <p:txBody>
              <a:bodyPr anchor="ctr" anchorCtr="1"/>
              <a:lstStyle/>
              <a:p>
                <a:endParaRPr lang="en-US" sz="1200"/>
              </a:p>
            </p:txBody>
          </p:sp>
          <p:cxnSp>
            <p:nvCxnSpPr>
              <p:cNvPr id="81070" name="Straight Connector 200"/>
              <p:cNvCxnSpPr>
                <a:cxnSpLocks noChangeShapeType="1"/>
                <a:stCxn id="81067" idx="0"/>
                <a:endCxn id="81069" idx="0"/>
              </p:cNvCxnSpPr>
              <p:nvPr/>
            </p:nvCxnSpPr>
            <p:spPr bwMode="auto">
              <a:xfrm rot="16200000" flipH="1">
                <a:off x="3536156" y="3324223"/>
                <a:ext cx="1588" cy="392113"/>
              </a:xfrm>
              <a:prstGeom prst="line">
                <a:avLst/>
              </a:prstGeom>
              <a:noFill/>
              <a:ln w="28575" algn="ctr">
                <a:solidFill>
                  <a:schemeClr val="tx1"/>
                </a:solidFill>
                <a:round/>
                <a:headEnd/>
                <a:tailEnd/>
              </a:ln>
            </p:spPr>
          </p:cxnSp>
          <p:cxnSp>
            <p:nvCxnSpPr>
              <p:cNvPr id="81071" name="Straight Connector 201"/>
              <p:cNvCxnSpPr>
                <a:cxnSpLocks noChangeShapeType="1"/>
                <a:stCxn id="81067" idx="1"/>
                <a:endCxn id="81069" idx="1"/>
              </p:cNvCxnSpPr>
              <p:nvPr/>
            </p:nvCxnSpPr>
            <p:spPr bwMode="auto">
              <a:xfrm rot="5400000" flipH="1" flipV="1">
                <a:off x="3536156" y="3689349"/>
                <a:ext cx="1588" cy="392113"/>
              </a:xfrm>
              <a:prstGeom prst="line">
                <a:avLst/>
              </a:prstGeom>
              <a:noFill/>
              <a:ln w="28575" algn="ctr">
                <a:solidFill>
                  <a:schemeClr val="tx1"/>
                </a:solidFill>
                <a:round/>
                <a:headEnd/>
                <a:tailEnd/>
              </a:ln>
            </p:spPr>
          </p:cxnSp>
          <p:sp>
            <p:nvSpPr>
              <p:cNvPr id="81072" name="Rectangle 12"/>
              <p:cNvSpPr>
                <a:spLocks noChangeArrowheads="1"/>
              </p:cNvSpPr>
              <p:nvPr/>
            </p:nvSpPr>
            <p:spPr bwMode="auto">
              <a:xfrm>
                <a:off x="5555457" y="34599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1073" name="Line 17"/>
              <p:cNvSpPr>
                <a:spLocks noChangeShapeType="1"/>
              </p:cNvSpPr>
              <p:nvPr/>
            </p:nvSpPr>
            <p:spPr bwMode="auto">
              <a:xfrm>
                <a:off x="5550694" y="3459956"/>
                <a:ext cx="0" cy="365125"/>
              </a:xfrm>
              <a:prstGeom prst="line">
                <a:avLst/>
              </a:prstGeom>
              <a:noFill/>
              <a:ln w="28575" cap="sq">
                <a:solidFill>
                  <a:schemeClr val="tx1"/>
                </a:solidFill>
                <a:round/>
                <a:headEnd/>
                <a:tailEnd/>
              </a:ln>
            </p:spPr>
            <p:txBody>
              <a:bodyPr anchor="ctr" anchorCtr="1"/>
              <a:lstStyle/>
              <a:p>
                <a:endParaRPr lang="en-US" sz="1200"/>
              </a:p>
            </p:txBody>
          </p:sp>
          <p:sp>
            <p:nvSpPr>
              <p:cNvPr id="81074" name="Line 18"/>
              <p:cNvSpPr>
                <a:spLocks noChangeShapeType="1"/>
              </p:cNvSpPr>
              <p:nvPr/>
            </p:nvSpPr>
            <p:spPr bwMode="auto">
              <a:xfrm>
                <a:off x="5550694" y="3459956"/>
                <a:ext cx="0" cy="365125"/>
              </a:xfrm>
              <a:prstGeom prst="line">
                <a:avLst/>
              </a:prstGeom>
              <a:noFill/>
              <a:ln w="12700">
                <a:solidFill>
                  <a:schemeClr val="tx1"/>
                </a:solidFill>
                <a:round/>
                <a:headEnd/>
                <a:tailEnd/>
              </a:ln>
            </p:spPr>
            <p:txBody>
              <a:bodyPr anchor="ctr" anchorCtr="1"/>
              <a:lstStyle/>
              <a:p>
                <a:endParaRPr lang="en-US" sz="1200"/>
              </a:p>
            </p:txBody>
          </p:sp>
          <p:sp>
            <p:nvSpPr>
              <p:cNvPr id="81075" name="Line 20"/>
              <p:cNvSpPr>
                <a:spLocks noChangeShapeType="1"/>
              </p:cNvSpPr>
              <p:nvPr/>
            </p:nvSpPr>
            <p:spPr bwMode="auto">
              <a:xfrm>
                <a:off x="5939632" y="3459956"/>
                <a:ext cx="0" cy="365125"/>
              </a:xfrm>
              <a:prstGeom prst="line">
                <a:avLst/>
              </a:prstGeom>
              <a:noFill/>
              <a:ln w="12700">
                <a:solidFill>
                  <a:schemeClr val="tx1"/>
                </a:solidFill>
                <a:round/>
                <a:headEnd/>
                <a:tailEnd/>
              </a:ln>
            </p:spPr>
            <p:txBody>
              <a:bodyPr anchor="ctr" anchorCtr="1"/>
              <a:lstStyle/>
              <a:p>
                <a:endParaRPr lang="en-US" sz="1200"/>
              </a:p>
            </p:txBody>
          </p:sp>
          <p:sp>
            <p:nvSpPr>
              <p:cNvPr id="81076" name="Line 28"/>
              <p:cNvSpPr>
                <a:spLocks noChangeShapeType="1"/>
              </p:cNvSpPr>
              <p:nvPr/>
            </p:nvSpPr>
            <p:spPr bwMode="auto">
              <a:xfrm>
                <a:off x="5942807" y="3459956"/>
                <a:ext cx="0" cy="365125"/>
              </a:xfrm>
              <a:prstGeom prst="line">
                <a:avLst/>
              </a:prstGeom>
              <a:noFill/>
              <a:ln w="28575" cap="sq">
                <a:solidFill>
                  <a:schemeClr val="tx1"/>
                </a:solidFill>
                <a:round/>
                <a:headEnd/>
                <a:tailEnd/>
              </a:ln>
            </p:spPr>
            <p:txBody>
              <a:bodyPr anchor="ctr" anchorCtr="1"/>
              <a:lstStyle/>
              <a:p>
                <a:endParaRPr lang="en-US" sz="1200"/>
              </a:p>
            </p:txBody>
          </p:sp>
          <p:cxnSp>
            <p:nvCxnSpPr>
              <p:cNvPr id="81077" name="Straight Connector 209"/>
              <p:cNvCxnSpPr>
                <a:cxnSpLocks noChangeShapeType="1"/>
                <a:stCxn id="81073" idx="0"/>
                <a:endCxn id="81076" idx="0"/>
              </p:cNvCxnSpPr>
              <p:nvPr/>
            </p:nvCxnSpPr>
            <p:spPr bwMode="auto">
              <a:xfrm rot="16200000" flipH="1">
                <a:off x="5746750" y="3263899"/>
                <a:ext cx="1588" cy="392113"/>
              </a:xfrm>
              <a:prstGeom prst="line">
                <a:avLst/>
              </a:prstGeom>
              <a:noFill/>
              <a:ln w="28575" algn="ctr">
                <a:solidFill>
                  <a:schemeClr val="tx1"/>
                </a:solidFill>
                <a:round/>
                <a:headEnd/>
                <a:tailEnd/>
              </a:ln>
            </p:spPr>
          </p:cxnSp>
          <p:cxnSp>
            <p:nvCxnSpPr>
              <p:cNvPr id="81078" name="Straight Connector 210"/>
              <p:cNvCxnSpPr>
                <a:cxnSpLocks noChangeShapeType="1"/>
                <a:stCxn id="81073" idx="1"/>
                <a:endCxn id="81076" idx="1"/>
              </p:cNvCxnSpPr>
              <p:nvPr/>
            </p:nvCxnSpPr>
            <p:spPr bwMode="auto">
              <a:xfrm rot="5400000" flipH="1" flipV="1">
                <a:off x="5746750" y="3629025"/>
                <a:ext cx="1588" cy="392113"/>
              </a:xfrm>
              <a:prstGeom prst="line">
                <a:avLst/>
              </a:prstGeom>
              <a:noFill/>
              <a:ln w="28575" algn="ctr">
                <a:solidFill>
                  <a:schemeClr val="tx1"/>
                </a:solidFill>
                <a:round/>
                <a:headEnd/>
                <a:tailEnd/>
              </a:ln>
            </p:spPr>
          </p:cxnSp>
          <p:sp>
            <p:nvSpPr>
              <p:cNvPr id="81079" name="Rectangle 14"/>
              <p:cNvSpPr>
                <a:spLocks noChangeArrowheads="1"/>
              </p:cNvSpPr>
              <p:nvPr/>
            </p:nvSpPr>
            <p:spPr bwMode="auto">
              <a:xfrm>
                <a:off x="4940300" y="34599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1080" name="Line 17"/>
              <p:cNvSpPr>
                <a:spLocks noChangeShapeType="1"/>
              </p:cNvSpPr>
              <p:nvPr/>
            </p:nvSpPr>
            <p:spPr bwMode="auto">
              <a:xfrm>
                <a:off x="4940300" y="3459956"/>
                <a:ext cx="0" cy="365125"/>
              </a:xfrm>
              <a:prstGeom prst="line">
                <a:avLst/>
              </a:prstGeom>
              <a:noFill/>
              <a:ln w="28575" cap="sq">
                <a:solidFill>
                  <a:schemeClr val="tx1"/>
                </a:solidFill>
                <a:round/>
                <a:headEnd/>
                <a:tailEnd/>
              </a:ln>
            </p:spPr>
            <p:txBody>
              <a:bodyPr anchor="ctr" anchorCtr="1"/>
              <a:lstStyle/>
              <a:p>
                <a:endParaRPr lang="en-US" sz="1200"/>
              </a:p>
            </p:txBody>
          </p:sp>
          <p:sp>
            <p:nvSpPr>
              <p:cNvPr id="81081" name="Line 18"/>
              <p:cNvSpPr>
                <a:spLocks noChangeShapeType="1"/>
              </p:cNvSpPr>
              <p:nvPr/>
            </p:nvSpPr>
            <p:spPr bwMode="auto">
              <a:xfrm>
                <a:off x="5324475" y="3459956"/>
                <a:ext cx="0" cy="365125"/>
              </a:xfrm>
              <a:prstGeom prst="line">
                <a:avLst/>
              </a:prstGeom>
              <a:noFill/>
              <a:ln w="12700">
                <a:solidFill>
                  <a:schemeClr val="tx1"/>
                </a:solidFill>
                <a:round/>
                <a:headEnd/>
                <a:tailEnd/>
              </a:ln>
            </p:spPr>
            <p:txBody>
              <a:bodyPr anchor="ctr" anchorCtr="1"/>
              <a:lstStyle/>
              <a:p>
                <a:endParaRPr lang="en-US" sz="1200"/>
              </a:p>
            </p:txBody>
          </p:sp>
          <p:sp>
            <p:nvSpPr>
              <p:cNvPr id="81082" name="Line 28"/>
              <p:cNvSpPr>
                <a:spLocks noChangeShapeType="1"/>
              </p:cNvSpPr>
              <p:nvPr/>
            </p:nvSpPr>
            <p:spPr bwMode="auto">
              <a:xfrm>
                <a:off x="5332413" y="3459956"/>
                <a:ext cx="0" cy="365125"/>
              </a:xfrm>
              <a:prstGeom prst="line">
                <a:avLst/>
              </a:prstGeom>
              <a:noFill/>
              <a:ln w="28575" cap="sq">
                <a:solidFill>
                  <a:schemeClr val="tx1"/>
                </a:solidFill>
                <a:round/>
                <a:headEnd/>
                <a:tailEnd/>
              </a:ln>
            </p:spPr>
            <p:txBody>
              <a:bodyPr anchor="ctr" anchorCtr="1"/>
              <a:lstStyle/>
              <a:p>
                <a:endParaRPr lang="en-US" sz="1200"/>
              </a:p>
            </p:txBody>
          </p:sp>
          <p:cxnSp>
            <p:nvCxnSpPr>
              <p:cNvPr id="81083" name="Straight Connector 216"/>
              <p:cNvCxnSpPr>
                <a:cxnSpLocks noChangeShapeType="1"/>
                <a:stCxn id="81080" idx="0"/>
                <a:endCxn id="81082" idx="0"/>
              </p:cNvCxnSpPr>
              <p:nvPr/>
            </p:nvCxnSpPr>
            <p:spPr bwMode="auto">
              <a:xfrm rot="16200000" flipH="1">
                <a:off x="5136356" y="3263899"/>
                <a:ext cx="1588" cy="392113"/>
              </a:xfrm>
              <a:prstGeom prst="line">
                <a:avLst/>
              </a:prstGeom>
              <a:noFill/>
              <a:ln w="28575" algn="ctr">
                <a:solidFill>
                  <a:schemeClr val="tx1"/>
                </a:solidFill>
                <a:round/>
                <a:headEnd/>
                <a:tailEnd/>
              </a:ln>
            </p:spPr>
          </p:cxnSp>
          <p:cxnSp>
            <p:nvCxnSpPr>
              <p:cNvPr id="81084" name="Straight Connector 217"/>
              <p:cNvCxnSpPr>
                <a:cxnSpLocks noChangeShapeType="1"/>
                <a:stCxn id="81080" idx="1"/>
                <a:endCxn id="81082" idx="1"/>
              </p:cNvCxnSpPr>
              <p:nvPr/>
            </p:nvCxnSpPr>
            <p:spPr bwMode="auto">
              <a:xfrm rot="5400000" flipH="1" flipV="1">
                <a:off x="5136356" y="3629025"/>
                <a:ext cx="1588" cy="392113"/>
              </a:xfrm>
              <a:prstGeom prst="line">
                <a:avLst/>
              </a:prstGeom>
              <a:noFill/>
              <a:ln w="28575" algn="ctr">
                <a:solidFill>
                  <a:schemeClr val="tx1"/>
                </a:solidFill>
                <a:round/>
                <a:headEnd/>
                <a:tailEnd/>
              </a:ln>
            </p:spPr>
          </p:cxnSp>
          <p:sp>
            <p:nvSpPr>
              <p:cNvPr id="81085" name="Rectangle 12"/>
              <p:cNvSpPr>
                <a:spLocks noChangeArrowheads="1"/>
              </p:cNvSpPr>
              <p:nvPr/>
            </p:nvSpPr>
            <p:spPr bwMode="auto">
              <a:xfrm>
                <a:off x="7092157" y="34599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1086" name="Line 17"/>
              <p:cNvSpPr>
                <a:spLocks noChangeShapeType="1"/>
              </p:cNvSpPr>
              <p:nvPr/>
            </p:nvSpPr>
            <p:spPr bwMode="auto">
              <a:xfrm>
                <a:off x="7087394" y="3459956"/>
                <a:ext cx="0" cy="365125"/>
              </a:xfrm>
              <a:prstGeom prst="line">
                <a:avLst/>
              </a:prstGeom>
              <a:noFill/>
              <a:ln w="28575" cap="sq">
                <a:solidFill>
                  <a:schemeClr val="tx1"/>
                </a:solidFill>
                <a:round/>
                <a:headEnd/>
                <a:tailEnd/>
              </a:ln>
            </p:spPr>
            <p:txBody>
              <a:bodyPr anchor="ctr" anchorCtr="1"/>
              <a:lstStyle/>
              <a:p>
                <a:endParaRPr lang="en-US" sz="1200"/>
              </a:p>
            </p:txBody>
          </p:sp>
          <p:sp>
            <p:nvSpPr>
              <p:cNvPr id="81087" name="Line 18"/>
              <p:cNvSpPr>
                <a:spLocks noChangeShapeType="1"/>
              </p:cNvSpPr>
              <p:nvPr/>
            </p:nvSpPr>
            <p:spPr bwMode="auto">
              <a:xfrm>
                <a:off x="7087394" y="3459956"/>
                <a:ext cx="0" cy="365125"/>
              </a:xfrm>
              <a:prstGeom prst="line">
                <a:avLst/>
              </a:prstGeom>
              <a:noFill/>
              <a:ln w="12700">
                <a:solidFill>
                  <a:schemeClr val="tx1"/>
                </a:solidFill>
                <a:round/>
                <a:headEnd/>
                <a:tailEnd/>
              </a:ln>
            </p:spPr>
            <p:txBody>
              <a:bodyPr anchor="ctr" anchorCtr="1"/>
              <a:lstStyle/>
              <a:p>
                <a:endParaRPr lang="en-US" sz="1200"/>
              </a:p>
            </p:txBody>
          </p:sp>
          <p:sp>
            <p:nvSpPr>
              <p:cNvPr id="81088" name="Line 20"/>
              <p:cNvSpPr>
                <a:spLocks noChangeShapeType="1"/>
              </p:cNvSpPr>
              <p:nvPr/>
            </p:nvSpPr>
            <p:spPr bwMode="auto">
              <a:xfrm>
                <a:off x="7476332" y="3459956"/>
                <a:ext cx="0" cy="365125"/>
              </a:xfrm>
              <a:prstGeom prst="line">
                <a:avLst/>
              </a:prstGeom>
              <a:noFill/>
              <a:ln w="12700">
                <a:solidFill>
                  <a:schemeClr val="tx1"/>
                </a:solidFill>
                <a:round/>
                <a:headEnd/>
                <a:tailEnd/>
              </a:ln>
            </p:spPr>
            <p:txBody>
              <a:bodyPr anchor="ctr" anchorCtr="1"/>
              <a:lstStyle/>
              <a:p>
                <a:endParaRPr lang="en-US" sz="1200"/>
              </a:p>
            </p:txBody>
          </p:sp>
          <p:sp>
            <p:nvSpPr>
              <p:cNvPr id="81089" name="Line 28"/>
              <p:cNvSpPr>
                <a:spLocks noChangeShapeType="1"/>
              </p:cNvSpPr>
              <p:nvPr/>
            </p:nvSpPr>
            <p:spPr bwMode="auto">
              <a:xfrm>
                <a:off x="7479507" y="3459956"/>
                <a:ext cx="0" cy="365125"/>
              </a:xfrm>
              <a:prstGeom prst="line">
                <a:avLst/>
              </a:prstGeom>
              <a:noFill/>
              <a:ln w="28575" cap="sq">
                <a:solidFill>
                  <a:schemeClr val="tx1"/>
                </a:solidFill>
                <a:round/>
                <a:headEnd/>
                <a:tailEnd/>
              </a:ln>
            </p:spPr>
            <p:txBody>
              <a:bodyPr anchor="ctr" anchorCtr="1"/>
              <a:lstStyle/>
              <a:p>
                <a:endParaRPr lang="en-US" sz="1200"/>
              </a:p>
            </p:txBody>
          </p:sp>
          <p:cxnSp>
            <p:nvCxnSpPr>
              <p:cNvPr id="81090" name="Straight Connector 225"/>
              <p:cNvCxnSpPr>
                <a:cxnSpLocks noChangeShapeType="1"/>
                <a:stCxn id="81086" idx="0"/>
                <a:endCxn id="81089" idx="0"/>
              </p:cNvCxnSpPr>
              <p:nvPr/>
            </p:nvCxnSpPr>
            <p:spPr bwMode="auto">
              <a:xfrm rot="16200000" flipH="1">
                <a:off x="7283450" y="3263899"/>
                <a:ext cx="1588" cy="392113"/>
              </a:xfrm>
              <a:prstGeom prst="line">
                <a:avLst/>
              </a:prstGeom>
              <a:noFill/>
              <a:ln w="28575" algn="ctr">
                <a:solidFill>
                  <a:schemeClr val="tx1"/>
                </a:solidFill>
                <a:round/>
                <a:headEnd/>
                <a:tailEnd/>
              </a:ln>
            </p:spPr>
          </p:cxnSp>
          <p:cxnSp>
            <p:nvCxnSpPr>
              <p:cNvPr id="81091" name="Straight Connector 226"/>
              <p:cNvCxnSpPr>
                <a:cxnSpLocks noChangeShapeType="1"/>
                <a:stCxn id="81086" idx="1"/>
                <a:endCxn id="81089" idx="1"/>
              </p:cNvCxnSpPr>
              <p:nvPr/>
            </p:nvCxnSpPr>
            <p:spPr bwMode="auto">
              <a:xfrm rot="5400000" flipH="1" flipV="1">
                <a:off x="7283450" y="3629025"/>
                <a:ext cx="1588" cy="392113"/>
              </a:xfrm>
              <a:prstGeom prst="line">
                <a:avLst/>
              </a:prstGeom>
              <a:noFill/>
              <a:ln w="28575" algn="ctr">
                <a:solidFill>
                  <a:schemeClr val="tx1"/>
                </a:solidFill>
                <a:round/>
                <a:headEnd/>
                <a:tailEnd/>
              </a:ln>
            </p:spPr>
          </p:cxnSp>
          <p:sp>
            <p:nvSpPr>
              <p:cNvPr id="81092" name="Rectangle 14"/>
              <p:cNvSpPr>
                <a:spLocks noChangeArrowheads="1"/>
              </p:cNvSpPr>
              <p:nvPr/>
            </p:nvSpPr>
            <p:spPr bwMode="auto">
              <a:xfrm>
                <a:off x="6477000" y="34599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1093" name="Line 17"/>
              <p:cNvSpPr>
                <a:spLocks noChangeShapeType="1"/>
              </p:cNvSpPr>
              <p:nvPr/>
            </p:nvSpPr>
            <p:spPr bwMode="auto">
              <a:xfrm>
                <a:off x="6477000" y="3459956"/>
                <a:ext cx="0" cy="365125"/>
              </a:xfrm>
              <a:prstGeom prst="line">
                <a:avLst/>
              </a:prstGeom>
              <a:noFill/>
              <a:ln w="28575" cap="sq">
                <a:solidFill>
                  <a:schemeClr val="tx1"/>
                </a:solidFill>
                <a:round/>
                <a:headEnd/>
                <a:tailEnd/>
              </a:ln>
            </p:spPr>
            <p:txBody>
              <a:bodyPr anchor="ctr" anchorCtr="1"/>
              <a:lstStyle/>
              <a:p>
                <a:endParaRPr lang="en-US" sz="1200"/>
              </a:p>
            </p:txBody>
          </p:sp>
          <p:sp>
            <p:nvSpPr>
              <p:cNvPr id="81094" name="Line 18"/>
              <p:cNvSpPr>
                <a:spLocks noChangeShapeType="1"/>
              </p:cNvSpPr>
              <p:nvPr/>
            </p:nvSpPr>
            <p:spPr bwMode="auto">
              <a:xfrm>
                <a:off x="6861175" y="3459956"/>
                <a:ext cx="0" cy="365125"/>
              </a:xfrm>
              <a:prstGeom prst="line">
                <a:avLst/>
              </a:prstGeom>
              <a:noFill/>
              <a:ln w="12700">
                <a:solidFill>
                  <a:schemeClr val="tx1"/>
                </a:solidFill>
                <a:round/>
                <a:headEnd/>
                <a:tailEnd/>
              </a:ln>
            </p:spPr>
            <p:txBody>
              <a:bodyPr anchor="ctr" anchorCtr="1"/>
              <a:lstStyle/>
              <a:p>
                <a:endParaRPr lang="en-US" sz="1200"/>
              </a:p>
            </p:txBody>
          </p:sp>
          <p:sp>
            <p:nvSpPr>
              <p:cNvPr id="81095" name="Line 28"/>
              <p:cNvSpPr>
                <a:spLocks noChangeShapeType="1"/>
              </p:cNvSpPr>
              <p:nvPr/>
            </p:nvSpPr>
            <p:spPr bwMode="auto">
              <a:xfrm>
                <a:off x="6869113" y="3459956"/>
                <a:ext cx="0" cy="365125"/>
              </a:xfrm>
              <a:prstGeom prst="line">
                <a:avLst/>
              </a:prstGeom>
              <a:noFill/>
              <a:ln w="28575" cap="sq">
                <a:solidFill>
                  <a:schemeClr val="tx1"/>
                </a:solidFill>
                <a:round/>
                <a:headEnd/>
                <a:tailEnd/>
              </a:ln>
            </p:spPr>
            <p:txBody>
              <a:bodyPr anchor="ctr" anchorCtr="1"/>
              <a:lstStyle/>
              <a:p>
                <a:endParaRPr lang="en-US" sz="1200"/>
              </a:p>
            </p:txBody>
          </p:sp>
          <p:cxnSp>
            <p:nvCxnSpPr>
              <p:cNvPr id="81096" name="Straight Connector 232"/>
              <p:cNvCxnSpPr>
                <a:cxnSpLocks noChangeShapeType="1"/>
                <a:stCxn id="81093" idx="0"/>
                <a:endCxn id="81095" idx="0"/>
              </p:cNvCxnSpPr>
              <p:nvPr/>
            </p:nvCxnSpPr>
            <p:spPr bwMode="auto">
              <a:xfrm rot="16200000" flipH="1">
                <a:off x="6673056" y="3263899"/>
                <a:ext cx="1588" cy="392113"/>
              </a:xfrm>
              <a:prstGeom prst="line">
                <a:avLst/>
              </a:prstGeom>
              <a:noFill/>
              <a:ln w="28575" algn="ctr">
                <a:solidFill>
                  <a:schemeClr val="tx1"/>
                </a:solidFill>
                <a:round/>
                <a:headEnd/>
                <a:tailEnd/>
              </a:ln>
            </p:spPr>
          </p:cxnSp>
          <p:cxnSp>
            <p:nvCxnSpPr>
              <p:cNvPr id="81097" name="Straight Connector 233"/>
              <p:cNvCxnSpPr>
                <a:cxnSpLocks noChangeShapeType="1"/>
                <a:stCxn id="81093" idx="1"/>
                <a:endCxn id="81095" idx="1"/>
              </p:cNvCxnSpPr>
              <p:nvPr/>
            </p:nvCxnSpPr>
            <p:spPr bwMode="auto">
              <a:xfrm rot="5400000" flipH="1" flipV="1">
                <a:off x="6673056" y="3629025"/>
                <a:ext cx="1588" cy="392113"/>
              </a:xfrm>
              <a:prstGeom prst="line">
                <a:avLst/>
              </a:prstGeom>
              <a:noFill/>
              <a:ln w="28575" algn="ctr">
                <a:solidFill>
                  <a:schemeClr val="tx1"/>
                </a:solidFill>
                <a:round/>
                <a:headEnd/>
                <a:tailEnd/>
              </a:ln>
            </p:spPr>
          </p:cxnSp>
          <p:sp>
            <p:nvSpPr>
              <p:cNvPr id="81098" name="TextBox 411"/>
              <p:cNvSpPr txBox="1">
                <a:spLocks noChangeArrowheads="1"/>
              </p:cNvSpPr>
              <p:nvPr/>
            </p:nvSpPr>
            <p:spPr bwMode="auto">
              <a:xfrm>
                <a:off x="304800" y="3505200"/>
                <a:ext cx="1600200" cy="276740"/>
              </a:xfrm>
              <a:prstGeom prst="rect">
                <a:avLst/>
              </a:prstGeom>
              <a:noFill/>
              <a:ln w="9525">
                <a:noFill/>
                <a:miter lim="800000"/>
                <a:headEnd/>
                <a:tailEnd/>
              </a:ln>
            </p:spPr>
            <p:txBody>
              <a:bodyPr>
                <a:spAutoFit/>
              </a:bodyPr>
              <a:lstStyle/>
              <a:p>
                <a:r>
                  <a:rPr lang="en-US" sz="1200" b="1" dirty="0">
                    <a:solidFill>
                      <a:srgbClr val="7030A0"/>
                    </a:solidFill>
                  </a:rPr>
                  <a:t>1 </a:t>
                </a:r>
                <a:r>
                  <a:rPr lang="vi-VN" sz="1200" b="1" dirty="0" smtClean="0">
                    <a:solidFill>
                      <a:srgbClr val="7030A0"/>
                    </a:solidFill>
                  </a:rPr>
                  <a:t>element</a:t>
                </a:r>
                <a:endParaRPr lang="en-US" sz="1200" b="1" dirty="0">
                  <a:solidFill>
                    <a:srgbClr val="7030A0"/>
                  </a:solidFill>
                </a:endParaRPr>
              </a:p>
            </p:txBody>
          </p:sp>
        </p:grpSp>
      </p:grpSp>
      <p:grpSp>
        <p:nvGrpSpPr>
          <p:cNvPr id="8" name="Group 424"/>
          <p:cNvGrpSpPr>
            <a:grpSpLocks/>
          </p:cNvGrpSpPr>
          <p:nvPr/>
        </p:nvGrpSpPr>
        <p:grpSpPr bwMode="auto">
          <a:xfrm>
            <a:off x="1447800" y="3809998"/>
            <a:ext cx="7098509" cy="761941"/>
            <a:chOff x="381000" y="3810000"/>
            <a:chExt cx="7098509" cy="762000"/>
          </a:xfrm>
        </p:grpSpPr>
        <p:cxnSp>
          <p:nvCxnSpPr>
            <p:cNvPr id="80976" name="Straight Arrow Connector 376"/>
            <p:cNvCxnSpPr>
              <a:cxnSpLocks noChangeShapeType="1"/>
            </p:cNvCxnSpPr>
            <p:nvPr/>
          </p:nvCxnSpPr>
          <p:spPr bwMode="auto">
            <a:xfrm flipH="1">
              <a:off x="2364579" y="3930175"/>
              <a:ext cx="439737" cy="267736"/>
            </a:xfrm>
            <a:prstGeom prst="straightConnector1">
              <a:avLst/>
            </a:prstGeom>
            <a:noFill/>
            <a:ln w="28575" algn="ctr">
              <a:solidFill>
                <a:srgbClr val="0000FF"/>
              </a:solidFill>
              <a:round/>
              <a:headEnd/>
              <a:tailEnd type="arrow" w="med" len="med"/>
            </a:ln>
          </p:spPr>
        </p:cxnSp>
        <p:cxnSp>
          <p:nvCxnSpPr>
            <p:cNvPr id="80977" name="Straight Arrow Connector 378"/>
            <p:cNvCxnSpPr>
              <a:cxnSpLocks noChangeShapeType="1"/>
              <a:stCxn id="81053" idx="2"/>
              <a:endCxn id="81022" idx="0"/>
            </p:cNvCxnSpPr>
            <p:nvPr/>
          </p:nvCxnSpPr>
          <p:spPr bwMode="auto">
            <a:xfrm>
              <a:off x="2008187" y="3901225"/>
              <a:ext cx="357188" cy="304857"/>
            </a:xfrm>
            <a:prstGeom prst="straightConnector1">
              <a:avLst/>
            </a:prstGeom>
            <a:noFill/>
            <a:ln w="28575" algn="ctr">
              <a:solidFill>
                <a:srgbClr val="0000FF"/>
              </a:solidFill>
              <a:round/>
              <a:headEnd/>
              <a:tailEnd type="arrow" w="med" len="med"/>
            </a:ln>
          </p:spPr>
        </p:cxnSp>
        <p:cxnSp>
          <p:nvCxnSpPr>
            <p:cNvPr id="80978" name="Straight Arrow Connector 381"/>
            <p:cNvCxnSpPr>
              <a:cxnSpLocks noChangeShapeType="1"/>
            </p:cNvCxnSpPr>
            <p:nvPr/>
          </p:nvCxnSpPr>
          <p:spPr bwMode="auto">
            <a:xfrm>
              <a:off x="3352800" y="3886200"/>
              <a:ext cx="533400" cy="304800"/>
            </a:xfrm>
            <a:prstGeom prst="straightConnector1">
              <a:avLst/>
            </a:prstGeom>
            <a:noFill/>
            <a:ln w="28575" algn="ctr">
              <a:solidFill>
                <a:srgbClr val="0000FF"/>
              </a:solidFill>
              <a:round/>
              <a:headEnd/>
              <a:tailEnd type="arrow" w="med" len="med"/>
            </a:ln>
          </p:spPr>
        </p:cxnSp>
        <p:cxnSp>
          <p:nvCxnSpPr>
            <p:cNvPr id="80979" name="Straight Arrow Connector 383"/>
            <p:cNvCxnSpPr>
              <a:cxnSpLocks noChangeShapeType="1"/>
              <a:endCxn id="81012" idx="0"/>
            </p:cNvCxnSpPr>
            <p:nvPr/>
          </p:nvCxnSpPr>
          <p:spPr bwMode="auto">
            <a:xfrm rot="10800000" flipV="1">
              <a:off x="3894139" y="3886199"/>
              <a:ext cx="449263" cy="319882"/>
            </a:xfrm>
            <a:prstGeom prst="straightConnector1">
              <a:avLst/>
            </a:prstGeom>
            <a:noFill/>
            <a:ln w="28575" algn="ctr">
              <a:solidFill>
                <a:srgbClr val="0000FF"/>
              </a:solidFill>
              <a:round/>
              <a:headEnd/>
              <a:tailEnd type="arrow" w="med" len="med"/>
            </a:ln>
          </p:spPr>
        </p:cxnSp>
        <p:cxnSp>
          <p:nvCxnSpPr>
            <p:cNvPr id="80980" name="Straight Arrow Connector 390"/>
            <p:cNvCxnSpPr>
              <a:cxnSpLocks noChangeShapeType="1"/>
              <a:stCxn id="81080" idx="1"/>
              <a:endCxn id="81000" idx="0"/>
            </p:cNvCxnSpPr>
            <p:nvPr/>
          </p:nvCxnSpPr>
          <p:spPr bwMode="auto">
            <a:xfrm>
              <a:off x="4927601" y="3824949"/>
              <a:ext cx="474661" cy="365257"/>
            </a:xfrm>
            <a:prstGeom prst="straightConnector1">
              <a:avLst/>
            </a:prstGeom>
            <a:noFill/>
            <a:ln w="28575" algn="ctr">
              <a:solidFill>
                <a:srgbClr val="0000FF"/>
              </a:solidFill>
              <a:round/>
              <a:headEnd/>
              <a:tailEnd type="arrow" w="med" len="med"/>
            </a:ln>
          </p:spPr>
        </p:cxnSp>
        <p:cxnSp>
          <p:nvCxnSpPr>
            <p:cNvPr id="80981" name="Straight Arrow Connector 392"/>
            <p:cNvCxnSpPr>
              <a:cxnSpLocks noChangeShapeType="1"/>
            </p:cNvCxnSpPr>
            <p:nvPr/>
          </p:nvCxnSpPr>
          <p:spPr bwMode="auto">
            <a:xfrm rot="10800000" flipV="1">
              <a:off x="5410200" y="3810000"/>
              <a:ext cx="533400" cy="381000"/>
            </a:xfrm>
            <a:prstGeom prst="straightConnector1">
              <a:avLst/>
            </a:prstGeom>
            <a:noFill/>
            <a:ln w="28575" algn="ctr">
              <a:solidFill>
                <a:srgbClr val="0000FF"/>
              </a:solidFill>
              <a:round/>
              <a:headEnd/>
              <a:tailEnd type="arrow" w="med" len="med"/>
            </a:ln>
          </p:spPr>
        </p:cxnSp>
        <p:cxnSp>
          <p:nvCxnSpPr>
            <p:cNvPr id="80982" name="Straight Arrow Connector 394"/>
            <p:cNvCxnSpPr>
              <a:cxnSpLocks noChangeShapeType="1"/>
            </p:cNvCxnSpPr>
            <p:nvPr/>
          </p:nvCxnSpPr>
          <p:spPr bwMode="auto">
            <a:xfrm flipH="1">
              <a:off x="6926263" y="3847580"/>
              <a:ext cx="553246" cy="324869"/>
            </a:xfrm>
            <a:prstGeom prst="straightConnector1">
              <a:avLst/>
            </a:prstGeom>
            <a:noFill/>
            <a:ln w="28575" algn="ctr">
              <a:solidFill>
                <a:srgbClr val="0000FF"/>
              </a:solidFill>
              <a:round/>
              <a:headEnd/>
              <a:tailEnd type="arrow" w="med" len="med"/>
            </a:ln>
          </p:spPr>
        </p:cxnSp>
        <p:cxnSp>
          <p:nvCxnSpPr>
            <p:cNvPr id="80983" name="Straight Arrow Connector 396"/>
            <p:cNvCxnSpPr>
              <a:cxnSpLocks noChangeShapeType="1"/>
              <a:endCxn id="80990" idx="0"/>
            </p:cNvCxnSpPr>
            <p:nvPr/>
          </p:nvCxnSpPr>
          <p:spPr bwMode="auto">
            <a:xfrm>
              <a:off x="6477885" y="3847580"/>
              <a:ext cx="453140" cy="342627"/>
            </a:xfrm>
            <a:prstGeom prst="straightConnector1">
              <a:avLst/>
            </a:prstGeom>
            <a:noFill/>
            <a:ln w="28575" algn="ctr">
              <a:solidFill>
                <a:srgbClr val="0000FF"/>
              </a:solidFill>
              <a:round/>
              <a:headEnd/>
              <a:tailEnd type="arrow" w="med" len="med"/>
            </a:ln>
          </p:spPr>
        </p:cxnSp>
        <p:grpSp>
          <p:nvGrpSpPr>
            <p:cNvPr id="80984" name="Group 419"/>
            <p:cNvGrpSpPr>
              <a:grpSpLocks/>
            </p:cNvGrpSpPr>
            <p:nvPr/>
          </p:nvGrpSpPr>
          <p:grpSpPr bwMode="auto">
            <a:xfrm>
              <a:off x="381000" y="3930650"/>
              <a:ext cx="6934200" cy="641350"/>
              <a:chOff x="381000" y="3930650"/>
              <a:chExt cx="6934200" cy="641350"/>
            </a:xfrm>
          </p:grpSpPr>
          <p:grpSp>
            <p:nvGrpSpPr>
              <p:cNvPr id="80985" name="Group 140"/>
              <p:cNvGrpSpPr>
                <a:grpSpLocks/>
              </p:cNvGrpSpPr>
              <p:nvPr/>
            </p:nvGrpSpPr>
            <p:grpSpPr bwMode="auto">
              <a:xfrm>
                <a:off x="1935162" y="3946525"/>
                <a:ext cx="2343151" cy="625475"/>
                <a:chOff x="1935162" y="2667000"/>
                <a:chExt cx="2343151" cy="625475"/>
              </a:xfrm>
            </p:grpSpPr>
            <p:sp>
              <p:nvSpPr>
                <p:cNvPr id="81008" name="Rectangle 11"/>
                <p:cNvSpPr>
                  <a:spLocks noChangeArrowheads="1"/>
                </p:cNvSpPr>
                <p:nvPr/>
              </p:nvSpPr>
              <p:spPr bwMode="auto">
                <a:xfrm>
                  <a:off x="3894138" y="29265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1009" name="Rectangle 12"/>
                <p:cNvSpPr>
                  <a:spLocks noChangeArrowheads="1"/>
                </p:cNvSpPr>
                <p:nvPr/>
              </p:nvSpPr>
              <p:spPr bwMode="auto">
                <a:xfrm>
                  <a:off x="3509963" y="29265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1010" name="Line 17"/>
                <p:cNvSpPr>
                  <a:spLocks noChangeShapeType="1"/>
                </p:cNvSpPr>
                <p:nvPr/>
              </p:nvSpPr>
              <p:spPr bwMode="auto">
                <a:xfrm>
                  <a:off x="3505200" y="2926556"/>
                  <a:ext cx="0" cy="365125"/>
                </a:xfrm>
                <a:prstGeom prst="line">
                  <a:avLst/>
                </a:prstGeom>
                <a:noFill/>
                <a:ln w="28575" cap="sq">
                  <a:solidFill>
                    <a:schemeClr val="tx1"/>
                  </a:solidFill>
                  <a:round/>
                  <a:headEnd/>
                  <a:tailEnd/>
                </a:ln>
              </p:spPr>
              <p:txBody>
                <a:bodyPr anchor="ctr" anchorCtr="1"/>
                <a:lstStyle/>
                <a:p>
                  <a:endParaRPr lang="en-US" sz="1200"/>
                </a:p>
              </p:txBody>
            </p:sp>
            <p:sp>
              <p:nvSpPr>
                <p:cNvPr id="81011" name="Line 18"/>
                <p:cNvSpPr>
                  <a:spLocks noChangeShapeType="1"/>
                </p:cNvSpPr>
                <p:nvPr/>
              </p:nvSpPr>
              <p:spPr bwMode="auto">
                <a:xfrm>
                  <a:off x="3505200" y="2926556"/>
                  <a:ext cx="0" cy="365125"/>
                </a:xfrm>
                <a:prstGeom prst="line">
                  <a:avLst/>
                </a:prstGeom>
                <a:noFill/>
                <a:ln w="12700">
                  <a:solidFill>
                    <a:schemeClr val="tx1"/>
                  </a:solidFill>
                  <a:round/>
                  <a:headEnd/>
                  <a:tailEnd/>
                </a:ln>
              </p:spPr>
              <p:txBody>
                <a:bodyPr anchor="ctr" anchorCtr="1"/>
                <a:lstStyle/>
                <a:p>
                  <a:endParaRPr lang="en-US" sz="1200"/>
                </a:p>
              </p:txBody>
            </p:sp>
            <p:sp>
              <p:nvSpPr>
                <p:cNvPr id="81012" name="Line 20"/>
                <p:cNvSpPr>
                  <a:spLocks noChangeShapeType="1"/>
                </p:cNvSpPr>
                <p:nvPr/>
              </p:nvSpPr>
              <p:spPr bwMode="auto">
                <a:xfrm>
                  <a:off x="3894138" y="2926556"/>
                  <a:ext cx="0" cy="365125"/>
                </a:xfrm>
                <a:prstGeom prst="line">
                  <a:avLst/>
                </a:prstGeom>
                <a:noFill/>
                <a:ln w="12700">
                  <a:solidFill>
                    <a:schemeClr val="tx1"/>
                  </a:solidFill>
                  <a:round/>
                  <a:headEnd/>
                  <a:tailEnd/>
                </a:ln>
              </p:spPr>
              <p:txBody>
                <a:bodyPr anchor="ctr" anchorCtr="1"/>
                <a:lstStyle/>
                <a:p>
                  <a:endParaRPr lang="en-US" sz="1200"/>
                </a:p>
              </p:txBody>
            </p:sp>
            <p:sp>
              <p:nvSpPr>
                <p:cNvPr id="81013" name="Line 21"/>
                <p:cNvSpPr>
                  <a:spLocks noChangeShapeType="1"/>
                </p:cNvSpPr>
                <p:nvPr/>
              </p:nvSpPr>
              <p:spPr bwMode="auto">
                <a:xfrm>
                  <a:off x="4278313" y="2926556"/>
                  <a:ext cx="0" cy="365125"/>
                </a:xfrm>
                <a:prstGeom prst="line">
                  <a:avLst/>
                </a:prstGeom>
                <a:noFill/>
                <a:ln w="12700">
                  <a:solidFill>
                    <a:schemeClr val="tx1"/>
                  </a:solidFill>
                  <a:round/>
                  <a:headEnd/>
                  <a:tailEnd/>
                </a:ln>
              </p:spPr>
              <p:txBody>
                <a:bodyPr anchor="ctr" anchorCtr="1"/>
                <a:lstStyle/>
                <a:p>
                  <a:endParaRPr lang="en-US" sz="1200"/>
                </a:p>
              </p:txBody>
            </p:sp>
            <p:sp>
              <p:nvSpPr>
                <p:cNvPr id="81014" name="Line 28"/>
                <p:cNvSpPr>
                  <a:spLocks noChangeShapeType="1"/>
                </p:cNvSpPr>
                <p:nvPr/>
              </p:nvSpPr>
              <p:spPr bwMode="auto">
                <a:xfrm>
                  <a:off x="4267200" y="2926556"/>
                  <a:ext cx="0" cy="365125"/>
                </a:xfrm>
                <a:prstGeom prst="line">
                  <a:avLst/>
                </a:prstGeom>
                <a:noFill/>
                <a:ln w="28575" cap="sq">
                  <a:solidFill>
                    <a:schemeClr val="tx1"/>
                  </a:solidFill>
                  <a:round/>
                  <a:headEnd/>
                  <a:tailEnd/>
                </a:ln>
              </p:spPr>
              <p:txBody>
                <a:bodyPr anchor="ctr" anchorCtr="1"/>
                <a:lstStyle/>
                <a:p>
                  <a:endParaRPr lang="en-US" sz="1200"/>
                </a:p>
              </p:txBody>
            </p:sp>
            <p:sp>
              <p:nvSpPr>
                <p:cNvPr id="81015" name="Text Box 31"/>
                <p:cNvSpPr txBox="1">
                  <a:spLocks noChangeArrowheads="1"/>
                </p:cNvSpPr>
                <p:nvPr/>
              </p:nvSpPr>
              <p:spPr bwMode="auto">
                <a:xfrm>
                  <a:off x="3592513" y="2667000"/>
                  <a:ext cx="228600" cy="277021"/>
                </a:xfrm>
                <a:prstGeom prst="rect">
                  <a:avLst/>
                </a:prstGeom>
                <a:noFill/>
                <a:ln w="9525">
                  <a:noFill/>
                  <a:miter lim="800000"/>
                  <a:headEnd/>
                  <a:tailEnd/>
                </a:ln>
              </p:spPr>
              <p:txBody>
                <a:bodyPr>
                  <a:spAutoFit/>
                </a:bodyPr>
                <a:lstStyle/>
                <a:p>
                  <a:r>
                    <a:rPr lang="vi-VN" sz="1200" dirty="0" smtClean="0"/>
                    <a:t>2</a:t>
                  </a:r>
                  <a:endParaRPr lang="en-US" sz="1200" dirty="0"/>
                </a:p>
              </p:txBody>
            </p:sp>
            <p:sp>
              <p:nvSpPr>
                <p:cNvPr id="81016" name="Text Box 32"/>
                <p:cNvSpPr txBox="1">
                  <a:spLocks noChangeArrowheads="1"/>
                </p:cNvSpPr>
                <p:nvPr/>
              </p:nvSpPr>
              <p:spPr bwMode="auto">
                <a:xfrm>
                  <a:off x="3973513" y="2667000"/>
                  <a:ext cx="228600" cy="277020"/>
                </a:xfrm>
                <a:prstGeom prst="rect">
                  <a:avLst/>
                </a:prstGeom>
                <a:noFill/>
                <a:ln w="9525">
                  <a:noFill/>
                  <a:miter lim="800000"/>
                  <a:headEnd/>
                  <a:tailEnd/>
                </a:ln>
              </p:spPr>
              <p:txBody>
                <a:bodyPr>
                  <a:spAutoFit/>
                </a:bodyPr>
                <a:lstStyle/>
                <a:p>
                  <a:r>
                    <a:rPr lang="vi-VN" sz="1200" dirty="0"/>
                    <a:t>3</a:t>
                  </a:r>
                  <a:endParaRPr lang="en-US" sz="1200" dirty="0"/>
                </a:p>
              </p:txBody>
            </p:sp>
            <p:cxnSp>
              <p:nvCxnSpPr>
                <p:cNvPr id="81017" name="Straight Connector 267"/>
                <p:cNvCxnSpPr>
                  <a:cxnSpLocks noChangeShapeType="1"/>
                  <a:stCxn id="81010" idx="0"/>
                  <a:endCxn id="81014" idx="0"/>
                </p:cNvCxnSpPr>
                <p:nvPr/>
              </p:nvCxnSpPr>
              <p:spPr bwMode="auto">
                <a:xfrm rot="16200000" flipH="1">
                  <a:off x="3886200" y="2545556"/>
                  <a:ext cx="1588" cy="762000"/>
                </a:xfrm>
                <a:prstGeom prst="line">
                  <a:avLst/>
                </a:prstGeom>
                <a:noFill/>
                <a:ln w="28575" algn="ctr">
                  <a:solidFill>
                    <a:schemeClr val="tx1"/>
                  </a:solidFill>
                  <a:round/>
                  <a:headEnd/>
                  <a:tailEnd/>
                </a:ln>
              </p:spPr>
            </p:cxnSp>
            <p:cxnSp>
              <p:nvCxnSpPr>
                <p:cNvPr id="81018" name="Straight Connector 268"/>
                <p:cNvCxnSpPr>
                  <a:cxnSpLocks noChangeShapeType="1"/>
                  <a:stCxn id="81010" idx="1"/>
                  <a:endCxn id="81014" idx="1"/>
                </p:cNvCxnSpPr>
                <p:nvPr/>
              </p:nvCxnSpPr>
              <p:spPr bwMode="auto">
                <a:xfrm rot="5400000" flipH="1" flipV="1">
                  <a:off x="3886200" y="2910681"/>
                  <a:ext cx="1588" cy="762000"/>
                </a:xfrm>
                <a:prstGeom prst="line">
                  <a:avLst/>
                </a:prstGeom>
                <a:noFill/>
                <a:ln w="28575" algn="ctr">
                  <a:solidFill>
                    <a:schemeClr val="tx1"/>
                  </a:solidFill>
                  <a:round/>
                  <a:headEnd/>
                  <a:tailEnd/>
                </a:ln>
              </p:spPr>
            </p:cxnSp>
            <p:sp>
              <p:nvSpPr>
                <p:cNvPr id="81019" name="Rectangle 13"/>
                <p:cNvSpPr>
                  <a:spLocks noChangeArrowheads="1"/>
                </p:cNvSpPr>
                <p:nvPr/>
              </p:nvSpPr>
              <p:spPr bwMode="auto">
                <a:xfrm>
                  <a:off x="2365375" y="2926556"/>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1020" name="Rectangle 14"/>
                <p:cNvSpPr>
                  <a:spLocks noChangeArrowheads="1"/>
                </p:cNvSpPr>
                <p:nvPr/>
              </p:nvSpPr>
              <p:spPr bwMode="auto">
                <a:xfrm>
                  <a:off x="1981200" y="29265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1021" name="Line 17"/>
                <p:cNvSpPr>
                  <a:spLocks noChangeShapeType="1"/>
                </p:cNvSpPr>
                <p:nvPr/>
              </p:nvSpPr>
              <p:spPr bwMode="auto">
                <a:xfrm>
                  <a:off x="1981200" y="2926556"/>
                  <a:ext cx="0" cy="365125"/>
                </a:xfrm>
                <a:prstGeom prst="line">
                  <a:avLst/>
                </a:prstGeom>
                <a:noFill/>
                <a:ln w="28575" cap="sq">
                  <a:solidFill>
                    <a:schemeClr val="tx1"/>
                  </a:solidFill>
                  <a:round/>
                  <a:headEnd/>
                  <a:tailEnd/>
                </a:ln>
              </p:spPr>
              <p:txBody>
                <a:bodyPr anchor="ctr" anchorCtr="1"/>
                <a:lstStyle/>
                <a:p>
                  <a:endParaRPr lang="en-US" sz="1200"/>
                </a:p>
              </p:txBody>
            </p:sp>
            <p:sp>
              <p:nvSpPr>
                <p:cNvPr id="81022" name="Line 18"/>
                <p:cNvSpPr>
                  <a:spLocks noChangeShapeType="1"/>
                </p:cNvSpPr>
                <p:nvPr/>
              </p:nvSpPr>
              <p:spPr bwMode="auto">
                <a:xfrm>
                  <a:off x="2365375" y="2926556"/>
                  <a:ext cx="0" cy="365125"/>
                </a:xfrm>
                <a:prstGeom prst="line">
                  <a:avLst/>
                </a:prstGeom>
                <a:noFill/>
                <a:ln w="12700">
                  <a:solidFill>
                    <a:schemeClr val="tx1"/>
                  </a:solidFill>
                  <a:round/>
                  <a:headEnd/>
                  <a:tailEnd/>
                </a:ln>
              </p:spPr>
              <p:txBody>
                <a:bodyPr anchor="ctr" anchorCtr="1"/>
                <a:lstStyle/>
                <a:p>
                  <a:endParaRPr lang="en-US" sz="1200"/>
                </a:p>
              </p:txBody>
            </p:sp>
            <p:sp>
              <p:nvSpPr>
                <p:cNvPr id="81023" name="Line 19"/>
                <p:cNvSpPr>
                  <a:spLocks noChangeShapeType="1"/>
                </p:cNvSpPr>
                <p:nvPr/>
              </p:nvSpPr>
              <p:spPr bwMode="auto">
                <a:xfrm>
                  <a:off x="2747963" y="2926556"/>
                  <a:ext cx="0" cy="365125"/>
                </a:xfrm>
                <a:prstGeom prst="line">
                  <a:avLst/>
                </a:prstGeom>
                <a:noFill/>
                <a:ln w="12700">
                  <a:solidFill>
                    <a:schemeClr val="tx1"/>
                  </a:solidFill>
                  <a:round/>
                  <a:headEnd/>
                  <a:tailEnd/>
                </a:ln>
              </p:spPr>
              <p:txBody>
                <a:bodyPr anchor="ctr" anchorCtr="1"/>
                <a:lstStyle/>
                <a:p>
                  <a:endParaRPr lang="en-US" sz="1200"/>
                </a:p>
              </p:txBody>
            </p:sp>
            <p:sp>
              <p:nvSpPr>
                <p:cNvPr id="81024" name="Line 28"/>
                <p:cNvSpPr>
                  <a:spLocks noChangeShapeType="1"/>
                </p:cNvSpPr>
                <p:nvPr/>
              </p:nvSpPr>
              <p:spPr bwMode="auto">
                <a:xfrm>
                  <a:off x="2743200" y="2926556"/>
                  <a:ext cx="0" cy="365125"/>
                </a:xfrm>
                <a:prstGeom prst="line">
                  <a:avLst/>
                </a:prstGeom>
                <a:noFill/>
                <a:ln w="28575" cap="sq">
                  <a:solidFill>
                    <a:schemeClr val="tx1"/>
                  </a:solidFill>
                  <a:round/>
                  <a:headEnd/>
                  <a:tailEnd/>
                </a:ln>
              </p:spPr>
              <p:txBody>
                <a:bodyPr anchor="ctr" anchorCtr="1"/>
                <a:lstStyle/>
                <a:p>
                  <a:endParaRPr lang="en-US" sz="1200"/>
                </a:p>
              </p:txBody>
            </p:sp>
            <p:sp>
              <p:nvSpPr>
                <p:cNvPr id="81025" name="Text Box 29"/>
                <p:cNvSpPr txBox="1">
                  <a:spLocks noChangeArrowheads="1"/>
                </p:cNvSpPr>
                <p:nvPr/>
              </p:nvSpPr>
              <p:spPr bwMode="auto">
                <a:xfrm>
                  <a:off x="1935162" y="2670658"/>
                  <a:ext cx="361951" cy="277021"/>
                </a:xfrm>
                <a:prstGeom prst="rect">
                  <a:avLst/>
                </a:prstGeom>
                <a:noFill/>
                <a:ln w="9525">
                  <a:noFill/>
                  <a:miter lim="800000"/>
                  <a:headEnd/>
                  <a:tailEnd/>
                </a:ln>
              </p:spPr>
              <p:txBody>
                <a:bodyPr wrap="square">
                  <a:spAutoFit/>
                </a:bodyPr>
                <a:lstStyle/>
                <a:p>
                  <a:r>
                    <a:rPr lang="vi-VN" sz="1200" dirty="0"/>
                    <a:t>0</a:t>
                  </a:r>
                  <a:endParaRPr lang="en-US" sz="1200" dirty="0"/>
                </a:p>
              </p:txBody>
            </p:sp>
            <p:sp>
              <p:nvSpPr>
                <p:cNvPr id="81026" name="Text Box 30"/>
                <p:cNvSpPr txBox="1">
                  <a:spLocks noChangeArrowheads="1"/>
                </p:cNvSpPr>
                <p:nvPr/>
              </p:nvSpPr>
              <p:spPr bwMode="auto">
                <a:xfrm>
                  <a:off x="2449513" y="2667000"/>
                  <a:ext cx="228600" cy="277020"/>
                </a:xfrm>
                <a:prstGeom prst="rect">
                  <a:avLst/>
                </a:prstGeom>
                <a:noFill/>
                <a:ln w="9525">
                  <a:noFill/>
                  <a:miter lim="800000"/>
                  <a:headEnd/>
                  <a:tailEnd/>
                </a:ln>
              </p:spPr>
              <p:txBody>
                <a:bodyPr>
                  <a:spAutoFit/>
                </a:bodyPr>
                <a:lstStyle/>
                <a:p>
                  <a:r>
                    <a:rPr lang="vi-VN" sz="1200" dirty="0"/>
                    <a:t>1</a:t>
                  </a:r>
                  <a:endParaRPr lang="en-US" sz="1200" dirty="0"/>
                </a:p>
              </p:txBody>
            </p:sp>
            <p:cxnSp>
              <p:nvCxnSpPr>
                <p:cNvPr id="81027" name="Straight Connector 277"/>
                <p:cNvCxnSpPr>
                  <a:cxnSpLocks noChangeShapeType="1"/>
                  <a:stCxn id="81021" idx="0"/>
                  <a:endCxn id="81024" idx="0"/>
                </p:cNvCxnSpPr>
                <p:nvPr/>
              </p:nvCxnSpPr>
              <p:spPr bwMode="auto">
                <a:xfrm rot="16200000" flipH="1">
                  <a:off x="2362200" y="2545556"/>
                  <a:ext cx="1588" cy="762000"/>
                </a:xfrm>
                <a:prstGeom prst="line">
                  <a:avLst/>
                </a:prstGeom>
                <a:noFill/>
                <a:ln w="28575" algn="ctr">
                  <a:solidFill>
                    <a:schemeClr val="tx1"/>
                  </a:solidFill>
                  <a:round/>
                  <a:headEnd/>
                  <a:tailEnd/>
                </a:ln>
              </p:spPr>
            </p:cxnSp>
            <p:cxnSp>
              <p:nvCxnSpPr>
                <p:cNvPr id="81028" name="Straight Connector 278"/>
                <p:cNvCxnSpPr>
                  <a:cxnSpLocks noChangeShapeType="1"/>
                  <a:stCxn id="81021" idx="1"/>
                  <a:endCxn id="81024" idx="1"/>
                </p:cNvCxnSpPr>
                <p:nvPr/>
              </p:nvCxnSpPr>
              <p:spPr bwMode="auto">
                <a:xfrm rot="5400000" flipH="1" flipV="1">
                  <a:off x="2362200" y="2910681"/>
                  <a:ext cx="1588" cy="762000"/>
                </a:xfrm>
                <a:prstGeom prst="line">
                  <a:avLst/>
                </a:prstGeom>
                <a:noFill/>
                <a:ln w="28575" algn="ctr">
                  <a:solidFill>
                    <a:schemeClr val="tx1"/>
                  </a:solidFill>
                  <a:round/>
                  <a:headEnd/>
                  <a:tailEnd/>
                </a:ln>
              </p:spPr>
            </p:cxnSp>
          </p:grpSp>
          <p:sp>
            <p:nvSpPr>
              <p:cNvPr id="80986" name="Rectangle 11"/>
              <p:cNvSpPr>
                <a:spLocks noChangeArrowheads="1"/>
              </p:cNvSpPr>
              <p:nvPr/>
            </p:nvSpPr>
            <p:spPr bwMode="auto">
              <a:xfrm>
                <a:off x="6931025" y="419020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0987" name="Rectangle 12"/>
              <p:cNvSpPr>
                <a:spLocks noChangeArrowheads="1"/>
              </p:cNvSpPr>
              <p:nvPr/>
            </p:nvSpPr>
            <p:spPr bwMode="auto">
              <a:xfrm>
                <a:off x="6546850" y="419020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0988" name="Line 17"/>
              <p:cNvSpPr>
                <a:spLocks noChangeShapeType="1"/>
              </p:cNvSpPr>
              <p:nvPr/>
            </p:nvSpPr>
            <p:spPr bwMode="auto">
              <a:xfrm>
                <a:off x="6542087" y="4190206"/>
                <a:ext cx="0" cy="365125"/>
              </a:xfrm>
              <a:prstGeom prst="line">
                <a:avLst/>
              </a:prstGeom>
              <a:noFill/>
              <a:ln w="28575" cap="sq">
                <a:solidFill>
                  <a:schemeClr val="tx1"/>
                </a:solidFill>
                <a:round/>
                <a:headEnd/>
                <a:tailEnd/>
              </a:ln>
            </p:spPr>
            <p:txBody>
              <a:bodyPr anchor="ctr" anchorCtr="1"/>
              <a:lstStyle/>
              <a:p>
                <a:endParaRPr lang="en-US" sz="1200"/>
              </a:p>
            </p:txBody>
          </p:sp>
          <p:sp>
            <p:nvSpPr>
              <p:cNvPr id="80989" name="Line 18"/>
              <p:cNvSpPr>
                <a:spLocks noChangeShapeType="1"/>
              </p:cNvSpPr>
              <p:nvPr/>
            </p:nvSpPr>
            <p:spPr bwMode="auto">
              <a:xfrm>
                <a:off x="6542087" y="4190206"/>
                <a:ext cx="0" cy="365125"/>
              </a:xfrm>
              <a:prstGeom prst="line">
                <a:avLst/>
              </a:prstGeom>
              <a:noFill/>
              <a:ln w="12700">
                <a:solidFill>
                  <a:schemeClr val="tx1"/>
                </a:solidFill>
                <a:round/>
                <a:headEnd/>
                <a:tailEnd/>
              </a:ln>
            </p:spPr>
            <p:txBody>
              <a:bodyPr anchor="ctr" anchorCtr="1"/>
              <a:lstStyle/>
              <a:p>
                <a:endParaRPr lang="en-US" sz="1200"/>
              </a:p>
            </p:txBody>
          </p:sp>
          <p:sp>
            <p:nvSpPr>
              <p:cNvPr id="80990" name="Line 20"/>
              <p:cNvSpPr>
                <a:spLocks noChangeShapeType="1"/>
              </p:cNvSpPr>
              <p:nvPr/>
            </p:nvSpPr>
            <p:spPr bwMode="auto">
              <a:xfrm>
                <a:off x="6931025" y="4190206"/>
                <a:ext cx="0" cy="365125"/>
              </a:xfrm>
              <a:prstGeom prst="line">
                <a:avLst/>
              </a:prstGeom>
              <a:noFill/>
              <a:ln w="12700">
                <a:solidFill>
                  <a:schemeClr val="tx1"/>
                </a:solidFill>
                <a:round/>
                <a:headEnd/>
                <a:tailEnd/>
              </a:ln>
            </p:spPr>
            <p:txBody>
              <a:bodyPr anchor="ctr" anchorCtr="1"/>
              <a:lstStyle/>
              <a:p>
                <a:endParaRPr lang="en-US" sz="1200"/>
              </a:p>
            </p:txBody>
          </p:sp>
          <p:sp>
            <p:nvSpPr>
              <p:cNvPr id="80991" name="Line 21"/>
              <p:cNvSpPr>
                <a:spLocks noChangeShapeType="1"/>
              </p:cNvSpPr>
              <p:nvPr/>
            </p:nvSpPr>
            <p:spPr bwMode="auto">
              <a:xfrm>
                <a:off x="7315200" y="4190206"/>
                <a:ext cx="0" cy="365125"/>
              </a:xfrm>
              <a:prstGeom prst="line">
                <a:avLst/>
              </a:prstGeom>
              <a:noFill/>
              <a:ln w="12700">
                <a:solidFill>
                  <a:schemeClr val="tx1"/>
                </a:solidFill>
                <a:round/>
                <a:headEnd/>
                <a:tailEnd/>
              </a:ln>
            </p:spPr>
            <p:txBody>
              <a:bodyPr anchor="ctr" anchorCtr="1"/>
              <a:lstStyle/>
              <a:p>
                <a:endParaRPr lang="en-US" sz="1200"/>
              </a:p>
            </p:txBody>
          </p:sp>
          <p:sp>
            <p:nvSpPr>
              <p:cNvPr id="80992" name="Line 28"/>
              <p:cNvSpPr>
                <a:spLocks noChangeShapeType="1"/>
              </p:cNvSpPr>
              <p:nvPr/>
            </p:nvSpPr>
            <p:spPr bwMode="auto">
              <a:xfrm>
                <a:off x="7304087" y="4190206"/>
                <a:ext cx="0" cy="365125"/>
              </a:xfrm>
              <a:prstGeom prst="line">
                <a:avLst/>
              </a:prstGeom>
              <a:noFill/>
              <a:ln w="28575" cap="sq">
                <a:solidFill>
                  <a:schemeClr val="tx1"/>
                </a:solidFill>
                <a:round/>
                <a:headEnd/>
                <a:tailEnd/>
              </a:ln>
            </p:spPr>
            <p:txBody>
              <a:bodyPr anchor="ctr" anchorCtr="1"/>
              <a:lstStyle/>
              <a:p>
                <a:endParaRPr lang="en-US" sz="1200"/>
              </a:p>
            </p:txBody>
          </p:sp>
          <p:sp>
            <p:nvSpPr>
              <p:cNvPr id="80993" name="Text Box 31"/>
              <p:cNvSpPr txBox="1">
                <a:spLocks noChangeArrowheads="1"/>
              </p:cNvSpPr>
              <p:nvPr/>
            </p:nvSpPr>
            <p:spPr bwMode="auto">
              <a:xfrm>
                <a:off x="6629400" y="3930650"/>
                <a:ext cx="228600" cy="277020"/>
              </a:xfrm>
              <a:prstGeom prst="rect">
                <a:avLst/>
              </a:prstGeom>
              <a:noFill/>
              <a:ln w="9525">
                <a:noFill/>
                <a:miter lim="800000"/>
                <a:headEnd/>
                <a:tailEnd/>
              </a:ln>
            </p:spPr>
            <p:txBody>
              <a:bodyPr>
                <a:spAutoFit/>
              </a:bodyPr>
              <a:lstStyle/>
              <a:p>
                <a:r>
                  <a:rPr lang="vi-VN" sz="1200" dirty="0"/>
                  <a:t>6</a:t>
                </a:r>
                <a:endParaRPr lang="en-US" sz="1200" dirty="0"/>
              </a:p>
            </p:txBody>
          </p:sp>
          <p:sp>
            <p:nvSpPr>
              <p:cNvPr id="80994" name="Text Box 32"/>
              <p:cNvSpPr txBox="1">
                <a:spLocks noChangeArrowheads="1"/>
              </p:cNvSpPr>
              <p:nvPr/>
            </p:nvSpPr>
            <p:spPr bwMode="auto">
              <a:xfrm>
                <a:off x="7010400" y="3930650"/>
                <a:ext cx="228600" cy="277021"/>
              </a:xfrm>
              <a:prstGeom prst="rect">
                <a:avLst/>
              </a:prstGeom>
              <a:noFill/>
              <a:ln w="9525">
                <a:noFill/>
                <a:miter lim="800000"/>
                <a:headEnd/>
                <a:tailEnd/>
              </a:ln>
            </p:spPr>
            <p:txBody>
              <a:bodyPr>
                <a:spAutoFit/>
              </a:bodyPr>
              <a:lstStyle/>
              <a:p>
                <a:r>
                  <a:rPr lang="vi-VN" sz="1200" dirty="0" smtClean="0"/>
                  <a:t>7</a:t>
                </a:r>
                <a:endParaRPr lang="en-US" sz="1200" dirty="0"/>
              </a:p>
            </p:txBody>
          </p:sp>
          <p:cxnSp>
            <p:nvCxnSpPr>
              <p:cNvPr id="80995" name="Straight Connector 246"/>
              <p:cNvCxnSpPr>
                <a:cxnSpLocks noChangeShapeType="1"/>
                <a:stCxn id="80988" idx="0"/>
                <a:endCxn id="80992" idx="0"/>
              </p:cNvCxnSpPr>
              <p:nvPr/>
            </p:nvCxnSpPr>
            <p:spPr bwMode="auto">
              <a:xfrm rot="16200000" flipH="1">
                <a:off x="6923087" y="3809206"/>
                <a:ext cx="1588" cy="762000"/>
              </a:xfrm>
              <a:prstGeom prst="line">
                <a:avLst/>
              </a:prstGeom>
              <a:noFill/>
              <a:ln w="28575" algn="ctr">
                <a:solidFill>
                  <a:schemeClr val="tx1"/>
                </a:solidFill>
                <a:round/>
                <a:headEnd/>
                <a:tailEnd/>
              </a:ln>
            </p:spPr>
          </p:cxnSp>
          <p:cxnSp>
            <p:nvCxnSpPr>
              <p:cNvPr id="80996" name="Straight Connector 247"/>
              <p:cNvCxnSpPr>
                <a:cxnSpLocks noChangeShapeType="1"/>
                <a:stCxn id="80988" idx="1"/>
                <a:endCxn id="80992" idx="1"/>
              </p:cNvCxnSpPr>
              <p:nvPr/>
            </p:nvCxnSpPr>
            <p:spPr bwMode="auto">
              <a:xfrm rot="5400000" flipH="1" flipV="1">
                <a:off x="6923087" y="4174331"/>
                <a:ext cx="1588" cy="762000"/>
              </a:xfrm>
              <a:prstGeom prst="line">
                <a:avLst/>
              </a:prstGeom>
              <a:noFill/>
              <a:ln w="28575" algn="ctr">
                <a:solidFill>
                  <a:schemeClr val="tx1"/>
                </a:solidFill>
                <a:round/>
                <a:headEnd/>
                <a:tailEnd/>
              </a:ln>
            </p:spPr>
          </p:cxnSp>
          <p:sp>
            <p:nvSpPr>
              <p:cNvPr id="80997" name="Rectangle 13"/>
              <p:cNvSpPr>
                <a:spLocks noChangeArrowheads="1"/>
              </p:cNvSpPr>
              <p:nvPr/>
            </p:nvSpPr>
            <p:spPr bwMode="auto">
              <a:xfrm>
                <a:off x="5402262" y="4190206"/>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0998" name="Rectangle 14"/>
              <p:cNvSpPr>
                <a:spLocks noChangeArrowheads="1"/>
              </p:cNvSpPr>
              <p:nvPr/>
            </p:nvSpPr>
            <p:spPr bwMode="auto">
              <a:xfrm>
                <a:off x="5018087" y="419020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0999" name="Line 17"/>
              <p:cNvSpPr>
                <a:spLocks noChangeShapeType="1"/>
              </p:cNvSpPr>
              <p:nvPr/>
            </p:nvSpPr>
            <p:spPr bwMode="auto">
              <a:xfrm>
                <a:off x="5018087" y="4190206"/>
                <a:ext cx="0" cy="365125"/>
              </a:xfrm>
              <a:prstGeom prst="line">
                <a:avLst/>
              </a:prstGeom>
              <a:noFill/>
              <a:ln w="28575" cap="sq">
                <a:solidFill>
                  <a:schemeClr val="tx1"/>
                </a:solidFill>
                <a:round/>
                <a:headEnd/>
                <a:tailEnd/>
              </a:ln>
            </p:spPr>
            <p:txBody>
              <a:bodyPr anchor="ctr" anchorCtr="1"/>
              <a:lstStyle/>
              <a:p>
                <a:endParaRPr lang="en-US" sz="1200"/>
              </a:p>
            </p:txBody>
          </p:sp>
          <p:sp>
            <p:nvSpPr>
              <p:cNvPr id="81000" name="Line 18"/>
              <p:cNvSpPr>
                <a:spLocks noChangeShapeType="1"/>
              </p:cNvSpPr>
              <p:nvPr/>
            </p:nvSpPr>
            <p:spPr bwMode="auto">
              <a:xfrm>
                <a:off x="5402262" y="4190206"/>
                <a:ext cx="0" cy="365125"/>
              </a:xfrm>
              <a:prstGeom prst="line">
                <a:avLst/>
              </a:prstGeom>
              <a:noFill/>
              <a:ln w="12700">
                <a:solidFill>
                  <a:schemeClr val="tx1"/>
                </a:solidFill>
                <a:round/>
                <a:headEnd/>
                <a:tailEnd/>
              </a:ln>
            </p:spPr>
            <p:txBody>
              <a:bodyPr anchor="ctr" anchorCtr="1"/>
              <a:lstStyle/>
              <a:p>
                <a:endParaRPr lang="en-US" sz="1200"/>
              </a:p>
            </p:txBody>
          </p:sp>
          <p:sp>
            <p:nvSpPr>
              <p:cNvPr id="81001" name="Line 19"/>
              <p:cNvSpPr>
                <a:spLocks noChangeShapeType="1"/>
              </p:cNvSpPr>
              <p:nvPr/>
            </p:nvSpPr>
            <p:spPr bwMode="auto">
              <a:xfrm>
                <a:off x="5784850" y="4190206"/>
                <a:ext cx="0" cy="365125"/>
              </a:xfrm>
              <a:prstGeom prst="line">
                <a:avLst/>
              </a:prstGeom>
              <a:noFill/>
              <a:ln w="12700">
                <a:solidFill>
                  <a:schemeClr val="tx1"/>
                </a:solidFill>
                <a:round/>
                <a:headEnd/>
                <a:tailEnd/>
              </a:ln>
            </p:spPr>
            <p:txBody>
              <a:bodyPr anchor="ctr" anchorCtr="1"/>
              <a:lstStyle/>
              <a:p>
                <a:endParaRPr lang="en-US" sz="1200"/>
              </a:p>
            </p:txBody>
          </p:sp>
          <p:sp>
            <p:nvSpPr>
              <p:cNvPr id="81002" name="Line 28"/>
              <p:cNvSpPr>
                <a:spLocks noChangeShapeType="1"/>
              </p:cNvSpPr>
              <p:nvPr/>
            </p:nvSpPr>
            <p:spPr bwMode="auto">
              <a:xfrm>
                <a:off x="5780087" y="4190206"/>
                <a:ext cx="0" cy="365125"/>
              </a:xfrm>
              <a:prstGeom prst="line">
                <a:avLst/>
              </a:prstGeom>
              <a:noFill/>
              <a:ln w="28575" cap="sq">
                <a:solidFill>
                  <a:schemeClr val="tx1"/>
                </a:solidFill>
                <a:round/>
                <a:headEnd/>
                <a:tailEnd/>
              </a:ln>
            </p:spPr>
            <p:txBody>
              <a:bodyPr anchor="ctr" anchorCtr="1"/>
              <a:lstStyle/>
              <a:p>
                <a:endParaRPr lang="en-US" sz="1200"/>
              </a:p>
            </p:txBody>
          </p:sp>
          <p:sp>
            <p:nvSpPr>
              <p:cNvPr id="81003" name="Text Box 29"/>
              <p:cNvSpPr txBox="1">
                <a:spLocks noChangeArrowheads="1"/>
              </p:cNvSpPr>
              <p:nvPr/>
            </p:nvSpPr>
            <p:spPr bwMode="auto">
              <a:xfrm>
                <a:off x="5105400" y="3930650"/>
                <a:ext cx="228600" cy="277021"/>
              </a:xfrm>
              <a:prstGeom prst="rect">
                <a:avLst/>
              </a:prstGeom>
              <a:noFill/>
              <a:ln w="9525">
                <a:noFill/>
                <a:miter lim="800000"/>
                <a:headEnd/>
                <a:tailEnd/>
              </a:ln>
            </p:spPr>
            <p:txBody>
              <a:bodyPr>
                <a:spAutoFit/>
              </a:bodyPr>
              <a:lstStyle/>
              <a:p>
                <a:r>
                  <a:rPr lang="vi-VN" sz="1200" dirty="0" smtClean="0"/>
                  <a:t>4</a:t>
                </a:r>
                <a:endParaRPr lang="en-US" sz="1200" dirty="0"/>
              </a:p>
            </p:txBody>
          </p:sp>
          <p:sp>
            <p:nvSpPr>
              <p:cNvPr id="81004" name="Text Box 30"/>
              <p:cNvSpPr txBox="1">
                <a:spLocks noChangeArrowheads="1"/>
              </p:cNvSpPr>
              <p:nvPr/>
            </p:nvSpPr>
            <p:spPr bwMode="auto">
              <a:xfrm>
                <a:off x="5486400" y="3930650"/>
                <a:ext cx="228600" cy="277021"/>
              </a:xfrm>
              <a:prstGeom prst="rect">
                <a:avLst/>
              </a:prstGeom>
              <a:noFill/>
              <a:ln w="9525">
                <a:noFill/>
                <a:miter lim="800000"/>
                <a:headEnd/>
                <a:tailEnd/>
              </a:ln>
            </p:spPr>
            <p:txBody>
              <a:bodyPr>
                <a:spAutoFit/>
              </a:bodyPr>
              <a:lstStyle/>
              <a:p>
                <a:r>
                  <a:rPr lang="vi-VN" sz="1200" dirty="0" smtClean="0"/>
                  <a:t>5</a:t>
                </a:r>
                <a:endParaRPr lang="en-US" sz="1200" dirty="0"/>
              </a:p>
            </p:txBody>
          </p:sp>
          <p:cxnSp>
            <p:nvCxnSpPr>
              <p:cNvPr id="81005" name="Straight Connector 256"/>
              <p:cNvCxnSpPr>
                <a:cxnSpLocks noChangeShapeType="1"/>
                <a:stCxn id="80999" idx="0"/>
                <a:endCxn id="81002" idx="0"/>
              </p:cNvCxnSpPr>
              <p:nvPr/>
            </p:nvCxnSpPr>
            <p:spPr bwMode="auto">
              <a:xfrm rot="16200000" flipH="1">
                <a:off x="5399087" y="3809206"/>
                <a:ext cx="1588" cy="762000"/>
              </a:xfrm>
              <a:prstGeom prst="line">
                <a:avLst/>
              </a:prstGeom>
              <a:noFill/>
              <a:ln w="28575" algn="ctr">
                <a:solidFill>
                  <a:schemeClr val="tx1"/>
                </a:solidFill>
                <a:round/>
                <a:headEnd/>
                <a:tailEnd/>
              </a:ln>
            </p:spPr>
          </p:cxnSp>
          <p:cxnSp>
            <p:nvCxnSpPr>
              <p:cNvPr id="81006" name="Straight Connector 257"/>
              <p:cNvCxnSpPr>
                <a:cxnSpLocks noChangeShapeType="1"/>
                <a:stCxn id="80999" idx="1"/>
                <a:endCxn id="81002" idx="1"/>
              </p:cNvCxnSpPr>
              <p:nvPr/>
            </p:nvCxnSpPr>
            <p:spPr bwMode="auto">
              <a:xfrm rot="5400000" flipH="1" flipV="1">
                <a:off x="5399087" y="4174331"/>
                <a:ext cx="1588" cy="762000"/>
              </a:xfrm>
              <a:prstGeom prst="line">
                <a:avLst/>
              </a:prstGeom>
              <a:noFill/>
              <a:ln w="28575" algn="ctr">
                <a:solidFill>
                  <a:schemeClr val="tx1"/>
                </a:solidFill>
                <a:round/>
                <a:headEnd/>
                <a:tailEnd/>
              </a:ln>
            </p:spPr>
          </p:cxnSp>
          <p:sp>
            <p:nvSpPr>
              <p:cNvPr id="81007" name="TextBox 412"/>
              <p:cNvSpPr txBox="1">
                <a:spLocks noChangeArrowheads="1"/>
              </p:cNvSpPr>
              <p:nvPr/>
            </p:nvSpPr>
            <p:spPr bwMode="auto">
              <a:xfrm>
                <a:off x="381000" y="4191000"/>
                <a:ext cx="1600200" cy="277020"/>
              </a:xfrm>
              <a:prstGeom prst="rect">
                <a:avLst/>
              </a:prstGeom>
              <a:noFill/>
              <a:ln w="9525">
                <a:noFill/>
                <a:miter lim="800000"/>
                <a:headEnd/>
                <a:tailEnd/>
              </a:ln>
            </p:spPr>
            <p:txBody>
              <a:bodyPr>
                <a:spAutoFit/>
              </a:bodyPr>
              <a:lstStyle/>
              <a:p>
                <a:r>
                  <a:rPr lang="en-US" sz="1200">
                    <a:solidFill>
                      <a:srgbClr val="0000FF"/>
                    </a:solidFill>
                  </a:rPr>
                  <a:t>Merge</a:t>
                </a:r>
              </a:p>
            </p:txBody>
          </p:sp>
        </p:grpSp>
      </p:grpSp>
      <p:grpSp>
        <p:nvGrpSpPr>
          <p:cNvPr id="11" name="Group 420"/>
          <p:cNvGrpSpPr>
            <a:grpSpLocks/>
          </p:cNvGrpSpPr>
          <p:nvPr/>
        </p:nvGrpSpPr>
        <p:grpSpPr bwMode="auto">
          <a:xfrm>
            <a:off x="1447800" y="4571145"/>
            <a:ext cx="6575425" cy="686654"/>
            <a:chOff x="381000" y="4571937"/>
            <a:chExt cx="6575425" cy="685863"/>
          </a:xfrm>
        </p:grpSpPr>
        <p:sp>
          <p:nvSpPr>
            <p:cNvPr id="80938" name="Rectangle 7"/>
            <p:cNvSpPr>
              <a:spLocks noChangeArrowheads="1"/>
            </p:cNvSpPr>
            <p:nvPr/>
          </p:nvSpPr>
          <p:spPr bwMode="auto">
            <a:xfrm>
              <a:off x="6572250" y="4876800"/>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0939" name="Rectangle 8"/>
            <p:cNvSpPr>
              <a:spLocks noChangeArrowheads="1"/>
            </p:cNvSpPr>
            <p:nvPr/>
          </p:nvSpPr>
          <p:spPr bwMode="auto">
            <a:xfrm>
              <a:off x="6189663" y="4876800"/>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0940" name="Rectangle 9"/>
            <p:cNvSpPr>
              <a:spLocks noChangeArrowheads="1"/>
            </p:cNvSpPr>
            <p:nvPr/>
          </p:nvSpPr>
          <p:spPr bwMode="auto">
            <a:xfrm>
              <a:off x="5803900" y="4876800"/>
              <a:ext cx="385763"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0941" name="Rectangle 10"/>
            <p:cNvSpPr>
              <a:spLocks noChangeArrowheads="1"/>
            </p:cNvSpPr>
            <p:nvPr/>
          </p:nvSpPr>
          <p:spPr bwMode="auto">
            <a:xfrm>
              <a:off x="5421313" y="4876800"/>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0942" name="Line 17"/>
            <p:cNvSpPr>
              <a:spLocks noChangeShapeType="1"/>
            </p:cNvSpPr>
            <p:nvPr/>
          </p:nvSpPr>
          <p:spPr bwMode="auto">
            <a:xfrm>
              <a:off x="5432425" y="4876800"/>
              <a:ext cx="0" cy="365125"/>
            </a:xfrm>
            <a:prstGeom prst="line">
              <a:avLst/>
            </a:prstGeom>
            <a:noFill/>
            <a:ln w="28575" cap="sq">
              <a:solidFill>
                <a:schemeClr val="tx1"/>
              </a:solidFill>
              <a:round/>
              <a:headEnd/>
              <a:tailEnd/>
            </a:ln>
          </p:spPr>
          <p:txBody>
            <a:bodyPr anchor="ctr" anchorCtr="1"/>
            <a:lstStyle/>
            <a:p>
              <a:endParaRPr lang="en-US" sz="1200"/>
            </a:p>
          </p:txBody>
        </p:sp>
        <p:sp>
          <p:nvSpPr>
            <p:cNvPr id="80943" name="Line 21"/>
            <p:cNvSpPr>
              <a:spLocks noChangeShapeType="1"/>
            </p:cNvSpPr>
            <p:nvPr/>
          </p:nvSpPr>
          <p:spPr bwMode="auto">
            <a:xfrm>
              <a:off x="5421313" y="4876800"/>
              <a:ext cx="0" cy="365125"/>
            </a:xfrm>
            <a:prstGeom prst="line">
              <a:avLst/>
            </a:prstGeom>
            <a:noFill/>
            <a:ln w="12700">
              <a:solidFill>
                <a:schemeClr val="tx1"/>
              </a:solidFill>
              <a:round/>
              <a:headEnd/>
              <a:tailEnd/>
            </a:ln>
          </p:spPr>
          <p:txBody>
            <a:bodyPr anchor="ctr" anchorCtr="1"/>
            <a:lstStyle/>
            <a:p>
              <a:endParaRPr lang="en-US" sz="1200"/>
            </a:p>
          </p:txBody>
        </p:sp>
        <p:sp>
          <p:nvSpPr>
            <p:cNvPr id="80944" name="Line 22"/>
            <p:cNvSpPr>
              <a:spLocks noChangeShapeType="1"/>
            </p:cNvSpPr>
            <p:nvPr/>
          </p:nvSpPr>
          <p:spPr bwMode="auto">
            <a:xfrm>
              <a:off x="5803900" y="4876800"/>
              <a:ext cx="0" cy="365125"/>
            </a:xfrm>
            <a:prstGeom prst="line">
              <a:avLst/>
            </a:prstGeom>
            <a:noFill/>
            <a:ln w="12700">
              <a:solidFill>
                <a:schemeClr val="tx1"/>
              </a:solidFill>
              <a:round/>
              <a:headEnd/>
              <a:tailEnd/>
            </a:ln>
          </p:spPr>
          <p:txBody>
            <a:bodyPr anchor="ctr" anchorCtr="1"/>
            <a:lstStyle/>
            <a:p>
              <a:endParaRPr lang="en-US" sz="1200"/>
            </a:p>
          </p:txBody>
        </p:sp>
        <p:sp>
          <p:nvSpPr>
            <p:cNvPr id="80945" name="Line 23"/>
            <p:cNvSpPr>
              <a:spLocks noChangeShapeType="1"/>
            </p:cNvSpPr>
            <p:nvPr/>
          </p:nvSpPr>
          <p:spPr bwMode="auto">
            <a:xfrm>
              <a:off x="6189663" y="4876800"/>
              <a:ext cx="0" cy="365125"/>
            </a:xfrm>
            <a:prstGeom prst="line">
              <a:avLst/>
            </a:prstGeom>
            <a:noFill/>
            <a:ln w="12700">
              <a:solidFill>
                <a:schemeClr val="tx1"/>
              </a:solidFill>
              <a:round/>
              <a:headEnd/>
              <a:tailEnd/>
            </a:ln>
          </p:spPr>
          <p:txBody>
            <a:bodyPr anchor="ctr" anchorCtr="1"/>
            <a:lstStyle/>
            <a:p>
              <a:endParaRPr lang="en-US" sz="1200"/>
            </a:p>
          </p:txBody>
        </p:sp>
        <p:sp>
          <p:nvSpPr>
            <p:cNvPr id="80946" name="Line 24"/>
            <p:cNvSpPr>
              <a:spLocks noChangeShapeType="1"/>
            </p:cNvSpPr>
            <p:nvPr/>
          </p:nvSpPr>
          <p:spPr bwMode="auto">
            <a:xfrm>
              <a:off x="6572250" y="4876800"/>
              <a:ext cx="0" cy="365125"/>
            </a:xfrm>
            <a:prstGeom prst="line">
              <a:avLst/>
            </a:prstGeom>
            <a:noFill/>
            <a:ln w="12700">
              <a:solidFill>
                <a:schemeClr val="tx1"/>
              </a:solidFill>
              <a:round/>
              <a:headEnd/>
              <a:tailEnd/>
            </a:ln>
          </p:spPr>
          <p:txBody>
            <a:bodyPr anchor="ctr" anchorCtr="1"/>
            <a:lstStyle/>
            <a:p>
              <a:endParaRPr lang="en-US" sz="1200"/>
            </a:p>
          </p:txBody>
        </p:sp>
        <p:sp>
          <p:nvSpPr>
            <p:cNvPr id="80947" name="Line 28"/>
            <p:cNvSpPr>
              <a:spLocks noChangeShapeType="1"/>
            </p:cNvSpPr>
            <p:nvPr/>
          </p:nvSpPr>
          <p:spPr bwMode="auto">
            <a:xfrm>
              <a:off x="6934200" y="4876800"/>
              <a:ext cx="0" cy="365125"/>
            </a:xfrm>
            <a:prstGeom prst="line">
              <a:avLst/>
            </a:prstGeom>
            <a:noFill/>
            <a:ln w="28575" cap="sq">
              <a:solidFill>
                <a:schemeClr val="tx1"/>
              </a:solidFill>
              <a:round/>
              <a:headEnd/>
              <a:tailEnd/>
            </a:ln>
          </p:spPr>
          <p:txBody>
            <a:bodyPr anchor="ctr" anchorCtr="1"/>
            <a:lstStyle/>
            <a:p>
              <a:endParaRPr lang="en-US" sz="1200"/>
            </a:p>
          </p:txBody>
        </p:sp>
        <p:sp>
          <p:nvSpPr>
            <p:cNvPr id="80948" name="Text Box 33"/>
            <p:cNvSpPr txBox="1">
              <a:spLocks noChangeArrowheads="1"/>
            </p:cNvSpPr>
            <p:nvPr/>
          </p:nvSpPr>
          <p:spPr bwMode="auto">
            <a:xfrm>
              <a:off x="5486400" y="4632325"/>
              <a:ext cx="228600" cy="276680"/>
            </a:xfrm>
            <a:prstGeom prst="rect">
              <a:avLst/>
            </a:prstGeom>
            <a:noFill/>
            <a:ln w="9525">
              <a:noFill/>
              <a:miter lim="800000"/>
              <a:headEnd/>
              <a:tailEnd/>
            </a:ln>
          </p:spPr>
          <p:txBody>
            <a:bodyPr>
              <a:spAutoFit/>
            </a:bodyPr>
            <a:lstStyle/>
            <a:p>
              <a:r>
                <a:rPr lang="vi-VN" sz="1200" dirty="0" smtClean="0"/>
                <a:t>4</a:t>
              </a:r>
              <a:endParaRPr lang="en-US" sz="1200" dirty="0"/>
            </a:p>
          </p:txBody>
        </p:sp>
        <p:sp>
          <p:nvSpPr>
            <p:cNvPr id="80949" name="Text Box 34"/>
            <p:cNvSpPr txBox="1">
              <a:spLocks noChangeArrowheads="1"/>
            </p:cNvSpPr>
            <p:nvPr/>
          </p:nvSpPr>
          <p:spPr bwMode="auto">
            <a:xfrm>
              <a:off x="5867400" y="4632325"/>
              <a:ext cx="228600" cy="276680"/>
            </a:xfrm>
            <a:prstGeom prst="rect">
              <a:avLst/>
            </a:prstGeom>
            <a:noFill/>
            <a:ln w="9525">
              <a:noFill/>
              <a:miter lim="800000"/>
              <a:headEnd/>
              <a:tailEnd/>
            </a:ln>
          </p:spPr>
          <p:txBody>
            <a:bodyPr>
              <a:spAutoFit/>
            </a:bodyPr>
            <a:lstStyle/>
            <a:p>
              <a:r>
                <a:rPr lang="vi-VN" sz="1200" dirty="0" smtClean="0"/>
                <a:t>5</a:t>
              </a:r>
              <a:endParaRPr lang="en-US" sz="1200" dirty="0"/>
            </a:p>
          </p:txBody>
        </p:sp>
        <p:sp>
          <p:nvSpPr>
            <p:cNvPr id="80950" name="Text Box 35"/>
            <p:cNvSpPr txBox="1">
              <a:spLocks noChangeArrowheads="1"/>
            </p:cNvSpPr>
            <p:nvPr/>
          </p:nvSpPr>
          <p:spPr bwMode="auto">
            <a:xfrm>
              <a:off x="6248400" y="4632325"/>
              <a:ext cx="228600" cy="276680"/>
            </a:xfrm>
            <a:prstGeom prst="rect">
              <a:avLst/>
            </a:prstGeom>
            <a:noFill/>
            <a:ln w="9525">
              <a:noFill/>
              <a:miter lim="800000"/>
              <a:headEnd/>
              <a:tailEnd/>
            </a:ln>
          </p:spPr>
          <p:txBody>
            <a:bodyPr>
              <a:spAutoFit/>
            </a:bodyPr>
            <a:lstStyle/>
            <a:p>
              <a:r>
                <a:rPr lang="vi-VN" sz="1200" dirty="0" smtClean="0"/>
                <a:t>6</a:t>
              </a:r>
              <a:endParaRPr lang="en-US" sz="1200" dirty="0"/>
            </a:p>
          </p:txBody>
        </p:sp>
        <p:sp>
          <p:nvSpPr>
            <p:cNvPr id="80951" name="Text Box 36"/>
            <p:cNvSpPr txBox="1">
              <a:spLocks noChangeArrowheads="1"/>
            </p:cNvSpPr>
            <p:nvPr/>
          </p:nvSpPr>
          <p:spPr bwMode="auto">
            <a:xfrm>
              <a:off x="6629400" y="4632325"/>
              <a:ext cx="228600" cy="276680"/>
            </a:xfrm>
            <a:prstGeom prst="rect">
              <a:avLst/>
            </a:prstGeom>
            <a:noFill/>
            <a:ln w="9525">
              <a:noFill/>
              <a:miter lim="800000"/>
              <a:headEnd/>
              <a:tailEnd/>
            </a:ln>
          </p:spPr>
          <p:txBody>
            <a:bodyPr>
              <a:spAutoFit/>
            </a:bodyPr>
            <a:lstStyle/>
            <a:p>
              <a:r>
                <a:rPr lang="vi-VN" sz="1200" dirty="0" smtClean="0"/>
                <a:t>7</a:t>
              </a:r>
              <a:endParaRPr lang="en-US" sz="1200" dirty="0"/>
            </a:p>
          </p:txBody>
        </p:sp>
        <p:cxnSp>
          <p:nvCxnSpPr>
            <p:cNvPr id="80952" name="Straight Connector 295"/>
            <p:cNvCxnSpPr>
              <a:cxnSpLocks noChangeShapeType="1"/>
              <a:stCxn id="80942" idx="0"/>
              <a:endCxn id="80947" idx="0"/>
            </p:cNvCxnSpPr>
            <p:nvPr/>
          </p:nvCxnSpPr>
          <p:spPr bwMode="auto">
            <a:xfrm rot="16200000" flipH="1">
              <a:off x="6183312" y="4125912"/>
              <a:ext cx="1588" cy="1501775"/>
            </a:xfrm>
            <a:prstGeom prst="line">
              <a:avLst/>
            </a:prstGeom>
            <a:noFill/>
            <a:ln w="28575" algn="ctr">
              <a:solidFill>
                <a:schemeClr val="tx1"/>
              </a:solidFill>
              <a:round/>
              <a:headEnd/>
              <a:tailEnd/>
            </a:ln>
          </p:spPr>
        </p:cxnSp>
        <p:cxnSp>
          <p:nvCxnSpPr>
            <p:cNvPr id="80953" name="Straight Connector 296"/>
            <p:cNvCxnSpPr>
              <a:cxnSpLocks noChangeShapeType="1"/>
              <a:stCxn id="80942" idx="1"/>
              <a:endCxn id="80947" idx="1"/>
            </p:cNvCxnSpPr>
            <p:nvPr/>
          </p:nvCxnSpPr>
          <p:spPr bwMode="auto">
            <a:xfrm rot="5400000" flipH="1" flipV="1">
              <a:off x="6183312" y="4491038"/>
              <a:ext cx="1588" cy="1501775"/>
            </a:xfrm>
            <a:prstGeom prst="line">
              <a:avLst/>
            </a:prstGeom>
            <a:noFill/>
            <a:ln w="28575" algn="ctr">
              <a:solidFill>
                <a:schemeClr val="tx1"/>
              </a:solidFill>
              <a:round/>
              <a:headEnd/>
              <a:tailEnd/>
            </a:ln>
          </p:spPr>
        </p:cxnSp>
        <p:grpSp>
          <p:nvGrpSpPr>
            <p:cNvPr id="80954" name="Group 105"/>
            <p:cNvGrpSpPr>
              <a:grpSpLocks/>
            </p:cNvGrpSpPr>
            <p:nvPr/>
          </p:nvGrpSpPr>
          <p:grpSpPr bwMode="auto">
            <a:xfrm>
              <a:off x="2362200" y="4632325"/>
              <a:ext cx="1535113" cy="625475"/>
              <a:chOff x="2351087" y="1905000"/>
              <a:chExt cx="1535113" cy="625475"/>
            </a:xfrm>
          </p:grpSpPr>
          <p:sp>
            <p:nvSpPr>
              <p:cNvPr id="80960" name="Rectangle 11"/>
              <p:cNvSpPr>
                <a:spLocks noChangeArrowheads="1"/>
              </p:cNvSpPr>
              <p:nvPr/>
            </p:nvSpPr>
            <p:spPr bwMode="auto">
              <a:xfrm>
                <a:off x="3502025" y="21645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0961" name="Rectangle 12"/>
              <p:cNvSpPr>
                <a:spLocks noChangeArrowheads="1"/>
              </p:cNvSpPr>
              <p:nvPr/>
            </p:nvSpPr>
            <p:spPr bwMode="auto">
              <a:xfrm>
                <a:off x="3117850" y="21645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0962" name="Rectangle 13"/>
              <p:cNvSpPr>
                <a:spLocks noChangeArrowheads="1"/>
              </p:cNvSpPr>
              <p:nvPr/>
            </p:nvSpPr>
            <p:spPr bwMode="auto">
              <a:xfrm>
                <a:off x="2735262" y="2164556"/>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0963" name="Rectangle 14"/>
              <p:cNvSpPr>
                <a:spLocks noChangeArrowheads="1"/>
              </p:cNvSpPr>
              <p:nvPr/>
            </p:nvSpPr>
            <p:spPr bwMode="auto">
              <a:xfrm>
                <a:off x="2351087" y="21645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0964" name="Line 17"/>
              <p:cNvSpPr>
                <a:spLocks noChangeShapeType="1"/>
              </p:cNvSpPr>
              <p:nvPr/>
            </p:nvSpPr>
            <p:spPr bwMode="auto">
              <a:xfrm>
                <a:off x="2351087" y="2164556"/>
                <a:ext cx="0" cy="365125"/>
              </a:xfrm>
              <a:prstGeom prst="line">
                <a:avLst/>
              </a:prstGeom>
              <a:noFill/>
              <a:ln w="28575" cap="sq">
                <a:solidFill>
                  <a:schemeClr val="tx1"/>
                </a:solidFill>
                <a:round/>
                <a:headEnd/>
                <a:tailEnd/>
              </a:ln>
            </p:spPr>
            <p:txBody>
              <a:bodyPr anchor="ctr" anchorCtr="1"/>
              <a:lstStyle/>
              <a:p>
                <a:endParaRPr lang="en-US" sz="1200"/>
              </a:p>
            </p:txBody>
          </p:sp>
          <p:sp>
            <p:nvSpPr>
              <p:cNvPr id="80965" name="Line 18"/>
              <p:cNvSpPr>
                <a:spLocks noChangeShapeType="1"/>
              </p:cNvSpPr>
              <p:nvPr/>
            </p:nvSpPr>
            <p:spPr bwMode="auto">
              <a:xfrm>
                <a:off x="2735262" y="2164556"/>
                <a:ext cx="0" cy="365125"/>
              </a:xfrm>
              <a:prstGeom prst="line">
                <a:avLst/>
              </a:prstGeom>
              <a:noFill/>
              <a:ln w="12700">
                <a:solidFill>
                  <a:schemeClr val="tx1"/>
                </a:solidFill>
                <a:round/>
                <a:headEnd/>
                <a:tailEnd/>
              </a:ln>
            </p:spPr>
            <p:txBody>
              <a:bodyPr anchor="ctr" anchorCtr="1"/>
              <a:lstStyle/>
              <a:p>
                <a:endParaRPr lang="en-US" sz="1200"/>
              </a:p>
            </p:txBody>
          </p:sp>
          <p:sp>
            <p:nvSpPr>
              <p:cNvPr id="80966" name="Line 19"/>
              <p:cNvSpPr>
                <a:spLocks noChangeShapeType="1"/>
              </p:cNvSpPr>
              <p:nvPr/>
            </p:nvSpPr>
            <p:spPr bwMode="auto">
              <a:xfrm>
                <a:off x="3117850" y="2164556"/>
                <a:ext cx="0" cy="365125"/>
              </a:xfrm>
              <a:prstGeom prst="line">
                <a:avLst/>
              </a:prstGeom>
              <a:noFill/>
              <a:ln w="12700">
                <a:solidFill>
                  <a:schemeClr val="tx1"/>
                </a:solidFill>
                <a:round/>
                <a:headEnd/>
                <a:tailEnd/>
              </a:ln>
            </p:spPr>
            <p:txBody>
              <a:bodyPr anchor="ctr" anchorCtr="1"/>
              <a:lstStyle/>
              <a:p>
                <a:endParaRPr lang="en-US" sz="1200"/>
              </a:p>
            </p:txBody>
          </p:sp>
          <p:sp>
            <p:nvSpPr>
              <p:cNvPr id="80967" name="Line 20"/>
              <p:cNvSpPr>
                <a:spLocks noChangeShapeType="1"/>
              </p:cNvSpPr>
              <p:nvPr/>
            </p:nvSpPr>
            <p:spPr bwMode="auto">
              <a:xfrm>
                <a:off x="3502025" y="2164556"/>
                <a:ext cx="0" cy="365125"/>
              </a:xfrm>
              <a:prstGeom prst="line">
                <a:avLst/>
              </a:prstGeom>
              <a:noFill/>
              <a:ln w="12700">
                <a:solidFill>
                  <a:schemeClr val="tx1"/>
                </a:solidFill>
                <a:round/>
                <a:headEnd/>
                <a:tailEnd/>
              </a:ln>
            </p:spPr>
            <p:txBody>
              <a:bodyPr anchor="ctr" anchorCtr="1"/>
              <a:lstStyle/>
              <a:p>
                <a:endParaRPr lang="en-US" sz="1200"/>
              </a:p>
            </p:txBody>
          </p:sp>
          <p:sp>
            <p:nvSpPr>
              <p:cNvPr id="80968" name="Line 21"/>
              <p:cNvSpPr>
                <a:spLocks noChangeShapeType="1"/>
              </p:cNvSpPr>
              <p:nvPr/>
            </p:nvSpPr>
            <p:spPr bwMode="auto">
              <a:xfrm>
                <a:off x="3886200" y="2164556"/>
                <a:ext cx="0" cy="365125"/>
              </a:xfrm>
              <a:prstGeom prst="line">
                <a:avLst/>
              </a:prstGeom>
              <a:noFill/>
              <a:ln w="12700">
                <a:solidFill>
                  <a:schemeClr val="tx1"/>
                </a:solidFill>
                <a:round/>
                <a:headEnd/>
                <a:tailEnd/>
              </a:ln>
            </p:spPr>
            <p:txBody>
              <a:bodyPr anchor="ctr" anchorCtr="1"/>
              <a:lstStyle/>
              <a:p>
                <a:endParaRPr lang="en-US" sz="1200"/>
              </a:p>
            </p:txBody>
          </p:sp>
          <p:sp>
            <p:nvSpPr>
              <p:cNvPr id="80969" name="Line 28"/>
              <p:cNvSpPr>
                <a:spLocks noChangeShapeType="1"/>
              </p:cNvSpPr>
              <p:nvPr/>
            </p:nvSpPr>
            <p:spPr bwMode="auto">
              <a:xfrm>
                <a:off x="3875087" y="2164556"/>
                <a:ext cx="0" cy="365125"/>
              </a:xfrm>
              <a:prstGeom prst="line">
                <a:avLst/>
              </a:prstGeom>
              <a:noFill/>
              <a:ln w="28575" cap="sq">
                <a:solidFill>
                  <a:schemeClr val="tx1"/>
                </a:solidFill>
                <a:round/>
                <a:headEnd/>
                <a:tailEnd/>
              </a:ln>
            </p:spPr>
            <p:txBody>
              <a:bodyPr anchor="ctr" anchorCtr="1"/>
              <a:lstStyle/>
              <a:p>
                <a:endParaRPr lang="en-US" sz="1200"/>
              </a:p>
            </p:txBody>
          </p:sp>
          <p:sp>
            <p:nvSpPr>
              <p:cNvPr id="80970" name="Text Box 29"/>
              <p:cNvSpPr txBox="1">
                <a:spLocks noChangeArrowheads="1"/>
              </p:cNvSpPr>
              <p:nvPr/>
            </p:nvSpPr>
            <p:spPr bwMode="auto">
              <a:xfrm>
                <a:off x="2438400" y="1905000"/>
                <a:ext cx="228600" cy="276680"/>
              </a:xfrm>
              <a:prstGeom prst="rect">
                <a:avLst/>
              </a:prstGeom>
              <a:noFill/>
              <a:ln w="9525">
                <a:noFill/>
                <a:miter lim="800000"/>
                <a:headEnd/>
                <a:tailEnd/>
              </a:ln>
            </p:spPr>
            <p:txBody>
              <a:bodyPr>
                <a:spAutoFit/>
              </a:bodyPr>
              <a:lstStyle/>
              <a:p>
                <a:r>
                  <a:rPr lang="vi-VN" sz="1200" dirty="0" smtClean="0"/>
                  <a:t>0</a:t>
                </a:r>
                <a:endParaRPr lang="en-US" sz="1200" dirty="0"/>
              </a:p>
            </p:txBody>
          </p:sp>
          <p:sp>
            <p:nvSpPr>
              <p:cNvPr id="80971" name="Text Box 30"/>
              <p:cNvSpPr txBox="1">
                <a:spLocks noChangeArrowheads="1"/>
              </p:cNvSpPr>
              <p:nvPr/>
            </p:nvSpPr>
            <p:spPr bwMode="auto">
              <a:xfrm>
                <a:off x="2819400" y="1905000"/>
                <a:ext cx="228600" cy="276680"/>
              </a:xfrm>
              <a:prstGeom prst="rect">
                <a:avLst/>
              </a:prstGeom>
              <a:noFill/>
              <a:ln w="9525">
                <a:noFill/>
                <a:miter lim="800000"/>
                <a:headEnd/>
                <a:tailEnd/>
              </a:ln>
            </p:spPr>
            <p:txBody>
              <a:bodyPr>
                <a:spAutoFit/>
              </a:bodyPr>
              <a:lstStyle/>
              <a:p>
                <a:r>
                  <a:rPr lang="vi-VN" sz="1200" dirty="0" smtClean="0"/>
                  <a:t>1</a:t>
                </a:r>
                <a:endParaRPr lang="en-US" sz="1200" dirty="0"/>
              </a:p>
            </p:txBody>
          </p:sp>
          <p:sp>
            <p:nvSpPr>
              <p:cNvPr id="80972" name="Text Box 31"/>
              <p:cNvSpPr txBox="1">
                <a:spLocks noChangeArrowheads="1"/>
              </p:cNvSpPr>
              <p:nvPr/>
            </p:nvSpPr>
            <p:spPr bwMode="auto">
              <a:xfrm>
                <a:off x="3200400" y="1905000"/>
                <a:ext cx="228600" cy="276680"/>
              </a:xfrm>
              <a:prstGeom prst="rect">
                <a:avLst/>
              </a:prstGeom>
              <a:noFill/>
              <a:ln w="9525">
                <a:noFill/>
                <a:miter lim="800000"/>
                <a:headEnd/>
                <a:tailEnd/>
              </a:ln>
            </p:spPr>
            <p:txBody>
              <a:bodyPr>
                <a:spAutoFit/>
              </a:bodyPr>
              <a:lstStyle/>
              <a:p>
                <a:r>
                  <a:rPr lang="vi-VN" sz="1200" dirty="0" smtClean="0"/>
                  <a:t>2</a:t>
                </a:r>
                <a:endParaRPr lang="en-US" sz="1200" dirty="0"/>
              </a:p>
            </p:txBody>
          </p:sp>
          <p:sp>
            <p:nvSpPr>
              <p:cNvPr id="80973" name="Text Box 32"/>
              <p:cNvSpPr txBox="1">
                <a:spLocks noChangeArrowheads="1"/>
              </p:cNvSpPr>
              <p:nvPr/>
            </p:nvSpPr>
            <p:spPr bwMode="auto">
              <a:xfrm>
                <a:off x="3581400" y="1905000"/>
                <a:ext cx="228600" cy="276680"/>
              </a:xfrm>
              <a:prstGeom prst="rect">
                <a:avLst/>
              </a:prstGeom>
              <a:noFill/>
              <a:ln w="9525">
                <a:noFill/>
                <a:miter lim="800000"/>
                <a:headEnd/>
                <a:tailEnd/>
              </a:ln>
            </p:spPr>
            <p:txBody>
              <a:bodyPr>
                <a:spAutoFit/>
              </a:bodyPr>
              <a:lstStyle/>
              <a:p>
                <a:r>
                  <a:rPr lang="vi-VN" sz="1200" dirty="0" smtClean="0"/>
                  <a:t>3</a:t>
                </a:r>
                <a:endParaRPr lang="en-US" sz="1200" dirty="0"/>
              </a:p>
            </p:txBody>
          </p:sp>
          <p:cxnSp>
            <p:nvCxnSpPr>
              <p:cNvPr id="80974" name="Straight Connector 312"/>
              <p:cNvCxnSpPr>
                <a:cxnSpLocks noChangeShapeType="1"/>
                <a:stCxn id="80964" idx="0"/>
                <a:endCxn id="80969" idx="0"/>
              </p:cNvCxnSpPr>
              <p:nvPr/>
            </p:nvCxnSpPr>
            <p:spPr bwMode="auto">
              <a:xfrm rot="16200000" flipH="1">
                <a:off x="3113087" y="1402556"/>
                <a:ext cx="1588" cy="1524000"/>
              </a:xfrm>
              <a:prstGeom prst="line">
                <a:avLst/>
              </a:prstGeom>
              <a:noFill/>
              <a:ln w="28575" algn="ctr">
                <a:solidFill>
                  <a:schemeClr val="tx1"/>
                </a:solidFill>
                <a:round/>
                <a:headEnd/>
                <a:tailEnd/>
              </a:ln>
            </p:spPr>
          </p:cxnSp>
          <p:cxnSp>
            <p:nvCxnSpPr>
              <p:cNvPr id="80975" name="Straight Connector 313"/>
              <p:cNvCxnSpPr>
                <a:cxnSpLocks noChangeShapeType="1"/>
                <a:stCxn id="80964" idx="1"/>
                <a:endCxn id="80969" idx="1"/>
              </p:cNvCxnSpPr>
              <p:nvPr/>
            </p:nvCxnSpPr>
            <p:spPr bwMode="auto">
              <a:xfrm rot="5400000" flipH="1" flipV="1">
                <a:off x="3113087" y="1767681"/>
                <a:ext cx="1588" cy="1524000"/>
              </a:xfrm>
              <a:prstGeom prst="line">
                <a:avLst/>
              </a:prstGeom>
              <a:noFill/>
              <a:ln w="28575" algn="ctr">
                <a:solidFill>
                  <a:schemeClr val="tx1"/>
                </a:solidFill>
                <a:round/>
                <a:headEnd/>
                <a:tailEnd/>
              </a:ln>
            </p:spPr>
          </p:cxnSp>
        </p:grpSp>
        <p:cxnSp>
          <p:nvCxnSpPr>
            <p:cNvPr id="80955" name="Straight Arrow Connector 398"/>
            <p:cNvCxnSpPr>
              <a:cxnSpLocks noChangeShapeType="1"/>
              <a:stCxn id="81024" idx="1"/>
              <a:endCxn id="80966" idx="0"/>
            </p:cNvCxnSpPr>
            <p:nvPr/>
          </p:nvCxnSpPr>
          <p:spPr bwMode="auto">
            <a:xfrm>
              <a:off x="2743201" y="4571937"/>
              <a:ext cx="385762" cy="319944"/>
            </a:xfrm>
            <a:prstGeom prst="straightConnector1">
              <a:avLst/>
            </a:prstGeom>
            <a:noFill/>
            <a:ln w="28575" algn="ctr">
              <a:solidFill>
                <a:srgbClr val="0000FF"/>
              </a:solidFill>
              <a:round/>
              <a:headEnd/>
              <a:tailEnd type="arrow" w="med" len="med"/>
            </a:ln>
          </p:spPr>
        </p:cxnSp>
        <p:cxnSp>
          <p:nvCxnSpPr>
            <p:cNvPr id="80956" name="Straight Arrow Connector 400"/>
            <p:cNvCxnSpPr>
              <a:cxnSpLocks noChangeShapeType="1"/>
              <a:stCxn id="81011" idx="1"/>
              <a:endCxn id="80966" idx="0"/>
            </p:cNvCxnSpPr>
            <p:nvPr/>
          </p:nvCxnSpPr>
          <p:spPr bwMode="auto">
            <a:xfrm flipH="1">
              <a:off x="3128963" y="4571937"/>
              <a:ext cx="376238" cy="319944"/>
            </a:xfrm>
            <a:prstGeom prst="straightConnector1">
              <a:avLst/>
            </a:prstGeom>
            <a:noFill/>
            <a:ln w="28575" algn="ctr">
              <a:solidFill>
                <a:srgbClr val="0000FF"/>
              </a:solidFill>
              <a:round/>
              <a:headEnd/>
              <a:tailEnd type="arrow" w="med" len="med"/>
            </a:ln>
          </p:spPr>
        </p:cxnSp>
        <p:cxnSp>
          <p:nvCxnSpPr>
            <p:cNvPr id="80957" name="Straight Arrow Connector 402"/>
            <p:cNvCxnSpPr>
              <a:cxnSpLocks noChangeShapeType="1"/>
              <a:endCxn id="80945" idx="0"/>
            </p:cNvCxnSpPr>
            <p:nvPr/>
          </p:nvCxnSpPr>
          <p:spPr bwMode="auto">
            <a:xfrm>
              <a:off x="5791200" y="4572000"/>
              <a:ext cx="398463" cy="304800"/>
            </a:xfrm>
            <a:prstGeom prst="straightConnector1">
              <a:avLst/>
            </a:prstGeom>
            <a:noFill/>
            <a:ln w="28575" algn="ctr">
              <a:solidFill>
                <a:srgbClr val="0000FF"/>
              </a:solidFill>
              <a:round/>
              <a:headEnd/>
              <a:tailEnd type="arrow" w="med" len="med"/>
            </a:ln>
          </p:spPr>
        </p:cxnSp>
        <p:cxnSp>
          <p:nvCxnSpPr>
            <p:cNvPr id="80958" name="Straight Arrow Connector 404"/>
            <p:cNvCxnSpPr>
              <a:cxnSpLocks noChangeShapeType="1"/>
              <a:endCxn id="80945" idx="0"/>
            </p:cNvCxnSpPr>
            <p:nvPr/>
          </p:nvCxnSpPr>
          <p:spPr bwMode="auto">
            <a:xfrm rot="10800000" flipV="1">
              <a:off x="6189664" y="4572000"/>
              <a:ext cx="744537" cy="304800"/>
            </a:xfrm>
            <a:prstGeom prst="straightConnector1">
              <a:avLst/>
            </a:prstGeom>
            <a:noFill/>
            <a:ln w="28575" algn="ctr">
              <a:solidFill>
                <a:srgbClr val="0000FF"/>
              </a:solidFill>
              <a:round/>
              <a:headEnd/>
              <a:tailEnd type="arrow" w="med" len="med"/>
            </a:ln>
          </p:spPr>
        </p:cxnSp>
        <p:sp>
          <p:nvSpPr>
            <p:cNvPr id="80959" name="TextBox 413"/>
            <p:cNvSpPr txBox="1">
              <a:spLocks noChangeArrowheads="1"/>
            </p:cNvSpPr>
            <p:nvPr/>
          </p:nvSpPr>
          <p:spPr bwMode="auto">
            <a:xfrm>
              <a:off x="381000" y="4857690"/>
              <a:ext cx="1600200" cy="276680"/>
            </a:xfrm>
            <a:prstGeom prst="rect">
              <a:avLst/>
            </a:prstGeom>
            <a:noFill/>
            <a:ln w="9525">
              <a:noFill/>
              <a:miter lim="800000"/>
              <a:headEnd/>
              <a:tailEnd/>
            </a:ln>
          </p:spPr>
          <p:txBody>
            <a:bodyPr>
              <a:spAutoFit/>
            </a:bodyPr>
            <a:lstStyle/>
            <a:p>
              <a:r>
                <a:rPr lang="en-US" sz="1200">
                  <a:solidFill>
                    <a:srgbClr val="0000FF"/>
                  </a:solidFill>
                </a:rPr>
                <a:t>Merge</a:t>
              </a:r>
            </a:p>
          </p:txBody>
        </p:sp>
      </p:grpSp>
      <p:grpSp>
        <p:nvGrpSpPr>
          <p:cNvPr id="13" name="Group 421"/>
          <p:cNvGrpSpPr>
            <a:grpSpLocks/>
          </p:cNvGrpSpPr>
          <p:nvPr/>
        </p:nvGrpSpPr>
        <p:grpSpPr bwMode="auto">
          <a:xfrm>
            <a:off x="1371601" y="5252757"/>
            <a:ext cx="5922237" cy="766982"/>
            <a:chOff x="304800" y="5239219"/>
            <a:chExt cx="5943600" cy="780581"/>
          </a:xfrm>
        </p:grpSpPr>
        <p:sp>
          <p:nvSpPr>
            <p:cNvPr id="80908" name="Rectangle 7"/>
            <p:cNvSpPr>
              <a:spLocks noChangeArrowheads="1"/>
            </p:cNvSpPr>
            <p:nvPr/>
          </p:nvSpPr>
          <p:spPr bwMode="auto">
            <a:xfrm>
              <a:off x="5864225" y="5653881"/>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0909" name="Rectangle 8"/>
            <p:cNvSpPr>
              <a:spLocks noChangeArrowheads="1"/>
            </p:cNvSpPr>
            <p:nvPr/>
          </p:nvSpPr>
          <p:spPr bwMode="auto">
            <a:xfrm>
              <a:off x="5481638" y="5653881"/>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0910" name="Rectangle 9"/>
            <p:cNvSpPr>
              <a:spLocks noChangeArrowheads="1"/>
            </p:cNvSpPr>
            <p:nvPr/>
          </p:nvSpPr>
          <p:spPr bwMode="auto">
            <a:xfrm>
              <a:off x="5095875" y="5653881"/>
              <a:ext cx="385763"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0911" name="Rectangle 10"/>
            <p:cNvSpPr>
              <a:spLocks noChangeArrowheads="1"/>
            </p:cNvSpPr>
            <p:nvPr/>
          </p:nvSpPr>
          <p:spPr bwMode="auto">
            <a:xfrm>
              <a:off x="4713288" y="5653881"/>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0912" name="Rectangle 11"/>
            <p:cNvSpPr>
              <a:spLocks noChangeArrowheads="1"/>
            </p:cNvSpPr>
            <p:nvPr/>
          </p:nvSpPr>
          <p:spPr bwMode="auto">
            <a:xfrm>
              <a:off x="4329113" y="5653881"/>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0913" name="Rectangle 12"/>
            <p:cNvSpPr>
              <a:spLocks noChangeArrowheads="1"/>
            </p:cNvSpPr>
            <p:nvPr/>
          </p:nvSpPr>
          <p:spPr bwMode="auto">
            <a:xfrm>
              <a:off x="3944938" y="5653881"/>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0914" name="Rectangle 13"/>
            <p:cNvSpPr>
              <a:spLocks noChangeArrowheads="1"/>
            </p:cNvSpPr>
            <p:nvPr/>
          </p:nvSpPr>
          <p:spPr bwMode="auto">
            <a:xfrm>
              <a:off x="3562350" y="5653881"/>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0915" name="Rectangle 14"/>
            <p:cNvSpPr>
              <a:spLocks noChangeArrowheads="1"/>
            </p:cNvSpPr>
            <p:nvPr/>
          </p:nvSpPr>
          <p:spPr bwMode="auto">
            <a:xfrm>
              <a:off x="3178175" y="5653881"/>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0916" name="Line 17"/>
            <p:cNvSpPr>
              <a:spLocks noChangeShapeType="1"/>
            </p:cNvSpPr>
            <p:nvPr/>
          </p:nvSpPr>
          <p:spPr bwMode="auto">
            <a:xfrm>
              <a:off x="3178175" y="5653881"/>
              <a:ext cx="0" cy="365125"/>
            </a:xfrm>
            <a:prstGeom prst="line">
              <a:avLst/>
            </a:prstGeom>
            <a:noFill/>
            <a:ln w="28575" cap="sq">
              <a:solidFill>
                <a:schemeClr val="tx1"/>
              </a:solidFill>
              <a:round/>
              <a:headEnd/>
              <a:tailEnd/>
            </a:ln>
          </p:spPr>
          <p:txBody>
            <a:bodyPr anchor="ctr" anchorCtr="1"/>
            <a:lstStyle/>
            <a:p>
              <a:endParaRPr lang="en-US" sz="1200"/>
            </a:p>
          </p:txBody>
        </p:sp>
        <p:sp>
          <p:nvSpPr>
            <p:cNvPr id="80917" name="Line 18"/>
            <p:cNvSpPr>
              <a:spLocks noChangeShapeType="1"/>
            </p:cNvSpPr>
            <p:nvPr/>
          </p:nvSpPr>
          <p:spPr bwMode="auto">
            <a:xfrm>
              <a:off x="3562350" y="5653881"/>
              <a:ext cx="0" cy="365125"/>
            </a:xfrm>
            <a:prstGeom prst="line">
              <a:avLst/>
            </a:prstGeom>
            <a:noFill/>
            <a:ln w="12700">
              <a:solidFill>
                <a:schemeClr val="tx1"/>
              </a:solidFill>
              <a:round/>
              <a:headEnd/>
              <a:tailEnd/>
            </a:ln>
          </p:spPr>
          <p:txBody>
            <a:bodyPr anchor="ctr" anchorCtr="1"/>
            <a:lstStyle/>
            <a:p>
              <a:endParaRPr lang="en-US" sz="1200"/>
            </a:p>
          </p:txBody>
        </p:sp>
        <p:sp>
          <p:nvSpPr>
            <p:cNvPr id="80918" name="Line 19"/>
            <p:cNvSpPr>
              <a:spLocks noChangeShapeType="1"/>
            </p:cNvSpPr>
            <p:nvPr/>
          </p:nvSpPr>
          <p:spPr bwMode="auto">
            <a:xfrm>
              <a:off x="3944938" y="5653881"/>
              <a:ext cx="0" cy="365125"/>
            </a:xfrm>
            <a:prstGeom prst="line">
              <a:avLst/>
            </a:prstGeom>
            <a:noFill/>
            <a:ln w="12700">
              <a:solidFill>
                <a:schemeClr val="tx1"/>
              </a:solidFill>
              <a:round/>
              <a:headEnd/>
              <a:tailEnd/>
            </a:ln>
          </p:spPr>
          <p:txBody>
            <a:bodyPr anchor="ctr" anchorCtr="1"/>
            <a:lstStyle/>
            <a:p>
              <a:endParaRPr lang="en-US" sz="1200"/>
            </a:p>
          </p:txBody>
        </p:sp>
        <p:sp>
          <p:nvSpPr>
            <p:cNvPr id="80919" name="Line 20"/>
            <p:cNvSpPr>
              <a:spLocks noChangeShapeType="1"/>
            </p:cNvSpPr>
            <p:nvPr/>
          </p:nvSpPr>
          <p:spPr bwMode="auto">
            <a:xfrm>
              <a:off x="4329113" y="5653881"/>
              <a:ext cx="0" cy="365125"/>
            </a:xfrm>
            <a:prstGeom prst="line">
              <a:avLst/>
            </a:prstGeom>
            <a:noFill/>
            <a:ln w="12700">
              <a:solidFill>
                <a:schemeClr val="tx1"/>
              </a:solidFill>
              <a:round/>
              <a:headEnd/>
              <a:tailEnd/>
            </a:ln>
          </p:spPr>
          <p:txBody>
            <a:bodyPr anchor="ctr" anchorCtr="1"/>
            <a:lstStyle/>
            <a:p>
              <a:endParaRPr lang="en-US" sz="1200"/>
            </a:p>
          </p:txBody>
        </p:sp>
        <p:sp>
          <p:nvSpPr>
            <p:cNvPr id="80920" name="Line 21"/>
            <p:cNvSpPr>
              <a:spLocks noChangeShapeType="1"/>
            </p:cNvSpPr>
            <p:nvPr/>
          </p:nvSpPr>
          <p:spPr bwMode="auto">
            <a:xfrm>
              <a:off x="4713288" y="5653881"/>
              <a:ext cx="0" cy="365125"/>
            </a:xfrm>
            <a:prstGeom prst="line">
              <a:avLst/>
            </a:prstGeom>
            <a:noFill/>
            <a:ln w="12700">
              <a:solidFill>
                <a:schemeClr val="tx1"/>
              </a:solidFill>
              <a:round/>
              <a:headEnd/>
              <a:tailEnd/>
            </a:ln>
          </p:spPr>
          <p:txBody>
            <a:bodyPr anchor="ctr" anchorCtr="1"/>
            <a:lstStyle/>
            <a:p>
              <a:endParaRPr lang="en-US" sz="1200"/>
            </a:p>
          </p:txBody>
        </p:sp>
        <p:sp>
          <p:nvSpPr>
            <p:cNvPr id="80921" name="Line 22"/>
            <p:cNvSpPr>
              <a:spLocks noChangeShapeType="1"/>
            </p:cNvSpPr>
            <p:nvPr/>
          </p:nvSpPr>
          <p:spPr bwMode="auto">
            <a:xfrm>
              <a:off x="5095875" y="5653881"/>
              <a:ext cx="0" cy="365125"/>
            </a:xfrm>
            <a:prstGeom prst="line">
              <a:avLst/>
            </a:prstGeom>
            <a:noFill/>
            <a:ln w="12700">
              <a:solidFill>
                <a:schemeClr val="tx1"/>
              </a:solidFill>
              <a:round/>
              <a:headEnd/>
              <a:tailEnd/>
            </a:ln>
          </p:spPr>
          <p:txBody>
            <a:bodyPr anchor="ctr" anchorCtr="1"/>
            <a:lstStyle/>
            <a:p>
              <a:endParaRPr lang="en-US" sz="1200"/>
            </a:p>
          </p:txBody>
        </p:sp>
        <p:sp>
          <p:nvSpPr>
            <p:cNvPr id="80922" name="Line 23"/>
            <p:cNvSpPr>
              <a:spLocks noChangeShapeType="1"/>
            </p:cNvSpPr>
            <p:nvPr/>
          </p:nvSpPr>
          <p:spPr bwMode="auto">
            <a:xfrm>
              <a:off x="5481638" y="5653881"/>
              <a:ext cx="0" cy="365125"/>
            </a:xfrm>
            <a:prstGeom prst="line">
              <a:avLst/>
            </a:prstGeom>
            <a:noFill/>
            <a:ln w="12700">
              <a:solidFill>
                <a:schemeClr val="tx1"/>
              </a:solidFill>
              <a:round/>
              <a:headEnd/>
              <a:tailEnd/>
            </a:ln>
          </p:spPr>
          <p:txBody>
            <a:bodyPr anchor="ctr" anchorCtr="1"/>
            <a:lstStyle/>
            <a:p>
              <a:endParaRPr lang="en-US" sz="1200"/>
            </a:p>
          </p:txBody>
        </p:sp>
        <p:sp>
          <p:nvSpPr>
            <p:cNvPr id="80923" name="Line 24"/>
            <p:cNvSpPr>
              <a:spLocks noChangeShapeType="1"/>
            </p:cNvSpPr>
            <p:nvPr/>
          </p:nvSpPr>
          <p:spPr bwMode="auto">
            <a:xfrm>
              <a:off x="5864225" y="5653881"/>
              <a:ext cx="0" cy="365125"/>
            </a:xfrm>
            <a:prstGeom prst="line">
              <a:avLst/>
            </a:prstGeom>
            <a:noFill/>
            <a:ln w="12700">
              <a:solidFill>
                <a:schemeClr val="tx1"/>
              </a:solidFill>
              <a:round/>
              <a:headEnd/>
              <a:tailEnd/>
            </a:ln>
          </p:spPr>
          <p:txBody>
            <a:bodyPr anchor="ctr" anchorCtr="1"/>
            <a:lstStyle/>
            <a:p>
              <a:endParaRPr lang="en-US" sz="1200"/>
            </a:p>
          </p:txBody>
        </p:sp>
        <p:sp>
          <p:nvSpPr>
            <p:cNvPr id="80924" name="Line 28"/>
            <p:cNvSpPr>
              <a:spLocks noChangeShapeType="1"/>
            </p:cNvSpPr>
            <p:nvPr/>
          </p:nvSpPr>
          <p:spPr bwMode="auto">
            <a:xfrm>
              <a:off x="6226175" y="5653881"/>
              <a:ext cx="0" cy="365125"/>
            </a:xfrm>
            <a:prstGeom prst="line">
              <a:avLst/>
            </a:prstGeom>
            <a:noFill/>
            <a:ln w="28575" cap="sq">
              <a:solidFill>
                <a:schemeClr val="tx1"/>
              </a:solidFill>
              <a:round/>
              <a:headEnd/>
              <a:tailEnd/>
            </a:ln>
          </p:spPr>
          <p:txBody>
            <a:bodyPr anchor="ctr" anchorCtr="1"/>
            <a:lstStyle/>
            <a:p>
              <a:endParaRPr lang="en-US" sz="1200"/>
            </a:p>
          </p:txBody>
        </p:sp>
        <p:sp>
          <p:nvSpPr>
            <p:cNvPr id="80925" name="Text Box 29"/>
            <p:cNvSpPr txBox="1">
              <a:spLocks noChangeArrowheads="1"/>
            </p:cNvSpPr>
            <p:nvPr/>
          </p:nvSpPr>
          <p:spPr bwMode="auto">
            <a:xfrm>
              <a:off x="3254375" y="5409406"/>
              <a:ext cx="228600" cy="281910"/>
            </a:xfrm>
            <a:prstGeom prst="rect">
              <a:avLst/>
            </a:prstGeom>
            <a:noFill/>
            <a:ln w="9525">
              <a:noFill/>
              <a:miter lim="800000"/>
              <a:headEnd/>
              <a:tailEnd/>
            </a:ln>
          </p:spPr>
          <p:txBody>
            <a:bodyPr>
              <a:spAutoFit/>
            </a:bodyPr>
            <a:lstStyle/>
            <a:p>
              <a:r>
                <a:rPr lang="vi-VN" sz="1200" dirty="0" smtClean="0"/>
                <a:t>0</a:t>
              </a:r>
              <a:endParaRPr lang="en-US" sz="1200" dirty="0"/>
            </a:p>
          </p:txBody>
        </p:sp>
        <p:sp>
          <p:nvSpPr>
            <p:cNvPr id="80926" name="Text Box 30"/>
            <p:cNvSpPr txBox="1">
              <a:spLocks noChangeArrowheads="1"/>
            </p:cNvSpPr>
            <p:nvPr/>
          </p:nvSpPr>
          <p:spPr bwMode="auto">
            <a:xfrm>
              <a:off x="3635375" y="5409406"/>
              <a:ext cx="228600" cy="281910"/>
            </a:xfrm>
            <a:prstGeom prst="rect">
              <a:avLst/>
            </a:prstGeom>
            <a:noFill/>
            <a:ln w="9525">
              <a:noFill/>
              <a:miter lim="800000"/>
              <a:headEnd/>
              <a:tailEnd/>
            </a:ln>
          </p:spPr>
          <p:txBody>
            <a:bodyPr>
              <a:spAutoFit/>
            </a:bodyPr>
            <a:lstStyle/>
            <a:p>
              <a:r>
                <a:rPr lang="vi-VN" sz="1200" dirty="0" smtClean="0"/>
                <a:t>1</a:t>
              </a:r>
              <a:endParaRPr lang="en-US" sz="1200" dirty="0"/>
            </a:p>
          </p:txBody>
        </p:sp>
        <p:sp>
          <p:nvSpPr>
            <p:cNvPr id="80927" name="Text Box 31"/>
            <p:cNvSpPr txBox="1">
              <a:spLocks noChangeArrowheads="1"/>
            </p:cNvSpPr>
            <p:nvPr/>
          </p:nvSpPr>
          <p:spPr bwMode="auto">
            <a:xfrm>
              <a:off x="4016375" y="5409406"/>
              <a:ext cx="228600" cy="281910"/>
            </a:xfrm>
            <a:prstGeom prst="rect">
              <a:avLst/>
            </a:prstGeom>
            <a:noFill/>
            <a:ln w="9525">
              <a:noFill/>
              <a:miter lim="800000"/>
              <a:headEnd/>
              <a:tailEnd/>
            </a:ln>
          </p:spPr>
          <p:txBody>
            <a:bodyPr>
              <a:spAutoFit/>
            </a:bodyPr>
            <a:lstStyle/>
            <a:p>
              <a:r>
                <a:rPr lang="vi-VN" sz="1200" dirty="0" smtClean="0"/>
                <a:t>2</a:t>
              </a:r>
              <a:endParaRPr lang="en-US" sz="1200" dirty="0"/>
            </a:p>
          </p:txBody>
        </p:sp>
        <p:sp>
          <p:nvSpPr>
            <p:cNvPr id="80928" name="Text Box 32"/>
            <p:cNvSpPr txBox="1">
              <a:spLocks noChangeArrowheads="1"/>
            </p:cNvSpPr>
            <p:nvPr/>
          </p:nvSpPr>
          <p:spPr bwMode="auto">
            <a:xfrm>
              <a:off x="4397375" y="5409406"/>
              <a:ext cx="228600" cy="281910"/>
            </a:xfrm>
            <a:prstGeom prst="rect">
              <a:avLst/>
            </a:prstGeom>
            <a:noFill/>
            <a:ln w="9525">
              <a:noFill/>
              <a:miter lim="800000"/>
              <a:headEnd/>
              <a:tailEnd/>
            </a:ln>
          </p:spPr>
          <p:txBody>
            <a:bodyPr>
              <a:spAutoFit/>
            </a:bodyPr>
            <a:lstStyle/>
            <a:p>
              <a:r>
                <a:rPr lang="vi-VN" sz="1200" dirty="0"/>
                <a:t>3</a:t>
              </a:r>
              <a:endParaRPr lang="en-US" sz="1200" dirty="0"/>
            </a:p>
          </p:txBody>
        </p:sp>
        <p:sp>
          <p:nvSpPr>
            <p:cNvPr id="80929" name="Text Box 33"/>
            <p:cNvSpPr txBox="1">
              <a:spLocks noChangeArrowheads="1"/>
            </p:cNvSpPr>
            <p:nvPr/>
          </p:nvSpPr>
          <p:spPr bwMode="auto">
            <a:xfrm>
              <a:off x="4778375" y="5409406"/>
              <a:ext cx="228600" cy="281910"/>
            </a:xfrm>
            <a:prstGeom prst="rect">
              <a:avLst/>
            </a:prstGeom>
            <a:noFill/>
            <a:ln w="9525">
              <a:noFill/>
              <a:miter lim="800000"/>
              <a:headEnd/>
              <a:tailEnd/>
            </a:ln>
          </p:spPr>
          <p:txBody>
            <a:bodyPr>
              <a:spAutoFit/>
            </a:bodyPr>
            <a:lstStyle/>
            <a:p>
              <a:r>
                <a:rPr lang="vi-VN" sz="1200" dirty="0" smtClean="0"/>
                <a:t>4</a:t>
              </a:r>
              <a:endParaRPr lang="en-US" sz="1200" dirty="0"/>
            </a:p>
          </p:txBody>
        </p:sp>
        <p:sp>
          <p:nvSpPr>
            <p:cNvPr id="80930" name="Text Box 34"/>
            <p:cNvSpPr txBox="1">
              <a:spLocks noChangeArrowheads="1"/>
            </p:cNvSpPr>
            <p:nvPr/>
          </p:nvSpPr>
          <p:spPr bwMode="auto">
            <a:xfrm>
              <a:off x="5159375" y="5409406"/>
              <a:ext cx="228600" cy="281910"/>
            </a:xfrm>
            <a:prstGeom prst="rect">
              <a:avLst/>
            </a:prstGeom>
            <a:noFill/>
            <a:ln w="9525">
              <a:noFill/>
              <a:miter lim="800000"/>
              <a:headEnd/>
              <a:tailEnd/>
            </a:ln>
          </p:spPr>
          <p:txBody>
            <a:bodyPr>
              <a:spAutoFit/>
            </a:bodyPr>
            <a:lstStyle/>
            <a:p>
              <a:r>
                <a:rPr lang="vi-VN" sz="1200" dirty="0"/>
                <a:t>5</a:t>
              </a:r>
              <a:endParaRPr lang="en-US" sz="1200" dirty="0"/>
            </a:p>
          </p:txBody>
        </p:sp>
        <p:sp>
          <p:nvSpPr>
            <p:cNvPr id="80931" name="Text Box 35"/>
            <p:cNvSpPr txBox="1">
              <a:spLocks noChangeArrowheads="1"/>
            </p:cNvSpPr>
            <p:nvPr/>
          </p:nvSpPr>
          <p:spPr bwMode="auto">
            <a:xfrm>
              <a:off x="5540375" y="5409406"/>
              <a:ext cx="228600" cy="281910"/>
            </a:xfrm>
            <a:prstGeom prst="rect">
              <a:avLst/>
            </a:prstGeom>
            <a:noFill/>
            <a:ln w="9525">
              <a:noFill/>
              <a:miter lim="800000"/>
              <a:headEnd/>
              <a:tailEnd/>
            </a:ln>
          </p:spPr>
          <p:txBody>
            <a:bodyPr>
              <a:spAutoFit/>
            </a:bodyPr>
            <a:lstStyle/>
            <a:p>
              <a:r>
                <a:rPr lang="vi-VN" sz="1200" dirty="0" smtClean="0"/>
                <a:t>6</a:t>
              </a:r>
              <a:endParaRPr lang="en-US" sz="1200" dirty="0"/>
            </a:p>
          </p:txBody>
        </p:sp>
        <p:sp>
          <p:nvSpPr>
            <p:cNvPr id="80932" name="Text Box 36"/>
            <p:cNvSpPr txBox="1">
              <a:spLocks noChangeArrowheads="1"/>
            </p:cNvSpPr>
            <p:nvPr/>
          </p:nvSpPr>
          <p:spPr bwMode="auto">
            <a:xfrm>
              <a:off x="5921375" y="5409406"/>
              <a:ext cx="228600" cy="281910"/>
            </a:xfrm>
            <a:prstGeom prst="rect">
              <a:avLst/>
            </a:prstGeom>
            <a:noFill/>
            <a:ln w="9525">
              <a:noFill/>
              <a:miter lim="800000"/>
              <a:headEnd/>
              <a:tailEnd/>
            </a:ln>
          </p:spPr>
          <p:txBody>
            <a:bodyPr>
              <a:spAutoFit/>
            </a:bodyPr>
            <a:lstStyle/>
            <a:p>
              <a:r>
                <a:rPr lang="vi-VN" sz="1200" dirty="0" smtClean="0"/>
                <a:t>7</a:t>
              </a:r>
              <a:endParaRPr lang="en-US" sz="1200" dirty="0"/>
            </a:p>
          </p:txBody>
        </p:sp>
        <p:cxnSp>
          <p:nvCxnSpPr>
            <p:cNvPr id="80933" name="Straight Connector 340"/>
            <p:cNvCxnSpPr>
              <a:cxnSpLocks noChangeShapeType="1"/>
              <a:stCxn id="80916" idx="0"/>
              <a:endCxn id="80924" idx="0"/>
            </p:cNvCxnSpPr>
            <p:nvPr/>
          </p:nvCxnSpPr>
          <p:spPr bwMode="auto">
            <a:xfrm rot="16200000" flipH="1">
              <a:off x="4702175" y="4129881"/>
              <a:ext cx="1588" cy="3048000"/>
            </a:xfrm>
            <a:prstGeom prst="line">
              <a:avLst/>
            </a:prstGeom>
            <a:noFill/>
            <a:ln w="28575" algn="ctr">
              <a:solidFill>
                <a:schemeClr val="tx1"/>
              </a:solidFill>
              <a:round/>
              <a:headEnd/>
              <a:tailEnd/>
            </a:ln>
          </p:spPr>
        </p:cxnSp>
        <p:cxnSp>
          <p:nvCxnSpPr>
            <p:cNvPr id="80934" name="Straight Connector 341"/>
            <p:cNvCxnSpPr>
              <a:cxnSpLocks noChangeShapeType="1"/>
              <a:stCxn id="80916" idx="1"/>
              <a:endCxn id="80924" idx="1"/>
            </p:cNvCxnSpPr>
            <p:nvPr/>
          </p:nvCxnSpPr>
          <p:spPr bwMode="auto">
            <a:xfrm rot="5400000" flipH="1" flipV="1">
              <a:off x="4702175" y="4495006"/>
              <a:ext cx="1588" cy="3048000"/>
            </a:xfrm>
            <a:prstGeom prst="line">
              <a:avLst/>
            </a:prstGeom>
            <a:noFill/>
            <a:ln w="28575" algn="ctr">
              <a:solidFill>
                <a:schemeClr val="tx1"/>
              </a:solidFill>
              <a:round/>
              <a:headEnd/>
              <a:tailEnd/>
            </a:ln>
          </p:spPr>
        </p:cxnSp>
        <p:cxnSp>
          <p:nvCxnSpPr>
            <p:cNvPr id="80935" name="Straight Arrow Connector 406"/>
            <p:cNvCxnSpPr>
              <a:cxnSpLocks noChangeShapeType="1"/>
            </p:cNvCxnSpPr>
            <p:nvPr/>
          </p:nvCxnSpPr>
          <p:spPr bwMode="auto">
            <a:xfrm>
              <a:off x="3886200" y="5257800"/>
              <a:ext cx="838200" cy="381000"/>
            </a:xfrm>
            <a:prstGeom prst="straightConnector1">
              <a:avLst/>
            </a:prstGeom>
            <a:noFill/>
            <a:ln w="28575" algn="ctr">
              <a:solidFill>
                <a:srgbClr val="0000FF"/>
              </a:solidFill>
              <a:round/>
              <a:headEnd/>
              <a:tailEnd type="arrow" w="med" len="med"/>
            </a:ln>
          </p:spPr>
        </p:cxnSp>
        <p:cxnSp>
          <p:nvCxnSpPr>
            <p:cNvPr id="80936" name="Straight Arrow Connector 408"/>
            <p:cNvCxnSpPr>
              <a:cxnSpLocks noChangeShapeType="1"/>
            </p:cNvCxnSpPr>
            <p:nvPr/>
          </p:nvCxnSpPr>
          <p:spPr bwMode="auto">
            <a:xfrm flipH="1">
              <a:off x="4691060" y="5239219"/>
              <a:ext cx="790577" cy="413058"/>
            </a:xfrm>
            <a:prstGeom prst="straightConnector1">
              <a:avLst/>
            </a:prstGeom>
            <a:noFill/>
            <a:ln w="28575" algn="ctr">
              <a:solidFill>
                <a:srgbClr val="0000FF"/>
              </a:solidFill>
              <a:round/>
              <a:headEnd/>
              <a:tailEnd type="arrow" w="med" len="med"/>
            </a:ln>
          </p:spPr>
        </p:cxnSp>
        <p:sp>
          <p:nvSpPr>
            <p:cNvPr id="80937" name="TextBox 414"/>
            <p:cNvSpPr txBox="1">
              <a:spLocks noChangeArrowheads="1"/>
            </p:cNvSpPr>
            <p:nvPr/>
          </p:nvSpPr>
          <p:spPr bwMode="auto">
            <a:xfrm>
              <a:off x="304800" y="5638800"/>
              <a:ext cx="1600200" cy="281910"/>
            </a:xfrm>
            <a:prstGeom prst="rect">
              <a:avLst/>
            </a:prstGeom>
            <a:noFill/>
            <a:ln w="9525">
              <a:noFill/>
              <a:miter lim="800000"/>
              <a:headEnd/>
              <a:tailEnd/>
            </a:ln>
          </p:spPr>
          <p:txBody>
            <a:bodyPr>
              <a:spAutoFit/>
            </a:bodyPr>
            <a:lstStyle/>
            <a:p>
              <a:r>
                <a:rPr lang="vi-VN" sz="1200" dirty="0" smtClean="0">
                  <a:solidFill>
                    <a:srgbClr val="0000FF"/>
                  </a:solidFill>
                </a:rPr>
                <a:t>Result</a:t>
              </a:r>
              <a:r>
                <a:rPr lang="en-US" sz="1200" dirty="0" smtClean="0">
                  <a:solidFill>
                    <a:srgbClr val="0000FF"/>
                  </a:solidFill>
                </a:rPr>
                <a:t>:</a:t>
              </a:r>
              <a:endParaRPr lang="en-US" sz="1200" dirty="0">
                <a:solidFill>
                  <a:srgbClr val="0000FF"/>
                </a:solidFill>
              </a:endParaRPr>
            </a:p>
          </p:txBody>
        </p:sp>
      </p:grpSp>
      <p:sp>
        <p:nvSpPr>
          <p:cNvPr id="342" name="Rounded Rectangle 341"/>
          <p:cNvSpPr/>
          <p:nvPr/>
        </p:nvSpPr>
        <p:spPr>
          <a:xfrm>
            <a:off x="3248670" y="4690241"/>
            <a:ext cx="4992837" cy="145947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7773" y="6339"/>
            <a:ext cx="3485841" cy="1882105"/>
          </a:xfrm>
          <a:prstGeom prst="rect">
            <a:avLst/>
          </a:prstGeom>
        </p:spPr>
      </p:pic>
      <p:sp>
        <p:nvSpPr>
          <p:cNvPr id="39" name="Rounded Rectangle 38"/>
          <p:cNvSpPr/>
          <p:nvPr/>
        </p:nvSpPr>
        <p:spPr>
          <a:xfrm>
            <a:off x="156491" y="1494393"/>
            <a:ext cx="1198094" cy="33259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150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across)">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ox(in)">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42"/>
                                        </p:tgtEl>
                                        <p:attrNameLst>
                                          <p:attrName>style.visibility</p:attrName>
                                        </p:attrNameLst>
                                      </p:cBhvr>
                                      <p:to>
                                        <p:strVal val="visible"/>
                                      </p:to>
                                    </p:set>
                                    <p:animEffect transition="in" filter="wipe(down)">
                                      <p:cBhvr>
                                        <p:cTn id="45" dur="5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0" animBg="1"/>
      <p:bldP spid="3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 name="Picture 384"/>
          <p:cNvPicPr>
            <a:picLocks noChangeAspect="1"/>
          </p:cNvPicPr>
          <p:nvPr/>
        </p:nvPicPr>
        <p:blipFill>
          <a:blip r:embed="rId2"/>
          <a:stretch>
            <a:fillRect/>
          </a:stretch>
        </p:blipFill>
        <p:spPr>
          <a:xfrm>
            <a:off x="-10425" y="-15108"/>
            <a:ext cx="2574093" cy="1389826"/>
          </a:xfrm>
          <a:prstGeom prst="rect">
            <a:avLst/>
          </a:prstGeom>
        </p:spPr>
      </p:pic>
      <p:sp>
        <p:nvSpPr>
          <p:cNvPr id="80898" name="Title 1"/>
          <p:cNvSpPr>
            <a:spLocks noGrp="1"/>
          </p:cNvSpPr>
          <p:nvPr>
            <p:ph type="title"/>
          </p:nvPr>
        </p:nvSpPr>
        <p:spPr>
          <a:xfrm>
            <a:off x="2667000" y="-76200"/>
            <a:ext cx="4191000" cy="959671"/>
          </a:xfrm>
        </p:spPr>
        <p:txBody>
          <a:bodyPr/>
          <a:lstStyle/>
          <a:p>
            <a:pPr eaLnBrk="1" hangingPunct="1"/>
            <a:r>
              <a:rPr lang="en-US" dirty="0" smtClean="0"/>
              <a:t>Example: Merge sort</a:t>
            </a:r>
          </a:p>
        </p:txBody>
      </p:sp>
      <p:sp>
        <p:nvSpPr>
          <p:cNvPr id="81182" name="Rectangle 7"/>
          <p:cNvSpPr>
            <a:spLocks noChangeArrowheads="1"/>
          </p:cNvSpPr>
          <p:nvPr/>
        </p:nvSpPr>
        <p:spPr bwMode="auto">
          <a:xfrm>
            <a:off x="6059956" y="1169504"/>
            <a:ext cx="384175" cy="365600"/>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1183" name="Rectangle 8"/>
          <p:cNvSpPr>
            <a:spLocks noChangeArrowheads="1"/>
          </p:cNvSpPr>
          <p:nvPr/>
        </p:nvSpPr>
        <p:spPr bwMode="auto">
          <a:xfrm>
            <a:off x="5677369" y="1169504"/>
            <a:ext cx="382588" cy="365600"/>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1184" name="Rectangle 9"/>
          <p:cNvSpPr>
            <a:spLocks noChangeArrowheads="1"/>
          </p:cNvSpPr>
          <p:nvPr/>
        </p:nvSpPr>
        <p:spPr bwMode="auto">
          <a:xfrm>
            <a:off x="5291606" y="1169504"/>
            <a:ext cx="385763" cy="365600"/>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1185" name="Rectangle 10"/>
          <p:cNvSpPr>
            <a:spLocks noChangeArrowheads="1"/>
          </p:cNvSpPr>
          <p:nvPr/>
        </p:nvSpPr>
        <p:spPr bwMode="auto">
          <a:xfrm>
            <a:off x="4909019" y="1169504"/>
            <a:ext cx="382588" cy="365600"/>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1186" name="Rectangle 11"/>
          <p:cNvSpPr>
            <a:spLocks noChangeArrowheads="1"/>
          </p:cNvSpPr>
          <p:nvPr/>
        </p:nvSpPr>
        <p:spPr bwMode="auto">
          <a:xfrm>
            <a:off x="4524844" y="1169504"/>
            <a:ext cx="384175" cy="365600"/>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1187" name="Rectangle 12"/>
          <p:cNvSpPr>
            <a:spLocks noChangeArrowheads="1"/>
          </p:cNvSpPr>
          <p:nvPr/>
        </p:nvSpPr>
        <p:spPr bwMode="auto">
          <a:xfrm>
            <a:off x="4140669" y="1169504"/>
            <a:ext cx="384175" cy="365600"/>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1188" name="Rectangle 13"/>
          <p:cNvSpPr>
            <a:spLocks noChangeArrowheads="1"/>
          </p:cNvSpPr>
          <p:nvPr/>
        </p:nvSpPr>
        <p:spPr bwMode="auto">
          <a:xfrm>
            <a:off x="3758081" y="1169504"/>
            <a:ext cx="382588" cy="365600"/>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1189" name="Rectangle 14"/>
          <p:cNvSpPr>
            <a:spLocks noChangeArrowheads="1"/>
          </p:cNvSpPr>
          <p:nvPr/>
        </p:nvSpPr>
        <p:spPr bwMode="auto">
          <a:xfrm>
            <a:off x="3373906" y="1169504"/>
            <a:ext cx="384175" cy="365600"/>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1190" name="Line 17"/>
          <p:cNvSpPr>
            <a:spLocks noChangeShapeType="1"/>
          </p:cNvSpPr>
          <p:nvPr/>
        </p:nvSpPr>
        <p:spPr bwMode="auto">
          <a:xfrm>
            <a:off x="3373906" y="1169504"/>
            <a:ext cx="0" cy="365600"/>
          </a:xfrm>
          <a:prstGeom prst="line">
            <a:avLst/>
          </a:prstGeom>
          <a:noFill/>
          <a:ln w="28575" cap="sq">
            <a:solidFill>
              <a:schemeClr val="tx1"/>
            </a:solidFill>
            <a:round/>
            <a:headEnd/>
            <a:tailEnd/>
          </a:ln>
        </p:spPr>
        <p:txBody>
          <a:bodyPr anchor="ctr" anchorCtr="1"/>
          <a:lstStyle/>
          <a:p>
            <a:endParaRPr lang="en-US" sz="1200"/>
          </a:p>
        </p:txBody>
      </p:sp>
      <p:sp>
        <p:nvSpPr>
          <p:cNvPr id="81191" name="Line 18"/>
          <p:cNvSpPr>
            <a:spLocks noChangeShapeType="1"/>
          </p:cNvSpPr>
          <p:nvPr/>
        </p:nvSpPr>
        <p:spPr bwMode="auto">
          <a:xfrm>
            <a:off x="3758081" y="1169504"/>
            <a:ext cx="0" cy="365600"/>
          </a:xfrm>
          <a:prstGeom prst="line">
            <a:avLst/>
          </a:prstGeom>
          <a:noFill/>
          <a:ln w="12700">
            <a:solidFill>
              <a:schemeClr val="tx1"/>
            </a:solidFill>
            <a:round/>
            <a:headEnd/>
            <a:tailEnd/>
          </a:ln>
        </p:spPr>
        <p:txBody>
          <a:bodyPr anchor="ctr" anchorCtr="1"/>
          <a:lstStyle/>
          <a:p>
            <a:endParaRPr lang="en-US" sz="1200"/>
          </a:p>
        </p:txBody>
      </p:sp>
      <p:sp>
        <p:nvSpPr>
          <p:cNvPr id="81192" name="Line 19"/>
          <p:cNvSpPr>
            <a:spLocks noChangeShapeType="1"/>
          </p:cNvSpPr>
          <p:nvPr/>
        </p:nvSpPr>
        <p:spPr bwMode="auto">
          <a:xfrm>
            <a:off x="4140669" y="1169504"/>
            <a:ext cx="0" cy="365600"/>
          </a:xfrm>
          <a:prstGeom prst="line">
            <a:avLst/>
          </a:prstGeom>
          <a:noFill/>
          <a:ln w="12700">
            <a:solidFill>
              <a:schemeClr val="tx1"/>
            </a:solidFill>
            <a:round/>
            <a:headEnd/>
            <a:tailEnd/>
          </a:ln>
        </p:spPr>
        <p:txBody>
          <a:bodyPr anchor="ctr" anchorCtr="1"/>
          <a:lstStyle/>
          <a:p>
            <a:endParaRPr lang="en-US" sz="1200"/>
          </a:p>
        </p:txBody>
      </p:sp>
      <p:sp>
        <p:nvSpPr>
          <p:cNvPr id="81193" name="Line 20"/>
          <p:cNvSpPr>
            <a:spLocks noChangeShapeType="1"/>
          </p:cNvSpPr>
          <p:nvPr/>
        </p:nvSpPr>
        <p:spPr bwMode="auto">
          <a:xfrm>
            <a:off x="4524844" y="1169504"/>
            <a:ext cx="0" cy="365600"/>
          </a:xfrm>
          <a:prstGeom prst="line">
            <a:avLst/>
          </a:prstGeom>
          <a:noFill/>
          <a:ln w="12700">
            <a:solidFill>
              <a:schemeClr val="tx1"/>
            </a:solidFill>
            <a:round/>
            <a:headEnd/>
            <a:tailEnd/>
          </a:ln>
        </p:spPr>
        <p:txBody>
          <a:bodyPr anchor="ctr" anchorCtr="1"/>
          <a:lstStyle/>
          <a:p>
            <a:endParaRPr lang="en-US" sz="1200"/>
          </a:p>
        </p:txBody>
      </p:sp>
      <p:sp>
        <p:nvSpPr>
          <p:cNvPr id="81194" name="Line 21"/>
          <p:cNvSpPr>
            <a:spLocks noChangeShapeType="1"/>
          </p:cNvSpPr>
          <p:nvPr/>
        </p:nvSpPr>
        <p:spPr bwMode="auto">
          <a:xfrm>
            <a:off x="4909019" y="1169504"/>
            <a:ext cx="0" cy="365600"/>
          </a:xfrm>
          <a:prstGeom prst="line">
            <a:avLst/>
          </a:prstGeom>
          <a:noFill/>
          <a:ln w="12700">
            <a:solidFill>
              <a:schemeClr val="tx1"/>
            </a:solidFill>
            <a:round/>
            <a:headEnd/>
            <a:tailEnd/>
          </a:ln>
        </p:spPr>
        <p:txBody>
          <a:bodyPr anchor="ctr" anchorCtr="1"/>
          <a:lstStyle/>
          <a:p>
            <a:endParaRPr lang="en-US" sz="1200"/>
          </a:p>
        </p:txBody>
      </p:sp>
      <p:sp>
        <p:nvSpPr>
          <p:cNvPr id="81195" name="Line 22"/>
          <p:cNvSpPr>
            <a:spLocks noChangeShapeType="1"/>
          </p:cNvSpPr>
          <p:nvPr/>
        </p:nvSpPr>
        <p:spPr bwMode="auto">
          <a:xfrm>
            <a:off x="5291606" y="1169504"/>
            <a:ext cx="0" cy="365600"/>
          </a:xfrm>
          <a:prstGeom prst="line">
            <a:avLst/>
          </a:prstGeom>
          <a:noFill/>
          <a:ln w="12700">
            <a:solidFill>
              <a:schemeClr val="tx1"/>
            </a:solidFill>
            <a:round/>
            <a:headEnd/>
            <a:tailEnd/>
          </a:ln>
        </p:spPr>
        <p:txBody>
          <a:bodyPr anchor="ctr" anchorCtr="1"/>
          <a:lstStyle/>
          <a:p>
            <a:endParaRPr lang="en-US" sz="1200"/>
          </a:p>
        </p:txBody>
      </p:sp>
      <p:sp>
        <p:nvSpPr>
          <p:cNvPr id="81196" name="Line 23"/>
          <p:cNvSpPr>
            <a:spLocks noChangeShapeType="1"/>
          </p:cNvSpPr>
          <p:nvPr/>
        </p:nvSpPr>
        <p:spPr bwMode="auto">
          <a:xfrm>
            <a:off x="5677369" y="1169504"/>
            <a:ext cx="0" cy="365600"/>
          </a:xfrm>
          <a:prstGeom prst="line">
            <a:avLst/>
          </a:prstGeom>
          <a:noFill/>
          <a:ln w="12700">
            <a:solidFill>
              <a:schemeClr val="tx1"/>
            </a:solidFill>
            <a:round/>
            <a:headEnd/>
            <a:tailEnd/>
          </a:ln>
        </p:spPr>
        <p:txBody>
          <a:bodyPr anchor="ctr" anchorCtr="1"/>
          <a:lstStyle/>
          <a:p>
            <a:endParaRPr lang="en-US" sz="1200"/>
          </a:p>
        </p:txBody>
      </p:sp>
      <p:sp>
        <p:nvSpPr>
          <p:cNvPr id="81197" name="Line 24"/>
          <p:cNvSpPr>
            <a:spLocks noChangeShapeType="1"/>
          </p:cNvSpPr>
          <p:nvPr/>
        </p:nvSpPr>
        <p:spPr bwMode="auto">
          <a:xfrm>
            <a:off x="6059956" y="1169504"/>
            <a:ext cx="0" cy="365600"/>
          </a:xfrm>
          <a:prstGeom prst="line">
            <a:avLst/>
          </a:prstGeom>
          <a:noFill/>
          <a:ln w="12700">
            <a:solidFill>
              <a:schemeClr val="tx1"/>
            </a:solidFill>
            <a:round/>
            <a:headEnd/>
            <a:tailEnd/>
          </a:ln>
        </p:spPr>
        <p:txBody>
          <a:bodyPr anchor="ctr" anchorCtr="1"/>
          <a:lstStyle/>
          <a:p>
            <a:endParaRPr lang="en-US" sz="1200"/>
          </a:p>
        </p:txBody>
      </p:sp>
      <p:sp>
        <p:nvSpPr>
          <p:cNvPr id="81198" name="Line 28"/>
          <p:cNvSpPr>
            <a:spLocks noChangeShapeType="1"/>
          </p:cNvSpPr>
          <p:nvPr/>
        </p:nvSpPr>
        <p:spPr bwMode="auto">
          <a:xfrm>
            <a:off x="6421906" y="1169504"/>
            <a:ext cx="0" cy="365600"/>
          </a:xfrm>
          <a:prstGeom prst="line">
            <a:avLst/>
          </a:prstGeom>
          <a:noFill/>
          <a:ln w="28575" cap="sq">
            <a:solidFill>
              <a:schemeClr val="tx1"/>
            </a:solidFill>
            <a:round/>
            <a:headEnd/>
            <a:tailEnd/>
          </a:ln>
        </p:spPr>
        <p:txBody>
          <a:bodyPr anchor="ctr" anchorCtr="1"/>
          <a:lstStyle/>
          <a:p>
            <a:endParaRPr lang="en-US" sz="1200"/>
          </a:p>
        </p:txBody>
      </p:sp>
      <p:sp>
        <p:nvSpPr>
          <p:cNvPr id="81199" name="Text Box 29"/>
          <p:cNvSpPr txBox="1">
            <a:spLocks noChangeArrowheads="1"/>
          </p:cNvSpPr>
          <p:nvPr/>
        </p:nvSpPr>
        <p:spPr bwMode="auto">
          <a:xfrm>
            <a:off x="3831106" y="924711"/>
            <a:ext cx="228600" cy="276999"/>
          </a:xfrm>
          <a:prstGeom prst="rect">
            <a:avLst/>
          </a:prstGeom>
          <a:noFill/>
          <a:ln w="9525">
            <a:noFill/>
            <a:miter lim="800000"/>
            <a:headEnd/>
            <a:tailEnd/>
          </a:ln>
        </p:spPr>
        <p:txBody>
          <a:bodyPr>
            <a:spAutoFit/>
          </a:bodyPr>
          <a:lstStyle/>
          <a:p>
            <a:r>
              <a:rPr lang="en-US" sz="1200"/>
              <a:t>1</a:t>
            </a:r>
          </a:p>
        </p:txBody>
      </p:sp>
      <p:sp>
        <p:nvSpPr>
          <p:cNvPr id="81200" name="Text Box 30"/>
          <p:cNvSpPr txBox="1">
            <a:spLocks noChangeArrowheads="1"/>
          </p:cNvSpPr>
          <p:nvPr/>
        </p:nvSpPr>
        <p:spPr bwMode="auto">
          <a:xfrm>
            <a:off x="4212106" y="924711"/>
            <a:ext cx="228600" cy="276999"/>
          </a:xfrm>
          <a:prstGeom prst="rect">
            <a:avLst/>
          </a:prstGeom>
          <a:noFill/>
          <a:ln w="9525">
            <a:noFill/>
            <a:miter lim="800000"/>
            <a:headEnd/>
            <a:tailEnd/>
          </a:ln>
        </p:spPr>
        <p:txBody>
          <a:bodyPr>
            <a:spAutoFit/>
          </a:bodyPr>
          <a:lstStyle/>
          <a:p>
            <a:r>
              <a:rPr lang="en-US" sz="1200"/>
              <a:t>2</a:t>
            </a:r>
          </a:p>
        </p:txBody>
      </p:sp>
      <p:sp>
        <p:nvSpPr>
          <p:cNvPr id="81201" name="Text Box 31"/>
          <p:cNvSpPr txBox="1">
            <a:spLocks noChangeArrowheads="1"/>
          </p:cNvSpPr>
          <p:nvPr/>
        </p:nvSpPr>
        <p:spPr bwMode="auto">
          <a:xfrm>
            <a:off x="4593106" y="924711"/>
            <a:ext cx="228600" cy="276999"/>
          </a:xfrm>
          <a:prstGeom prst="rect">
            <a:avLst/>
          </a:prstGeom>
          <a:noFill/>
          <a:ln w="9525">
            <a:noFill/>
            <a:miter lim="800000"/>
            <a:headEnd/>
            <a:tailEnd/>
          </a:ln>
        </p:spPr>
        <p:txBody>
          <a:bodyPr>
            <a:spAutoFit/>
          </a:bodyPr>
          <a:lstStyle/>
          <a:p>
            <a:r>
              <a:rPr lang="en-US" sz="1200"/>
              <a:t>3</a:t>
            </a:r>
          </a:p>
        </p:txBody>
      </p:sp>
      <p:sp>
        <p:nvSpPr>
          <p:cNvPr id="81202" name="Text Box 32"/>
          <p:cNvSpPr txBox="1">
            <a:spLocks noChangeArrowheads="1"/>
          </p:cNvSpPr>
          <p:nvPr/>
        </p:nvSpPr>
        <p:spPr bwMode="auto">
          <a:xfrm>
            <a:off x="4974106" y="924711"/>
            <a:ext cx="228600" cy="276999"/>
          </a:xfrm>
          <a:prstGeom prst="rect">
            <a:avLst/>
          </a:prstGeom>
          <a:noFill/>
          <a:ln w="9525">
            <a:noFill/>
            <a:miter lim="800000"/>
            <a:headEnd/>
            <a:tailEnd/>
          </a:ln>
        </p:spPr>
        <p:txBody>
          <a:bodyPr>
            <a:spAutoFit/>
          </a:bodyPr>
          <a:lstStyle/>
          <a:p>
            <a:r>
              <a:rPr lang="en-US" sz="1200"/>
              <a:t>4</a:t>
            </a:r>
          </a:p>
        </p:txBody>
      </p:sp>
      <p:sp>
        <p:nvSpPr>
          <p:cNvPr id="81203" name="Text Box 33"/>
          <p:cNvSpPr txBox="1">
            <a:spLocks noChangeArrowheads="1"/>
          </p:cNvSpPr>
          <p:nvPr/>
        </p:nvSpPr>
        <p:spPr bwMode="auto">
          <a:xfrm>
            <a:off x="5355106" y="924711"/>
            <a:ext cx="228600" cy="276999"/>
          </a:xfrm>
          <a:prstGeom prst="rect">
            <a:avLst/>
          </a:prstGeom>
          <a:noFill/>
          <a:ln w="9525">
            <a:noFill/>
            <a:miter lim="800000"/>
            <a:headEnd/>
            <a:tailEnd/>
          </a:ln>
        </p:spPr>
        <p:txBody>
          <a:bodyPr>
            <a:spAutoFit/>
          </a:bodyPr>
          <a:lstStyle/>
          <a:p>
            <a:r>
              <a:rPr lang="en-US" sz="1200"/>
              <a:t>5</a:t>
            </a:r>
          </a:p>
        </p:txBody>
      </p:sp>
      <p:sp>
        <p:nvSpPr>
          <p:cNvPr id="81204" name="Text Box 34"/>
          <p:cNvSpPr txBox="1">
            <a:spLocks noChangeArrowheads="1"/>
          </p:cNvSpPr>
          <p:nvPr/>
        </p:nvSpPr>
        <p:spPr bwMode="auto">
          <a:xfrm>
            <a:off x="5736106" y="924711"/>
            <a:ext cx="228600" cy="276999"/>
          </a:xfrm>
          <a:prstGeom prst="rect">
            <a:avLst/>
          </a:prstGeom>
          <a:noFill/>
          <a:ln w="9525">
            <a:noFill/>
            <a:miter lim="800000"/>
            <a:headEnd/>
            <a:tailEnd/>
          </a:ln>
        </p:spPr>
        <p:txBody>
          <a:bodyPr>
            <a:spAutoFit/>
          </a:bodyPr>
          <a:lstStyle/>
          <a:p>
            <a:r>
              <a:rPr lang="en-US" sz="1200"/>
              <a:t>6</a:t>
            </a:r>
          </a:p>
        </p:txBody>
      </p:sp>
      <p:sp>
        <p:nvSpPr>
          <p:cNvPr id="81205" name="Text Box 35"/>
          <p:cNvSpPr txBox="1">
            <a:spLocks noChangeArrowheads="1"/>
          </p:cNvSpPr>
          <p:nvPr/>
        </p:nvSpPr>
        <p:spPr bwMode="auto">
          <a:xfrm>
            <a:off x="6117106" y="924711"/>
            <a:ext cx="228600" cy="276999"/>
          </a:xfrm>
          <a:prstGeom prst="rect">
            <a:avLst/>
          </a:prstGeom>
          <a:noFill/>
          <a:ln w="9525">
            <a:noFill/>
            <a:miter lim="800000"/>
            <a:headEnd/>
            <a:tailEnd/>
          </a:ln>
        </p:spPr>
        <p:txBody>
          <a:bodyPr>
            <a:spAutoFit/>
          </a:bodyPr>
          <a:lstStyle/>
          <a:p>
            <a:r>
              <a:rPr lang="en-US" sz="1200"/>
              <a:t>7</a:t>
            </a:r>
          </a:p>
        </p:txBody>
      </p:sp>
      <p:sp>
        <p:nvSpPr>
          <p:cNvPr id="81206" name="Text Box 36"/>
          <p:cNvSpPr txBox="1">
            <a:spLocks noChangeArrowheads="1"/>
          </p:cNvSpPr>
          <p:nvPr/>
        </p:nvSpPr>
        <p:spPr bwMode="auto">
          <a:xfrm>
            <a:off x="3469300" y="914400"/>
            <a:ext cx="228600" cy="276999"/>
          </a:xfrm>
          <a:prstGeom prst="rect">
            <a:avLst/>
          </a:prstGeom>
          <a:noFill/>
          <a:ln w="9525">
            <a:noFill/>
            <a:miter lim="800000"/>
            <a:headEnd/>
            <a:tailEnd/>
          </a:ln>
        </p:spPr>
        <p:txBody>
          <a:bodyPr>
            <a:spAutoFit/>
          </a:bodyPr>
          <a:lstStyle/>
          <a:p>
            <a:r>
              <a:rPr lang="en-US" sz="1200" dirty="0" smtClean="0"/>
              <a:t>0</a:t>
            </a:r>
            <a:endParaRPr lang="en-US" sz="1200" dirty="0"/>
          </a:p>
        </p:txBody>
      </p:sp>
      <p:cxnSp>
        <p:nvCxnSpPr>
          <p:cNvPr id="81207" name="Straight Connector 44"/>
          <p:cNvCxnSpPr>
            <a:cxnSpLocks noChangeShapeType="1"/>
            <a:stCxn id="81190" idx="0"/>
            <a:endCxn id="81198" idx="0"/>
          </p:cNvCxnSpPr>
          <p:nvPr/>
        </p:nvCxnSpPr>
        <p:spPr bwMode="auto">
          <a:xfrm rot="16200000" flipH="1">
            <a:off x="4897905" y="-354496"/>
            <a:ext cx="1590" cy="3048000"/>
          </a:xfrm>
          <a:prstGeom prst="line">
            <a:avLst/>
          </a:prstGeom>
          <a:noFill/>
          <a:ln w="28575" algn="ctr">
            <a:solidFill>
              <a:schemeClr val="tx1"/>
            </a:solidFill>
            <a:round/>
            <a:headEnd/>
            <a:tailEnd/>
          </a:ln>
        </p:spPr>
      </p:cxnSp>
      <p:cxnSp>
        <p:nvCxnSpPr>
          <p:cNvPr id="81208" name="Straight Connector 45"/>
          <p:cNvCxnSpPr>
            <a:cxnSpLocks noChangeShapeType="1"/>
            <a:stCxn id="81190" idx="1"/>
            <a:endCxn id="81198" idx="1"/>
          </p:cNvCxnSpPr>
          <p:nvPr/>
        </p:nvCxnSpPr>
        <p:spPr bwMode="auto">
          <a:xfrm rot="5400000" flipH="1" flipV="1">
            <a:off x="4897905" y="11104"/>
            <a:ext cx="1590" cy="3048000"/>
          </a:xfrm>
          <a:prstGeom prst="line">
            <a:avLst/>
          </a:prstGeom>
          <a:noFill/>
          <a:ln w="28575" algn="ctr">
            <a:solidFill>
              <a:schemeClr val="tx1"/>
            </a:solidFill>
            <a:round/>
            <a:headEnd/>
            <a:tailEnd/>
          </a:ln>
        </p:spPr>
      </p:cxnSp>
      <p:grpSp>
        <p:nvGrpSpPr>
          <p:cNvPr id="56" name="Group 55"/>
          <p:cNvGrpSpPr/>
          <p:nvPr/>
        </p:nvGrpSpPr>
        <p:grpSpPr>
          <a:xfrm>
            <a:off x="6272295" y="1759209"/>
            <a:ext cx="1539991" cy="603257"/>
            <a:chOff x="6272295" y="1759209"/>
            <a:chExt cx="1539991" cy="603257"/>
          </a:xfrm>
        </p:grpSpPr>
        <p:sp>
          <p:nvSpPr>
            <p:cNvPr id="81157" name="Text Box 33"/>
            <p:cNvSpPr txBox="1">
              <a:spLocks noChangeArrowheads="1"/>
            </p:cNvSpPr>
            <p:nvPr/>
          </p:nvSpPr>
          <p:spPr bwMode="auto">
            <a:xfrm>
              <a:off x="6337588" y="1759209"/>
              <a:ext cx="229327" cy="276999"/>
            </a:xfrm>
            <a:prstGeom prst="rect">
              <a:avLst/>
            </a:prstGeom>
            <a:noFill/>
            <a:ln w="9525">
              <a:noFill/>
              <a:miter lim="800000"/>
              <a:headEnd/>
              <a:tailEnd/>
            </a:ln>
          </p:spPr>
          <p:txBody>
            <a:bodyPr wrap="square">
              <a:spAutoFit/>
            </a:bodyPr>
            <a:lstStyle/>
            <a:p>
              <a:r>
                <a:rPr lang="en-US" sz="1200" dirty="0"/>
                <a:t>4</a:t>
              </a:r>
            </a:p>
          </p:txBody>
        </p:sp>
        <p:sp>
          <p:nvSpPr>
            <p:cNvPr id="81158" name="Text Box 34"/>
            <p:cNvSpPr txBox="1">
              <a:spLocks noChangeArrowheads="1"/>
            </p:cNvSpPr>
            <p:nvPr/>
          </p:nvSpPr>
          <p:spPr bwMode="auto">
            <a:xfrm>
              <a:off x="6719800" y="1759209"/>
              <a:ext cx="229327" cy="276999"/>
            </a:xfrm>
            <a:prstGeom prst="rect">
              <a:avLst/>
            </a:prstGeom>
            <a:noFill/>
            <a:ln w="9525">
              <a:noFill/>
              <a:miter lim="800000"/>
              <a:headEnd/>
              <a:tailEnd/>
            </a:ln>
          </p:spPr>
          <p:txBody>
            <a:bodyPr wrap="square">
              <a:spAutoFit/>
            </a:bodyPr>
            <a:lstStyle/>
            <a:p>
              <a:r>
                <a:rPr lang="en-US" sz="1200" dirty="0" smtClean="0"/>
                <a:t>5</a:t>
              </a:r>
              <a:endParaRPr lang="en-US" sz="1200" dirty="0"/>
            </a:p>
          </p:txBody>
        </p:sp>
        <p:sp>
          <p:nvSpPr>
            <p:cNvPr id="81159" name="Text Box 35"/>
            <p:cNvSpPr txBox="1">
              <a:spLocks noChangeArrowheads="1"/>
            </p:cNvSpPr>
            <p:nvPr/>
          </p:nvSpPr>
          <p:spPr bwMode="auto">
            <a:xfrm>
              <a:off x="7102011" y="1759209"/>
              <a:ext cx="229327" cy="276999"/>
            </a:xfrm>
            <a:prstGeom prst="rect">
              <a:avLst/>
            </a:prstGeom>
            <a:noFill/>
            <a:ln w="9525">
              <a:noFill/>
              <a:miter lim="800000"/>
              <a:headEnd/>
              <a:tailEnd/>
            </a:ln>
          </p:spPr>
          <p:txBody>
            <a:bodyPr wrap="square">
              <a:spAutoFit/>
            </a:bodyPr>
            <a:lstStyle/>
            <a:p>
              <a:r>
                <a:rPr lang="en-US" sz="1200" dirty="0" smtClean="0"/>
                <a:t>6</a:t>
              </a:r>
              <a:endParaRPr lang="en-US" sz="1200" dirty="0"/>
            </a:p>
          </p:txBody>
        </p:sp>
        <p:sp>
          <p:nvSpPr>
            <p:cNvPr id="81160" name="Text Box 36"/>
            <p:cNvSpPr txBox="1">
              <a:spLocks noChangeArrowheads="1"/>
            </p:cNvSpPr>
            <p:nvPr/>
          </p:nvSpPr>
          <p:spPr bwMode="auto">
            <a:xfrm>
              <a:off x="7484222" y="1759209"/>
              <a:ext cx="229327" cy="276999"/>
            </a:xfrm>
            <a:prstGeom prst="rect">
              <a:avLst/>
            </a:prstGeom>
            <a:noFill/>
            <a:ln w="9525">
              <a:noFill/>
              <a:miter lim="800000"/>
              <a:headEnd/>
              <a:tailEnd/>
            </a:ln>
          </p:spPr>
          <p:txBody>
            <a:bodyPr wrap="square">
              <a:spAutoFit/>
            </a:bodyPr>
            <a:lstStyle/>
            <a:p>
              <a:r>
                <a:rPr lang="en-US" sz="1200" dirty="0" smtClean="0"/>
                <a:t>7</a:t>
              </a:r>
              <a:endParaRPr lang="en-US" sz="1200" dirty="0"/>
            </a:p>
          </p:txBody>
        </p:sp>
        <p:grpSp>
          <p:nvGrpSpPr>
            <p:cNvPr id="55" name="Group 54"/>
            <p:cNvGrpSpPr/>
            <p:nvPr/>
          </p:nvGrpSpPr>
          <p:grpSpPr>
            <a:xfrm>
              <a:off x="6272295" y="2001140"/>
              <a:ext cx="1539991" cy="361326"/>
              <a:chOff x="6272295" y="2001140"/>
              <a:chExt cx="1539991" cy="361326"/>
            </a:xfrm>
          </p:grpSpPr>
          <p:sp>
            <p:nvSpPr>
              <p:cNvPr id="81147" name="Rectangle 7"/>
              <p:cNvSpPr>
                <a:spLocks noChangeArrowheads="1"/>
              </p:cNvSpPr>
              <p:nvPr/>
            </p:nvSpPr>
            <p:spPr bwMode="auto">
              <a:xfrm>
                <a:off x="7426890" y="2001140"/>
                <a:ext cx="385396" cy="36132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1148" name="Rectangle 8"/>
              <p:cNvSpPr>
                <a:spLocks noChangeArrowheads="1"/>
              </p:cNvSpPr>
              <p:nvPr/>
            </p:nvSpPr>
            <p:spPr bwMode="auto">
              <a:xfrm>
                <a:off x="7043087" y="2001140"/>
                <a:ext cx="383804" cy="36132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1149" name="Rectangle 9"/>
              <p:cNvSpPr>
                <a:spLocks noChangeArrowheads="1"/>
              </p:cNvSpPr>
              <p:nvPr/>
            </p:nvSpPr>
            <p:spPr bwMode="auto">
              <a:xfrm>
                <a:off x="6656098" y="2001140"/>
                <a:ext cx="386989" cy="36132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1150" name="Rectangle 10"/>
              <p:cNvSpPr>
                <a:spLocks noChangeArrowheads="1"/>
              </p:cNvSpPr>
              <p:nvPr/>
            </p:nvSpPr>
            <p:spPr bwMode="auto">
              <a:xfrm>
                <a:off x="6272295" y="2001140"/>
                <a:ext cx="383804" cy="36132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1151" name="Line 17"/>
              <p:cNvSpPr>
                <a:spLocks noChangeShapeType="1"/>
              </p:cNvSpPr>
              <p:nvPr/>
            </p:nvSpPr>
            <p:spPr bwMode="auto">
              <a:xfrm>
                <a:off x="6283442" y="2001140"/>
                <a:ext cx="0" cy="361326"/>
              </a:xfrm>
              <a:prstGeom prst="line">
                <a:avLst/>
              </a:prstGeom>
              <a:noFill/>
              <a:ln w="28575" cap="sq">
                <a:solidFill>
                  <a:schemeClr val="tx1"/>
                </a:solidFill>
                <a:round/>
                <a:headEnd/>
                <a:tailEnd/>
              </a:ln>
            </p:spPr>
            <p:txBody>
              <a:bodyPr anchor="ctr" anchorCtr="1"/>
              <a:lstStyle/>
              <a:p>
                <a:endParaRPr lang="en-US" sz="1200"/>
              </a:p>
            </p:txBody>
          </p:sp>
          <p:sp>
            <p:nvSpPr>
              <p:cNvPr id="81152" name="Line 21"/>
              <p:cNvSpPr>
                <a:spLocks noChangeShapeType="1"/>
              </p:cNvSpPr>
              <p:nvPr/>
            </p:nvSpPr>
            <p:spPr bwMode="auto">
              <a:xfrm>
                <a:off x="6272295" y="2001140"/>
                <a:ext cx="0" cy="361326"/>
              </a:xfrm>
              <a:prstGeom prst="line">
                <a:avLst/>
              </a:prstGeom>
              <a:noFill/>
              <a:ln w="12700">
                <a:solidFill>
                  <a:schemeClr val="tx1"/>
                </a:solidFill>
                <a:round/>
                <a:headEnd/>
                <a:tailEnd/>
              </a:ln>
            </p:spPr>
            <p:txBody>
              <a:bodyPr anchor="ctr" anchorCtr="1"/>
              <a:lstStyle/>
              <a:p>
                <a:endParaRPr lang="en-US" sz="1200"/>
              </a:p>
            </p:txBody>
          </p:sp>
          <p:sp>
            <p:nvSpPr>
              <p:cNvPr id="81153" name="Line 22"/>
              <p:cNvSpPr>
                <a:spLocks noChangeShapeType="1"/>
              </p:cNvSpPr>
              <p:nvPr/>
            </p:nvSpPr>
            <p:spPr bwMode="auto">
              <a:xfrm>
                <a:off x="6656098" y="2001140"/>
                <a:ext cx="0" cy="361326"/>
              </a:xfrm>
              <a:prstGeom prst="line">
                <a:avLst/>
              </a:prstGeom>
              <a:noFill/>
              <a:ln w="12700">
                <a:solidFill>
                  <a:schemeClr val="tx1"/>
                </a:solidFill>
                <a:round/>
                <a:headEnd/>
                <a:tailEnd/>
              </a:ln>
            </p:spPr>
            <p:txBody>
              <a:bodyPr anchor="ctr" anchorCtr="1"/>
              <a:lstStyle/>
              <a:p>
                <a:endParaRPr lang="en-US" sz="1200"/>
              </a:p>
            </p:txBody>
          </p:sp>
          <p:sp>
            <p:nvSpPr>
              <p:cNvPr id="81154" name="Line 23"/>
              <p:cNvSpPr>
                <a:spLocks noChangeShapeType="1"/>
              </p:cNvSpPr>
              <p:nvPr/>
            </p:nvSpPr>
            <p:spPr bwMode="auto">
              <a:xfrm>
                <a:off x="7043087" y="2001140"/>
                <a:ext cx="0" cy="361326"/>
              </a:xfrm>
              <a:prstGeom prst="line">
                <a:avLst/>
              </a:prstGeom>
              <a:noFill/>
              <a:ln w="12700">
                <a:solidFill>
                  <a:schemeClr val="tx1"/>
                </a:solidFill>
                <a:round/>
                <a:headEnd/>
                <a:tailEnd/>
              </a:ln>
            </p:spPr>
            <p:txBody>
              <a:bodyPr anchor="ctr" anchorCtr="1"/>
              <a:lstStyle/>
              <a:p>
                <a:endParaRPr lang="en-US" sz="1200"/>
              </a:p>
            </p:txBody>
          </p:sp>
          <p:sp>
            <p:nvSpPr>
              <p:cNvPr id="81155" name="Line 24"/>
              <p:cNvSpPr>
                <a:spLocks noChangeShapeType="1"/>
              </p:cNvSpPr>
              <p:nvPr/>
            </p:nvSpPr>
            <p:spPr bwMode="auto">
              <a:xfrm>
                <a:off x="7426890" y="2001140"/>
                <a:ext cx="0" cy="361326"/>
              </a:xfrm>
              <a:prstGeom prst="line">
                <a:avLst/>
              </a:prstGeom>
              <a:noFill/>
              <a:ln w="12700">
                <a:solidFill>
                  <a:schemeClr val="tx1"/>
                </a:solidFill>
                <a:round/>
                <a:headEnd/>
                <a:tailEnd/>
              </a:ln>
            </p:spPr>
            <p:txBody>
              <a:bodyPr anchor="ctr" anchorCtr="1"/>
              <a:lstStyle/>
              <a:p>
                <a:endParaRPr lang="en-US" sz="1200"/>
              </a:p>
            </p:txBody>
          </p:sp>
          <p:sp>
            <p:nvSpPr>
              <p:cNvPr id="81156" name="Line 28"/>
              <p:cNvSpPr>
                <a:spLocks noChangeShapeType="1"/>
              </p:cNvSpPr>
              <p:nvPr/>
            </p:nvSpPr>
            <p:spPr bwMode="auto">
              <a:xfrm>
                <a:off x="7789990" y="2001140"/>
                <a:ext cx="0" cy="361326"/>
              </a:xfrm>
              <a:prstGeom prst="line">
                <a:avLst/>
              </a:prstGeom>
              <a:noFill/>
              <a:ln w="28575" cap="sq">
                <a:solidFill>
                  <a:schemeClr val="tx1"/>
                </a:solidFill>
                <a:round/>
                <a:headEnd/>
                <a:tailEnd/>
              </a:ln>
            </p:spPr>
            <p:txBody>
              <a:bodyPr anchor="ctr" anchorCtr="1"/>
              <a:lstStyle/>
              <a:p>
                <a:endParaRPr lang="en-US" sz="1200"/>
              </a:p>
            </p:txBody>
          </p:sp>
          <p:cxnSp>
            <p:nvCxnSpPr>
              <p:cNvPr id="81161" name="Straight Connector 75"/>
              <p:cNvCxnSpPr>
                <a:cxnSpLocks noChangeShapeType="1"/>
                <a:stCxn id="81151" idx="0"/>
                <a:endCxn id="81156" idx="0"/>
              </p:cNvCxnSpPr>
              <p:nvPr/>
            </p:nvCxnSpPr>
            <p:spPr bwMode="auto">
              <a:xfrm>
                <a:off x="6283442" y="2001140"/>
                <a:ext cx="1506548" cy="0"/>
              </a:xfrm>
              <a:prstGeom prst="line">
                <a:avLst/>
              </a:prstGeom>
              <a:noFill/>
              <a:ln w="28575" algn="ctr">
                <a:solidFill>
                  <a:schemeClr val="tx1"/>
                </a:solidFill>
                <a:round/>
                <a:headEnd/>
                <a:tailEnd/>
              </a:ln>
            </p:spPr>
          </p:cxnSp>
          <p:cxnSp>
            <p:nvCxnSpPr>
              <p:cNvPr id="81162" name="Straight Connector 76"/>
              <p:cNvCxnSpPr>
                <a:cxnSpLocks noChangeShapeType="1"/>
                <a:stCxn id="81151" idx="1"/>
                <a:endCxn id="81156" idx="1"/>
              </p:cNvCxnSpPr>
              <p:nvPr/>
            </p:nvCxnSpPr>
            <p:spPr bwMode="auto">
              <a:xfrm>
                <a:off x="6283443" y="2362466"/>
                <a:ext cx="1506548" cy="0"/>
              </a:xfrm>
              <a:prstGeom prst="line">
                <a:avLst/>
              </a:prstGeom>
              <a:noFill/>
              <a:ln w="28575" algn="ctr">
                <a:solidFill>
                  <a:schemeClr val="tx1"/>
                </a:solidFill>
                <a:round/>
                <a:headEnd/>
                <a:tailEnd/>
              </a:ln>
            </p:spPr>
          </p:cxnSp>
        </p:grpSp>
      </p:grpSp>
      <p:grpSp>
        <p:nvGrpSpPr>
          <p:cNvPr id="45" name="Group 44"/>
          <p:cNvGrpSpPr/>
          <p:nvPr/>
        </p:nvGrpSpPr>
        <p:grpSpPr>
          <a:xfrm>
            <a:off x="2589269" y="1759209"/>
            <a:ext cx="1539993" cy="618181"/>
            <a:chOff x="2589269" y="1759209"/>
            <a:chExt cx="1539993" cy="618181"/>
          </a:xfrm>
        </p:grpSpPr>
        <p:sp>
          <p:nvSpPr>
            <p:cNvPr id="81163" name="Rectangle 11"/>
            <p:cNvSpPr>
              <a:spLocks noChangeArrowheads="1"/>
            </p:cNvSpPr>
            <p:nvPr/>
          </p:nvSpPr>
          <p:spPr bwMode="auto">
            <a:xfrm>
              <a:off x="3743865" y="2016064"/>
              <a:ext cx="385396" cy="36132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1164" name="Rectangle 12"/>
            <p:cNvSpPr>
              <a:spLocks noChangeArrowheads="1"/>
            </p:cNvSpPr>
            <p:nvPr/>
          </p:nvSpPr>
          <p:spPr bwMode="auto">
            <a:xfrm>
              <a:off x="3358469" y="2016064"/>
              <a:ext cx="385396" cy="36132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1165" name="Rectangle 13"/>
            <p:cNvSpPr>
              <a:spLocks noChangeArrowheads="1"/>
            </p:cNvSpPr>
            <p:nvPr/>
          </p:nvSpPr>
          <p:spPr bwMode="auto">
            <a:xfrm>
              <a:off x="2974665" y="2016064"/>
              <a:ext cx="383804" cy="36132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1166" name="Rectangle 14"/>
            <p:cNvSpPr>
              <a:spLocks noChangeArrowheads="1"/>
            </p:cNvSpPr>
            <p:nvPr/>
          </p:nvSpPr>
          <p:spPr bwMode="auto">
            <a:xfrm>
              <a:off x="2589269" y="2016064"/>
              <a:ext cx="385396" cy="36132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1167" name="Line 17"/>
            <p:cNvSpPr>
              <a:spLocks noChangeShapeType="1"/>
            </p:cNvSpPr>
            <p:nvPr/>
          </p:nvSpPr>
          <p:spPr bwMode="auto">
            <a:xfrm>
              <a:off x="2589269" y="2016064"/>
              <a:ext cx="0" cy="361326"/>
            </a:xfrm>
            <a:prstGeom prst="line">
              <a:avLst/>
            </a:prstGeom>
            <a:noFill/>
            <a:ln w="28575" cap="sq">
              <a:solidFill>
                <a:schemeClr val="tx1"/>
              </a:solidFill>
              <a:round/>
              <a:headEnd/>
              <a:tailEnd/>
            </a:ln>
          </p:spPr>
          <p:txBody>
            <a:bodyPr anchor="ctr" anchorCtr="1"/>
            <a:lstStyle/>
            <a:p>
              <a:endParaRPr lang="en-US" sz="1200"/>
            </a:p>
          </p:txBody>
        </p:sp>
        <p:sp>
          <p:nvSpPr>
            <p:cNvPr id="81168" name="Line 18"/>
            <p:cNvSpPr>
              <a:spLocks noChangeShapeType="1"/>
            </p:cNvSpPr>
            <p:nvPr/>
          </p:nvSpPr>
          <p:spPr bwMode="auto">
            <a:xfrm>
              <a:off x="2974665" y="2016064"/>
              <a:ext cx="0" cy="361326"/>
            </a:xfrm>
            <a:prstGeom prst="line">
              <a:avLst/>
            </a:prstGeom>
            <a:noFill/>
            <a:ln w="12700">
              <a:solidFill>
                <a:schemeClr val="tx1"/>
              </a:solidFill>
              <a:round/>
              <a:headEnd/>
              <a:tailEnd/>
            </a:ln>
          </p:spPr>
          <p:txBody>
            <a:bodyPr anchor="ctr" anchorCtr="1"/>
            <a:lstStyle/>
            <a:p>
              <a:endParaRPr lang="en-US" sz="1200"/>
            </a:p>
          </p:txBody>
        </p:sp>
        <p:sp>
          <p:nvSpPr>
            <p:cNvPr id="81169" name="Line 19"/>
            <p:cNvSpPr>
              <a:spLocks noChangeShapeType="1"/>
            </p:cNvSpPr>
            <p:nvPr/>
          </p:nvSpPr>
          <p:spPr bwMode="auto">
            <a:xfrm>
              <a:off x="3358469" y="2016064"/>
              <a:ext cx="0" cy="361326"/>
            </a:xfrm>
            <a:prstGeom prst="line">
              <a:avLst/>
            </a:prstGeom>
            <a:noFill/>
            <a:ln w="12700">
              <a:solidFill>
                <a:schemeClr val="tx1"/>
              </a:solidFill>
              <a:round/>
              <a:headEnd/>
              <a:tailEnd/>
            </a:ln>
          </p:spPr>
          <p:txBody>
            <a:bodyPr anchor="ctr" anchorCtr="1"/>
            <a:lstStyle/>
            <a:p>
              <a:endParaRPr lang="en-US" sz="1200"/>
            </a:p>
          </p:txBody>
        </p:sp>
        <p:sp>
          <p:nvSpPr>
            <p:cNvPr id="81170" name="Line 20"/>
            <p:cNvSpPr>
              <a:spLocks noChangeShapeType="1"/>
            </p:cNvSpPr>
            <p:nvPr/>
          </p:nvSpPr>
          <p:spPr bwMode="auto">
            <a:xfrm>
              <a:off x="3743865" y="2016064"/>
              <a:ext cx="0" cy="361326"/>
            </a:xfrm>
            <a:prstGeom prst="line">
              <a:avLst/>
            </a:prstGeom>
            <a:noFill/>
            <a:ln w="12700">
              <a:solidFill>
                <a:schemeClr val="tx1"/>
              </a:solidFill>
              <a:round/>
              <a:headEnd/>
              <a:tailEnd/>
            </a:ln>
          </p:spPr>
          <p:txBody>
            <a:bodyPr anchor="ctr" anchorCtr="1"/>
            <a:lstStyle/>
            <a:p>
              <a:endParaRPr lang="en-US" sz="1200"/>
            </a:p>
          </p:txBody>
        </p:sp>
        <p:sp>
          <p:nvSpPr>
            <p:cNvPr id="81171" name="Line 21"/>
            <p:cNvSpPr>
              <a:spLocks noChangeShapeType="1"/>
            </p:cNvSpPr>
            <p:nvPr/>
          </p:nvSpPr>
          <p:spPr bwMode="auto">
            <a:xfrm>
              <a:off x="4129262" y="2016064"/>
              <a:ext cx="0" cy="361326"/>
            </a:xfrm>
            <a:prstGeom prst="line">
              <a:avLst/>
            </a:prstGeom>
            <a:noFill/>
            <a:ln w="12700">
              <a:solidFill>
                <a:schemeClr val="tx1"/>
              </a:solidFill>
              <a:round/>
              <a:headEnd/>
              <a:tailEnd/>
            </a:ln>
          </p:spPr>
          <p:txBody>
            <a:bodyPr anchor="ctr" anchorCtr="1"/>
            <a:lstStyle/>
            <a:p>
              <a:endParaRPr lang="en-US" sz="1200"/>
            </a:p>
          </p:txBody>
        </p:sp>
        <p:sp>
          <p:nvSpPr>
            <p:cNvPr id="81172" name="Line 28"/>
            <p:cNvSpPr>
              <a:spLocks noChangeShapeType="1"/>
            </p:cNvSpPr>
            <p:nvPr/>
          </p:nvSpPr>
          <p:spPr bwMode="auto">
            <a:xfrm>
              <a:off x="4118113" y="2016064"/>
              <a:ext cx="0" cy="361326"/>
            </a:xfrm>
            <a:prstGeom prst="line">
              <a:avLst/>
            </a:prstGeom>
            <a:noFill/>
            <a:ln w="28575" cap="sq">
              <a:solidFill>
                <a:schemeClr val="tx1"/>
              </a:solidFill>
              <a:round/>
              <a:headEnd/>
              <a:tailEnd/>
            </a:ln>
          </p:spPr>
          <p:txBody>
            <a:bodyPr anchor="ctr" anchorCtr="1"/>
            <a:lstStyle/>
            <a:p>
              <a:endParaRPr lang="en-US" sz="1200"/>
            </a:p>
          </p:txBody>
        </p:sp>
        <p:sp>
          <p:nvSpPr>
            <p:cNvPr id="81173" name="Text Box 29"/>
            <p:cNvSpPr txBox="1">
              <a:spLocks noChangeArrowheads="1"/>
            </p:cNvSpPr>
            <p:nvPr/>
          </p:nvSpPr>
          <p:spPr bwMode="auto">
            <a:xfrm>
              <a:off x="3059071" y="1759209"/>
              <a:ext cx="229327" cy="276999"/>
            </a:xfrm>
            <a:prstGeom prst="rect">
              <a:avLst/>
            </a:prstGeom>
            <a:noFill/>
            <a:ln w="9525">
              <a:noFill/>
              <a:miter lim="800000"/>
              <a:headEnd/>
              <a:tailEnd/>
            </a:ln>
          </p:spPr>
          <p:txBody>
            <a:bodyPr wrap="square">
              <a:spAutoFit/>
            </a:bodyPr>
            <a:lstStyle/>
            <a:p>
              <a:r>
                <a:rPr lang="en-US" sz="1200" dirty="0"/>
                <a:t>1</a:t>
              </a:r>
            </a:p>
          </p:txBody>
        </p:sp>
        <p:sp>
          <p:nvSpPr>
            <p:cNvPr id="81174" name="Text Box 30"/>
            <p:cNvSpPr txBox="1">
              <a:spLocks noChangeArrowheads="1"/>
            </p:cNvSpPr>
            <p:nvPr/>
          </p:nvSpPr>
          <p:spPr bwMode="auto">
            <a:xfrm>
              <a:off x="3441282" y="1759209"/>
              <a:ext cx="229327" cy="276999"/>
            </a:xfrm>
            <a:prstGeom prst="rect">
              <a:avLst/>
            </a:prstGeom>
            <a:noFill/>
            <a:ln w="9525">
              <a:noFill/>
              <a:miter lim="800000"/>
              <a:headEnd/>
              <a:tailEnd/>
            </a:ln>
          </p:spPr>
          <p:txBody>
            <a:bodyPr wrap="square">
              <a:spAutoFit/>
            </a:bodyPr>
            <a:lstStyle/>
            <a:p>
              <a:r>
                <a:rPr lang="en-US" sz="1200"/>
                <a:t>2</a:t>
              </a:r>
            </a:p>
          </p:txBody>
        </p:sp>
        <p:sp>
          <p:nvSpPr>
            <p:cNvPr id="81175" name="Text Box 31"/>
            <p:cNvSpPr txBox="1">
              <a:spLocks noChangeArrowheads="1"/>
            </p:cNvSpPr>
            <p:nvPr/>
          </p:nvSpPr>
          <p:spPr bwMode="auto">
            <a:xfrm>
              <a:off x="3823493" y="1759209"/>
              <a:ext cx="229327" cy="276999"/>
            </a:xfrm>
            <a:prstGeom prst="rect">
              <a:avLst/>
            </a:prstGeom>
            <a:noFill/>
            <a:ln w="9525">
              <a:noFill/>
              <a:miter lim="800000"/>
              <a:headEnd/>
              <a:tailEnd/>
            </a:ln>
          </p:spPr>
          <p:txBody>
            <a:bodyPr wrap="square">
              <a:spAutoFit/>
            </a:bodyPr>
            <a:lstStyle/>
            <a:p>
              <a:r>
                <a:rPr lang="en-US" sz="1200"/>
                <a:t>3</a:t>
              </a:r>
            </a:p>
          </p:txBody>
        </p:sp>
        <p:sp>
          <p:nvSpPr>
            <p:cNvPr id="81176" name="Text Box 32"/>
            <p:cNvSpPr txBox="1">
              <a:spLocks noChangeArrowheads="1"/>
            </p:cNvSpPr>
            <p:nvPr/>
          </p:nvSpPr>
          <p:spPr bwMode="auto">
            <a:xfrm>
              <a:off x="2697330" y="1765723"/>
              <a:ext cx="229327" cy="276999"/>
            </a:xfrm>
            <a:prstGeom prst="rect">
              <a:avLst/>
            </a:prstGeom>
            <a:noFill/>
            <a:ln w="9525">
              <a:noFill/>
              <a:miter lim="800000"/>
              <a:headEnd/>
              <a:tailEnd/>
            </a:ln>
          </p:spPr>
          <p:txBody>
            <a:bodyPr wrap="square">
              <a:spAutoFit/>
            </a:bodyPr>
            <a:lstStyle/>
            <a:p>
              <a:r>
                <a:rPr lang="en-US" sz="1200" dirty="0"/>
                <a:t>0</a:t>
              </a:r>
            </a:p>
          </p:txBody>
        </p:sp>
        <p:cxnSp>
          <p:nvCxnSpPr>
            <p:cNvPr id="81177" name="Straight Connector 103"/>
            <p:cNvCxnSpPr>
              <a:cxnSpLocks noChangeShapeType="1"/>
              <a:stCxn id="81167" idx="0"/>
              <a:endCxn id="81172" idx="0"/>
            </p:cNvCxnSpPr>
            <p:nvPr/>
          </p:nvCxnSpPr>
          <p:spPr bwMode="auto">
            <a:xfrm>
              <a:off x="2589269" y="2016064"/>
              <a:ext cx="1528844" cy="0"/>
            </a:xfrm>
            <a:prstGeom prst="line">
              <a:avLst/>
            </a:prstGeom>
            <a:noFill/>
            <a:ln w="28575" algn="ctr">
              <a:solidFill>
                <a:schemeClr val="tx1"/>
              </a:solidFill>
              <a:round/>
              <a:headEnd/>
              <a:tailEnd/>
            </a:ln>
          </p:spPr>
        </p:cxnSp>
        <p:cxnSp>
          <p:nvCxnSpPr>
            <p:cNvPr id="81178" name="Straight Connector 104"/>
            <p:cNvCxnSpPr>
              <a:cxnSpLocks noChangeShapeType="1"/>
              <a:stCxn id="81167" idx="1"/>
              <a:endCxn id="81172" idx="1"/>
            </p:cNvCxnSpPr>
            <p:nvPr/>
          </p:nvCxnSpPr>
          <p:spPr bwMode="auto">
            <a:xfrm>
              <a:off x="2589270" y="2377390"/>
              <a:ext cx="1528844" cy="0"/>
            </a:xfrm>
            <a:prstGeom prst="line">
              <a:avLst/>
            </a:prstGeom>
            <a:noFill/>
            <a:ln w="28575" algn="ctr">
              <a:solidFill>
                <a:schemeClr val="tx1"/>
              </a:solidFill>
              <a:round/>
              <a:headEnd/>
              <a:tailEnd/>
            </a:ln>
          </p:spPr>
        </p:cxnSp>
      </p:grpSp>
      <p:cxnSp>
        <p:nvCxnSpPr>
          <p:cNvPr id="81179" name="Straight Arrow Connector 343"/>
          <p:cNvCxnSpPr>
            <a:cxnSpLocks noChangeShapeType="1"/>
            <a:endCxn id="81172" idx="0"/>
          </p:cNvCxnSpPr>
          <p:nvPr/>
        </p:nvCxnSpPr>
        <p:spPr bwMode="auto">
          <a:xfrm flipH="1">
            <a:off x="4118113" y="1543976"/>
            <a:ext cx="786719" cy="472088"/>
          </a:xfrm>
          <a:prstGeom prst="straightConnector1">
            <a:avLst/>
          </a:prstGeom>
          <a:noFill/>
          <a:ln w="28575" algn="ctr">
            <a:solidFill>
              <a:srgbClr val="C00000"/>
            </a:solidFill>
            <a:round/>
            <a:headEnd/>
            <a:tailEnd type="arrow" w="med" len="med"/>
          </a:ln>
        </p:spPr>
      </p:cxnSp>
      <p:cxnSp>
        <p:nvCxnSpPr>
          <p:cNvPr id="81180" name="Straight Arrow Connector 345"/>
          <p:cNvCxnSpPr>
            <a:cxnSpLocks noChangeShapeType="1"/>
            <a:endCxn id="81151" idx="0"/>
          </p:cNvCxnSpPr>
          <p:nvPr/>
        </p:nvCxnSpPr>
        <p:spPr bwMode="auto">
          <a:xfrm>
            <a:off x="4917596" y="1548319"/>
            <a:ext cx="1365846" cy="452821"/>
          </a:xfrm>
          <a:prstGeom prst="straightConnector1">
            <a:avLst/>
          </a:prstGeom>
          <a:noFill/>
          <a:ln w="28575" algn="ctr">
            <a:solidFill>
              <a:srgbClr val="C00000"/>
            </a:solidFill>
            <a:round/>
            <a:headEnd/>
            <a:tailEnd type="arrow" w="med" len="med"/>
          </a:ln>
        </p:spPr>
      </p:cxnSp>
      <p:sp>
        <p:nvSpPr>
          <p:cNvPr id="81181" name="TextBox 409"/>
          <p:cNvSpPr txBox="1">
            <a:spLocks noChangeArrowheads="1"/>
          </p:cNvSpPr>
          <p:nvPr/>
        </p:nvSpPr>
        <p:spPr bwMode="auto">
          <a:xfrm>
            <a:off x="41625" y="2001140"/>
            <a:ext cx="1605286" cy="276999"/>
          </a:xfrm>
          <a:prstGeom prst="rect">
            <a:avLst/>
          </a:prstGeom>
          <a:noFill/>
          <a:ln w="9525">
            <a:noFill/>
            <a:miter lim="800000"/>
            <a:headEnd/>
            <a:tailEnd/>
          </a:ln>
        </p:spPr>
        <p:txBody>
          <a:bodyPr wrap="square">
            <a:spAutoFit/>
          </a:bodyPr>
          <a:lstStyle/>
          <a:p>
            <a:r>
              <a:rPr lang="en-US" sz="1200" dirty="0">
                <a:solidFill>
                  <a:srgbClr val="C00000"/>
                </a:solidFill>
              </a:rPr>
              <a:t>Divide</a:t>
            </a:r>
          </a:p>
        </p:txBody>
      </p:sp>
      <p:cxnSp>
        <p:nvCxnSpPr>
          <p:cNvPr id="81099" name="Straight Arrow Connector 349"/>
          <p:cNvCxnSpPr>
            <a:cxnSpLocks noChangeShapeType="1"/>
            <a:endCxn id="81119" idx="0"/>
          </p:cNvCxnSpPr>
          <p:nvPr/>
        </p:nvCxnSpPr>
        <p:spPr bwMode="auto">
          <a:xfrm flipH="1">
            <a:off x="2971800" y="2393813"/>
            <a:ext cx="376238" cy="417193"/>
          </a:xfrm>
          <a:prstGeom prst="straightConnector1">
            <a:avLst/>
          </a:prstGeom>
          <a:noFill/>
          <a:ln w="28575" algn="ctr">
            <a:solidFill>
              <a:srgbClr val="C00000"/>
            </a:solidFill>
            <a:round/>
            <a:headEnd/>
            <a:tailEnd type="arrow" w="med" len="med"/>
          </a:ln>
        </p:spPr>
      </p:cxnSp>
      <p:cxnSp>
        <p:nvCxnSpPr>
          <p:cNvPr id="81100" name="Straight Arrow Connector 353"/>
          <p:cNvCxnSpPr>
            <a:cxnSpLocks noChangeShapeType="1"/>
          </p:cNvCxnSpPr>
          <p:nvPr/>
        </p:nvCxnSpPr>
        <p:spPr bwMode="auto">
          <a:xfrm>
            <a:off x="7053534" y="2365518"/>
            <a:ext cx="344866" cy="426561"/>
          </a:xfrm>
          <a:prstGeom prst="straightConnector1">
            <a:avLst/>
          </a:prstGeom>
          <a:noFill/>
          <a:ln w="28575" algn="ctr">
            <a:solidFill>
              <a:srgbClr val="C00000"/>
            </a:solidFill>
            <a:round/>
            <a:headEnd/>
            <a:tailEnd type="arrow" w="med" len="med"/>
          </a:ln>
        </p:spPr>
      </p:cxnSp>
      <p:cxnSp>
        <p:nvCxnSpPr>
          <p:cNvPr id="81101" name="Straight Arrow Connector 355"/>
          <p:cNvCxnSpPr>
            <a:cxnSpLocks noChangeShapeType="1"/>
            <a:stCxn id="81154" idx="1"/>
            <a:endCxn id="81140" idx="0"/>
          </p:cNvCxnSpPr>
          <p:nvPr/>
        </p:nvCxnSpPr>
        <p:spPr bwMode="auto">
          <a:xfrm flipH="1">
            <a:off x="6622876" y="2362466"/>
            <a:ext cx="420212" cy="432666"/>
          </a:xfrm>
          <a:prstGeom prst="straightConnector1">
            <a:avLst/>
          </a:prstGeom>
          <a:noFill/>
          <a:ln w="28575" algn="ctr">
            <a:solidFill>
              <a:srgbClr val="C00000"/>
            </a:solidFill>
            <a:round/>
            <a:headEnd/>
            <a:tailEnd type="arrow" w="med" len="med"/>
          </a:ln>
        </p:spPr>
      </p:cxnSp>
      <p:grpSp>
        <p:nvGrpSpPr>
          <p:cNvPr id="51" name="Group 50"/>
          <p:cNvGrpSpPr/>
          <p:nvPr/>
        </p:nvGrpSpPr>
        <p:grpSpPr>
          <a:xfrm>
            <a:off x="3733800" y="2585728"/>
            <a:ext cx="773113" cy="591169"/>
            <a:chOff x="3733800" y="2585728"/>
            <a:chExt cx="773113" cy="591169"/>
          </a:xfrm>
        </p:grpSpPr>
        <p:sp>
          <p:nvSpPr>
            <p:cNvPr id="81103" name="Rectangle 11"/>
            <p:cNvSpPr>
              <a:spLocks noChangeArrowheads="1"/>
            </p:cNvSpPr>
            <p:nvPr/>
          </p:nvSpPr>
          <p:spPr bwMode="auto">
            <a:xfrm>
              <a:off x="4122738" y="2811006"/>
              <a:ext cx="384175"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1104" name="Rectangle 12"/>
            <p:cNvSpPr>
              <a:spLocks noChangeArrowheads="1"/>
            </p:cNvSpPr>
            <p:nvPr/>
          </p:nvSpPr>
          <p:spPr bwMode="auto">
            <a:xfrm>
              <a:off x="3738563" y="2811006"/>
              <a:ext cx="384175"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1105" name="Line 17"/>
            <p:cNvSpPr>
              <a:spLocks noChangeShapeType="1"/>
            </p:cNvSpPr>
            <p:nvPr/>
          </p:nvSpPr>
          <p:spPr bwMode="auto">
            <a:xfrm>
              <a:off x="3733800" y="2811006"/>
              <a:ext cx="0" cy="365097"/>
            </a:xfrm>
            <a:prstGeom prst="line">
              <a:avLst/>
            </a:prstGeom>
            <a:noFill/>
            <a:ln w="28575" cap="sq">
              <a:solidFill>
                <a:schemeClr val="tx1"/>
              </a:solidFill>
              <a:round/>
              <a:headEnd/>
              <a:tailEnd/>
            </a:ln>
          </p:spPr>
          <p:txBody>
            <a:bodyPr anchor="ctr" anchorCtr="1"/>
            <a:lstStyle/>
            <a:p>
              <a:endParaRPr lang="en-US" sz="1200"/>
            </a:p>
          </p:txBody>
        </p:sp>
        <p:sp>
          <p:nvSpPr>
            <p:cNvPr id="81106" name="Line 18"/>
            <p:cNvSpPr>
              <a:spLocks noChangeShapeType="1"/>
            </p:cNvSpPr>
            <p:nvPr/>
          </p:nvSpPr>
          <p:spPr bwMode="auto">
            <a:xfrm>
              <a:off x="3733800" y="2811006"/>
              <a:ext cx="0" cy="365097"/>
            </a:xfrm>
            <a:prstGeom prst="line">
              <a:avLst/>
            </a:prstGeom>
            <a:noFill/>
            <a:ln w="12700">
              <a:solidFill>
                <a:schemeClr val="tx1"/>
              </a:solidFill>
              <a:round/>
              <a:headEnd/>
              <a:tailEnd/>
            </a:ln>
          </p:spPr>
          <p:txBody>
            <a:bodyPr anchor="ctr" anchorCtr="1"/>
            <a:lstStyle/>
            <a:p>
              <a:endParaRPr lang="en-US" sz="1200"/>
            </a:p>
          </p:txBody>
        </p:sp>
        <p:sp>
          <p:nvSpPr>
            <p:cNvPr id="81107" name="Line 20"/>
            <p:cNvSpPr>
              <a:spLocks noChangeShapeType="1"/>
            </p:cNvSpPr>
            <p:nvPr/>
          </p:nvSpPr>
          <p:spPr bwMode="auto">
            <a:xfrm>
              <a:off x="4122738" y="2811006"/>
              <a:ext cx="0" cy="365097"/>
            </a:xfrm>
            <a:prstGeom prst="line">
              <a:avLst/>
            </a:prstGeom>
            <a:noFill/>
            <a:ln w="12700">
              <a:solidFill>
                <a:schemeClr val="tx1"/>
              </a:solidFill>
              <a:round/>
              <a:headEnd/>
              <a:tailEnd/>
            </a:ln>
          </p:spPr>
          <p:txBody>
            <a:bodyPr anchor="ctr" anchorCtr="1"/>
            <a:lstStyle/>
            <a:p>
              <a:endParaRPr lang="en-US" sz="1200"/>
            </a:p>
          </p:txBody>
        </p:sp>
        <p:sp>
          <p:nvSpPr>
            <p:cNvPr id="81108" name="Line 21"/>
            <p:cNvSpPr>
              <a:spLocks noChangeShapeType="1"/>
            </p:cNvSpPr>
            <p:nvPr/>
          </p:nvSpPr>
          <p:spPr bwMode="auto">
            <a:xfrm>
              <a:off x="4506913" y="2811006"/>
              <a:ext cx="0" cy="365097"/>
            </a:xfrm>
            <a:prstGeom prst="line">
              <a:avLst/>
            </a:prstGeom>
            <a:noFill/>
            <a:ln w="12700">
              <a:solidFill>
                <a:schemeClr val="tx1"/>
              </a:solidFill>
              <a:round/>
              <a:headEnd/>
              <a:tailEnd/>
            </a:ln>
          </p:spPr>
          <p:txBody>
            <a:bodyPr anchor="ctr" anchorCtr="1"/>
            <a:lstStyle/>
            <a:p>
              <a:endParaRPr lang="en-US" sz="1200"/>
            </a:p>
          </p:txBody>
        </p:sp>
        <p:sp>
          <p:nvSpPr>
            <p:cNvPr id="81109" name="Line 28"/>
            <p:cNvSpPr>
              <a:spLocks noChangeShapeType="1"/>
            </p:cNvSpPr>
            <p:nvPr/>
          </p:nvSpPr>
          <p:spPr bwMode="auto">
            <a:xfrm>
              <a:off x="4495800" y="2811006"/>
              <a:ext cx="0" cy="365097"/>
            </a:xfrm>
            <a:prstGeom prst="line">
              <a:avLst/>
            </a:prstGeom>
            <a:noFill/>
            <a:ln w="28575" cap="sq">
              <a:solidFill>
                <a:schemeClr val="tx1"/>
              </a:solidFill>
              <a:round/>
              <a:headEnd/>
              <a:tailEnd/>
            </a:ln>
          </p:spPr>
          <p:txBody>
            <a:bodyPr anchor="ctr" anchorCtr="1"/>
            <a:lstStyle/>
            <a:p>
              <a:endParaRPr lang="en-US" sz="1200"/>
            </a:p>
          </p:txBody>
        </p:sp>
        <p:sp>
          <p:nvSpPr>
            <p:cNvPr id="81110" name="Text Box 31"/>
            <p:cNvSpPr txBox="1">
              <a:spLocks noChangeArrowheads="1"/>
            </p:cNvSpPr>
            <p:nvPr/>
          </p:nvSpPr>
          <p:spPr bwMode="auto">
            <a:xfrm>
              <a:off x="3871516" y="2585729"/>
              <a:ext cx="228600" cy="276999"/>
            </a:xfrm>
            <a:prstGeom prst="rect">
              <a:avLst/>
            </a:prstGeom>
            <a:noFill/>
            <a:ln w="9525">
              <a:noFill/>
              <a:miter lim="800000"/>
              <a:headEnd/>
              <a:tailEnd/>
            </a:ln>
          </p:spPr>
          <p:txBody>
            <a:bodyPr>
              <a:spAutoFit/>
            </a:bodyPr>
            <a:lstStyle/>
            <a:p>
              <a:r>
                <a:rPr lang="en-US" sz="1200" dirty="0" smtClean="0"/>
                <a:t>2</a:t>
              </a:r>
              <a:endParaRPr lang="en-US" sz="1200" dirty="0"/>
            </a:p>
          </p:txBody>
        </p:sp>
        <p:sp>
          <p:nvSpPr>
            <p:cNvPr id="81111" name="Text Box 32"/>
            <p:cNvSpPr txBox="1">
              <a:spLocks noChangeArrowheads="1"/>
            </p:cNvSpPr>
            <p:nvPr/>
          </p:nvSpPr>
          <p:spPr bwMode="auto">
            <a:xfrm>
              <a:off x="4145360" y="2585728"/>
              <a:ext cx="228600" cy="276999"/>
            </a:xfrm>
            <a:prstGeom prst="rect">
              <a:avLst/>
            </a:prstGeom>
            <a:noFill/>
            <a:ln w="9525">
              <a:noFill/>
              <a:miter lim="800000"/>
              <a:headEnd/>
              <a:tailEnd/>
            </a:ln>
          </p:spPr>
          <p:txBody>
            <a:bodyPr>
              <a:spAutoFit/>
            </a:bodyPr>
            <a:lstStyle/>
            <a:p>
              <a:r>
                <a:rPr lang="en-US" sz="1200" dirty="0" smtClean="0"/>
                <a:t>3</a:t>
              </a:r>
              <a:endParaRPr lang="en-US" sz="1200" dirty="0"/>
            </a:p>
          </p:txBody>
        </p:sp>
        <p:cxnSp>
          <p:nvCxnSpPr>
            <p:cNvPr id="81112" name="Straight Connector 121"/>
            <p:cNvCxnSpPr>
              <a:cxnSpLocks noChangeShapeType="1"/>
              <a:stCxn id="81105" idx="0"/>
              <a:endCxn id="81109" idx="0"/>
            </p:cNvCxnSpPr>
            <p:nvPr/>
          </p:nvCxnSpPr>
          <p:spPr bwMode="auto">
            <a:xfrm rot="16200000" flipH="1">
              <a:off x="4114800" y="2430006"/>
              <a:ext cx="1588" cy="762000"/>
            </a:xfrm>
            <a:prstGeom prst="line">
              <a:avLst/>
            </a:prstGeom>
            <a:noFill/>
            <a:ln w="28575" algn="ctr">
              <a:solidFill>
                <a:schemeClr val="tx1"/>
              </a:solidFill>
              <a:round/>
              <a:headEnd/>
              <a:tailEnd/>
            </a:ln>
          </p:spPr>
        </p:cxnSp>
        <p:cxnSp>
          <p:nvCxnSpPr>
            <p:cNvPr id="81113" name="Straight Connector 122"/>
            <p:cNvCxnSpPr>
              <a:cxnSpLocks noChangeShapeType="1"/>
              <a:stCxn id="81105" idx="1"/>
              <a:endCxn id="81109" idx="1"/>
            </p:cNvCxnSpPr>
            <p:nvPr/>
          </p:nvCxnSpPr>
          <p:spPr bwMode="auto">
            <a:xfrm rot="5400000" flipH="1" flipV="1">
              <a:off x="4114800" y="2795103"/>
              <a:ext cx="1588" cy="762000"/>
            </a:xfrm>
            <a:prstGeom prst="line">
              <a:avLst/>
            </a:prstGeom>
            <a:noFill/>
            <a:ln w="28575" algn="ctr">
              <a:solidFill>
                <a:schemeClr val="tx1"/>
              </a:solidFill>
              <a:round/>
              <a:headEnd/>
              <a:tailEnd/>
            </a:ln>
          </p:spPr>
        </p:cxnSp>
      </p:grpSp>
      <p:grpSp>
        <p:nvGrpSpPr>
          <p:cNvPr id="47" name="Group 46"/>
          <p:cNvGrpSpPr/>
          <p:nvPr/>
        </p:nvGrpSpPr>
        <p:grpSpPr>
          <a:xfrm>
            <a:off x="2209800" y="2551470"/>
            <a:ext cx="766763" cy="625427"/>
            <a:chOff x="2209800" y="2551470"/>
            <a:chExt cx="766763" cy="625427"/>
          </a:xfrm>
        </p:grpSpPr>
        <p:sp>
          <p:nvSpPr>
            <p:cNvPr id="81114" name="Rectangle 13"/>
            <p:cNvSpPr>
              <a:spLocks noChangeArrowheads="1"/>
            </p:cNvSpPr>
            <p:nvPr/>
          </p:nvSpPr>
          <p:spPr bwMode="auto">
            <a:xfrm>
              <a:off x="2593975" y="2811006"/>
              <a:ext cx="382588"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1115" name="Rectangle 14"/>
            <p:cNvSpPr>
              <a:spLocks noChangeArrowheads="1"/>
            </p:cNvSpPr>
            <p:nvPr/>
          </p:nvSpPr>
          <p:spPr bwMode="auto">
            <a:xfrm>
              <a:off x="2209800" y="2811006"/>
              <a:ext cx="384175"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1116" name="Line 17"/>
            <p:cNvSpPr>
              <a:spLocks noChangeShapeType="1"/>
            </p:cNvSpPr>
            <p:nvPr/>
          </p:nvSpPr>
          <p:spPr bwMode="auto">
            <a:xfrm>
              <a:off x="2209800" y="2811006"/>
              <a:ext cx="0" cy="365097"/>
            </a:xfrm>
            <a:prstGeom prst="line">
              <a:avLst/>
            </a:prstGeom>
            <a:noFill/>
            <a:ln w="28575" cap="sq">
              <a:solidFill>
                <a:schemeClr val="tx1"/>
              </a:solidFill>
              <a:round/>
              <a:headEnd/>
              <a:tailEnd/>
            </a:ln>
          </p:spPr>
          <p:txBody>
            <a:bodyPr anchor="ctr" anchorCtr="1"/>
            <a:lstStyle/>
            <a:p>
              <a:endParaRPr lang="en-US" sz="1200"/>
            </a:p>
          </p:txBody>
        </p:sp>
        <p:sp>
          <p:nvSpPr>
            <p:cNvPr id="81117" name="Line 18"/>
            <p:cNvSpPr>
              <a:spLocks noChangeShapeType="1"/>
            </p:cNvSpPr>
            <p:nvPr/>
          </p:nvSpPr>
          <p:spPr bwMode="auto">
            <a:xfrm>
              <a:off x="2593975" y="2811006"/>
              <a:ext cx="0" cy="365097"/>
            </a:xfrm>
            <a:prstGeom prst="line">
              <a:avLst/>
            </a:prstGeom>
            <a:noFill/>
            <a:ln w="12700">
              <a:solidFill>
                <a:schemeClr val="tx1"/>
              </a:solidFill>
              <a:round/>
              <a:headEnd/>
              <a:tailEnd/>
            </a:ln>
          </p:spPr>
          <p:txBody>
            <a:bodyPr anchor="ctr" anchorCtr="1"/>
            <a:lstStyle/>
            <a:p>
              <a:endParaRPr lang="en-US" sz="1200"/>
            </a:p>
          </p:txBody>
        </p:sp>
        <p:sp>
          <p:nvSpPr>
            <p:cNvPr id="81118" name="Line 19"/>
            <p:cNvSpPr>
              <a:spLocks noChangeShapeType="1"/>
            </p:cNvSpPr>
            <p:nvPr/>
          </p:nvSpPr>
          <p:spPr bwMode="auto">
            <a:xfrm>
              <a:off x="2976563" y="2811006"/>
              <a:ext cx="0" cy="365097"/>
            </a:xfrm>
            <a:prstGeom prst="line">
              <a:avLst/>
            </a:prstGeom>
            <a:noFill/>
            <a:ln w="12700">
              <a:solidFill>
                <a:schemeClr val="tx1"/>
              </a:solidFill>
              <a:round/>
              <a:headEnd/>
              <a:tailEnd/>
            </a:ln>
          </p:spPr>
          <p:txBody>
            <a:bodyPr anchor="ctr" anchorCtr="1"/>
            <a:lstStyle/>
            <a:p>
              <a:endParaRPr lang="en-US" sz="1200"/>
            </a:p>
          </p:txBody>
        </p:sp>
        <p:sp>
          <p:nvSpPr>
            <p:cNvPr id="81119" name="Line 28"/>
            <p:cNvSpPr>
              <a:spLocks noChangeShapeType="1"/>
            </p:cNvSpPr>
            <p:nvPr/>
          </p:nvSpPr>
          <p:spPr bwMode="auto">
            <a:xfrm>
              <a:off x="2971800" y="2811006"/>
              <a:ext cx="0" cy="365097"/>
            </a:xfrm>
            <a:prstGeom prst="line">
              <a:avLst/>
            </a:prstGeom>
            <a:noFill/>
            <a:ln w="28575" cap="sq">
              <a:solidFill>
                <a:schemeClr val="tx1"/>
              </a:solidFill>
              <a:round/>
              <a:headEnd/>
              <a:tailEnd/>
            </a:ln>
          </p:spPr>
          <p:txBody>
            <a:bodyPr anchor="ctr" anchorCtr="1"/>
            <a:lstStyle/>
            <a:p>
              <a:endParaRPr lang="en-US" sz="1200"/>
            </a:p>
          </p:txBody>
        </p:sp>
        <p:sp>
          <p:nvSpPr>
            <p:cNvPr id="81120" name="Text Box 29"/>
            <p:cNvSpPr txBox="1">
              <a:spLocks noChangeArrowheads="1"/>
            </p:cNvSpPr>
            <p:nvPr/>
          </p:nvSpPr>
          <p:spPr bwMode="auto">
            <a:xfrm>
              <a:off x="2297113" y="2551470"/>
              <a:ext cx="228600" cy="276999"/>
            </a:xfrm>
            <a:prstGeom prst="rect">
              <a:avLst/>
            </a:prstGeom>
            <a:noFill/>
            <a:ln w="9525">
              <a:noFill/>
              <a:miter lim="800000"/>
              <a:headEnd/>
              <a:tailEnd/>
            </a:ln>
          </p:spPr>
          <p:txBody>
            <a:bodyPr>
              <a:spAutoFit/>
            </a:bodyPr>
            <a:lstStyle/>
            <a:p>
              <a:r>
                <a:rPr lang="en-US" sz="1200" dirty="0"/>
                <a:t>0</a:t>
              </a:r>
            </a:p>
          </p:txBody>
        </p:sp>
        <p:sp>
          <p:nvSpPr>
            <p:cNvPr id="81121" name="Text Box 30"/>
            <p:cNvSpPr txBox="1">
              <a:spLocks noChangeArrowheads="1"/>
            </p:cNvSpPr>
            <p:nvPr/>
          </p:nvSpPr>
          <p:spPr bwMode="auto">
            <a:xfrm>
              <a:off x="2678113" y="2551470"/>
              <a:ext cx="228600" cy="276999"/>
            </a:xfrm>
            <a:prstGeom prst="rect">
              <a:avLst/>
            </a:prstGeom>
            <a:noFill/>
            <a:ln w="9525">
              <a:noFill/>
              <a:miter lim="800000"/>
              <a:headEnd/>
              <a:tailEnd/>
            </a:ln>
          </p:spPr>
          <p:txBody>
            <a:bodyPr>
              <a:spAutoFit/>
            </a:bodyPr>
            <a:lstStyle/>
            <a:p>
              <a:r>
                <a:rPr lang="en-US" sz="1200" dirty="0"/>
                <a:t>1</a:t>
              </a:r>
            </a:p>
          </p:txBody>
        </p:sp>
        <p:cxnSp>
          <p:nvCxnSpPr>
            <p:cNvPr id="81122" name="Straight Connector 138"/>
            <p:cNvCxnSpPr>
              <a:cxnSpLocks noChangeShapeType="1"/>
              <a:stCxn id="81116" idx="0"/>
              <a:endCxn id="81119" idx="0"/>
            </p:cNvCxnSpPr>
            <p:nvPr/>
          </p:nvCxnSpPr>
          <p:spPr bwMode="auto">
            <a:xfrm rot="16200000" flipH="1">
              <a:off x="2590800" y="2430006"/>
              <a:ext cx="1588" cy="762000"/>
            </a:xfrm>
            <a:prstGeom prst="line">
              <a:avLst/>
            </a:prstGeom>
            <a:noFill/>
            <a:ln w="28575" algn="ctr">
              <a:solidFill>
                <a:schemeClr val="tx1"/>
              </a:solidFill>
              <a:round/>
              <a:headEnd/>
              <a:tailEnd/>
            </a:ln>
          </p:spPr>
        </p:cxnSp>
        <p:cxnSp>
          <p:nvCxnSpPr>
            <p:cNvPr id="81123" name="Straight Connector 139"/>
            <p:cNvCxnSpPr>
              <a:cxnSpLocks noChangeShapeType="1"/>
              <a:stCxn id="81116" idx="1"/>
              <a:endCxn id="81119" idx="1"/>
            </p:cNvCxnSpPr>
            <p:nvPr/>
          </p:nvCxnSpPr>
          <p:spPr bwMode="auto">
            <a:xfrm rot="5400000" flipH="1" flipV="1">
              <a:off x="2590800" y="2795103"/>
              <a:ext cx="1588" cy="762000"/>
            </a:xfrm>
            <a:prstGeom prst="line">
              <a:avLst/>
            </a:prstGeom>
            <a:noFill/>
            <a:ln w="28575" algn="ctr">
              <a:solidFill>
                <a:schemeClr val="tx1"/>
              </a:solidFill>
              <a:round/>
              <a:headEnd/>
              <a:tailEnd/>
            </a:ln>
          </p:spPr>
        </p:cxnSp>
      </p:grpSp>
      <p:grpSp>
        <p:nvGrpSpPr>
          <p:cNvPr id="58" name="Group 57"/>
          <p:cNvGrpSpPr/>
          <p:nvPr/>
        </p:nvGrpSpPr>
        <p:grpSpPr>
          <a:xfrm>
            <a:off x="7384876" y="2535596"/>
            <a:ext cx="773113" cy="625427"/>
            <a:chOff x="7384876" y="2535596"/>
            <a:chExt cx="773113" cy="625427"/>
          </a:xfrm>
        </p:grpSpPr>
        <p:sp>
          <p:nvSpPr>
            <p:cNvPr id="81124" name="Rectangle 11"/>
            <p:cNvSpPr>
              <a:spLocks noChangeArrowheads="1"/>
            </p:cNvSpPr>
            <p:nvPr/>
          </p:nvSpPr>
          <p:spPr bwMode="auto">
            <a:xfrm>
              <a:off x="7773814" y="2795132"/>
              <a:ext cx="384175"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1125" name="Rectangle 12"/>
            <p:cNvSpPr>
              <a:spLocks noChangeArrowheads="1"/>
            </p:cNvSpPr>
            <p:nvPr/>
          </p:nvSpPr>
          <p:spPr bwMode="auto">
            <a:xfrm>
              <a:off x="7389639" y="2795132"/>
              <a:ext cx="384175"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1126" name="Line 17"/>
            <p:cNvSpPr>
              <a:spLocks noChangeShapeType="1"/>
            </p:cNvSpPr>
            <p:nvPr/>
          </p:nvSpPr>
          <p:spPr bwMode="auto">
            <a:xfrm>
              <a:off x="7384876" y="2795132"/>
              <a:ext cx="0" cy="365097"/>
            </a:xfrm>
            <a:prstGeom prst="line">
              <a:avLst/>
            </a:prstGeom>
            <a:noFill/>
            <a:ln w="28575" cap="sq">
              <a:solidFill>
                <a:schemeClr val="tx1"/>
              </a:solidFill>
              <a:round/>
              <a:headEnd/>
              <a:tailEnd/>
            </a:ln>
          </p:spPr>
          <p:txBody>
            <a:bodyPr anchor="ctr" anchorCtr="1"/>
            <a:lstStyle/>
            <a:p>
              <a:endParaRPr lang="en-US" sz="1200"/>
            </a:p>
          </p:txBody>
        </p:sp>
        <p:sp>
          <p:nvSpPr>
            <p:cNvPr id="81127" name="Line 18"/>
            <p:cNvSpPr>
              <a:spLocks noChangeShapeType="1"/>
            </p:cNvSpPr>
            <p:nvPr/>
          </p:nvSpPr>
          <p:spPr bwMode="auto">
            <a:xfrm>
              <a:off x="7384876" y="2795132"/>
              <a:ext cx="0" cy="365097"/>
            </a:xfrm>
            <a:prstGeom prst="line">
              <a:avLst/>
            </a:prstGeom>
            <a:noFill/>
            <a:ln w="12700">
              <a:solidFill>
                <a:schemeClr val="tx1"/>
              </a:solidFill>
              <a:round/>
              <a:headEnd/>
              <a:tailEnd/>
            </a:ln>
          </p:spPr>
          <p:txBody>
            <a:bodyPr anchor="ctr" anchorCtr="1"/>
            <a:lstStyle/>
            <a:p>
              <a:endParaRPr lang="en-US" sz="1200"/>
            </a:p>
          </p:txBody>
        </p:sp>
        <p:sp>
          <p:nvSpPr>
            <p:cNvPr id="81128" name="Line 20"/>
            <p:cNvSpPr>
              <a:spLocks noChangeShapeType="1"/>
            </p:cNvSpPr>
            <p:nvPr/>
          </p:nvSpPr>
          <p:spPr bwMode="auto">
            <a:xfrm>
              <a:off x="7773814" y="2795132"/>
              <a:ext cx="0" cy="365097"/>
            </a:xfrm>
            <a:prstGeom prst="line">
              <a:avLst/>
            </a:prstGeom>
            <a:noFill/>
            <a:ln w="12700">
              <a:solidFill>
                <a:schemeClr val="tx1"/>
              </a:solidFill>
              <a:round/>
              <a:headEnd/>
              <a:tailEnd/>
            </a:ln>
          </p:spPr>
          <p:txBody>
            <a:bodyPr anchor="ctr" anchorCtr="1"/>
            <a:lstStyle/>
            <a:p>
              <a:endParaRPr lang="en-US" sz="1200"/>
            </a:p>
          </p:txBody>
        </p:sp>
        <p:sp>
          <p:nvSpPr>
            <p:cNvPr id="81129" name="Line 21"/>
            <p:cNvSpPr>
              <a:spLocks noChangeShapeType="1"/>
            </p:cNvSpPr>
            <p:nvPr/>
          </p:nvSpPr>
          <p:spPr bwMode="auto">
            <a:xfrm>
              <a:off x="8157989" y="2795132"/>
              <a:ext cx="0" cy="365097"/>
            </a:xfrm>
            <a:prstGeom prst="line">
              <a:avLst/>
            </a:prstGeom>
            <a:noFill/>
            <a:ln w="12700">
              <a:solidFill>
                <a:schemeClr val="tx1"/>
              </a:solidFill>
              <a:round/>
              <a:headEnd/>
              <a:tailEnd/>
            </a:ln>
          </p:spPr>
          <p:txBody>
            <a:bodyPr anchor="ctr" anchorCtr="1"/>
            <a:lstStyle/>
            <a:p>
              <a:endParaRPr lang="en-US" sz="1200"/>
            </a:p>
          </p:txBody>
        </p:sp>
        <p:sp>
          <p:nvSpPr>
            <p:cNvPr id="81130" name="Line 28"/>
            <p:cNvSpPr>
              <a:spLocks noChangeShapeType="1"/>
            </p:cNvSpPr>
            <p:nvPr/>
          </p:nvSpPr>
          <p:spPr bwMode="auto">
            <a:xfrm>
              <a:off x="8146876" y="2795132"/>
              <a:ext cx="0" cy="365097"/>
            </a:xfrm>
            <a:prstGeom prst="line">
              <a:avLst/>
            </a:prstGeom>
            <a:noFill/>
            <a:ln w="28575" cap="sq">
              <a:solidFill>
                <a:schemeClr val="tx1"/>
              </a:solidFill>
              <a:round/>
              <a:headEnd/>
              <a:tailEnd/>
            </a:ln>
          </p:spPr>
          <p:txBody>
            <a:bodyPr anchor="ctr" anchorCtr="1"/>
            <a:lstStyle/>
            <a:p>
              <a:endParaRPr lang="en-US" sz="1200"/>
            </a:p>
          </p:txBody>
        </p:sp>
        <p:sp>
          <p:nvSpPr>
            <p:cNvPr id="81131" name="Text Box 31"/>
            <p:cNvSpPr txBox="1">
              <a:spLocks noChangeArrowheads="1"/>
            </p:cNvSpPr>
            <p:nvPr/>
          </p:nvSpPr>
          <p:spPr bwMode="auto">
            <a:xfrm>
              <a:off x="7472189" y="2535596"/>
              <a:ext cx="228600" cy="276999"/>
            </a:xfrm>
            <a:prstGeom prst="rect">
              <a:avLst/>
            </a:prstGeom>
            <a:noFill/>
            <a:ln w="9525">
              <a:noFill/>
              <a:miter lim="800000"/>
              <a:headEnd/>
              <a:tailEnd/>
            </a:ln>
          </p:spPr>
          <p:txBody>
            <a:bodyPr>
              <a:spAutoFit/>
            </a:bodyPr>
            <a:lstStyle/>
            <a:p>
              <a:r>
                <a:rPr lang="en-US" sz="1200" dirty="0" smtClean="0"/>
                <a:t>6</a:t>
              </a:r>
              <a:endParaRPr lang="en-US" sz="1200" dirty="0"/>
            </a:p>
          </p:txBody>
        </p:sp>
        <p:sp>
          <p:nvSpPr>
            <p:cNvPr id="81132" name="Text Box 32"/>
            <p:cNvSpPr txBox="1">
              <a:spLocks noChangeArrowheads="1"/>
            </p:cNvSpPr>
            <p:nvPr/>
          </p:nvSpPr>
          <p:spPr bwMode="auto">
            <a:xfrm>
              <a:off x="7853189" y="2535596"/>
              <a:ext cx="228600" cy="276999"/>
            </a:xfrm>
            <a:prstGeom prst="rect">
              <a:avLst/>
            </a:prstGeom>
            <a:noFill/>
            <a:ln w="9525">
              <a:noFill/>
              <a:miter lim="800000"/>
              <a:headEnd/>
              <a:tailEnd/>
            </a:ln>
          </p:spPr>
          <p:txBody>
            <a:bodyPr>
              <a:spAutoFit/>
            </a:bodyPr>
            <a:lstStyle/>
            <a:p>
              <a:r>
                <a:rPr lang="en-US" sz="1200" dirty="0" smtClean="0"/>
                <a:t>7</a:t>
              </a:r>
              <a:endParaRPr lang="en-US" sz="1200" dirty="0"/>
            </a:p>
          </p:txBody>
        </p:sp>
        <p:cxnSp>
          <p:nvCxnSpPr>
            <p:cNvPr id="81133" name="Straight Connector 151"/>
            <p:cNvCxnSpPr>
              <a:cxnSpLocks noChangeShapeType="1"/>
              <a:stCxn id="81126" idx="0"/>
              <a:endCxn id="81130" idx="0"/>
            </p:cNvCxnSpPr>
            <p:nvPr/>
          </p:nvCxnSpPr>
          <p:spPr bwMode="auto">
            <a:xfrm rot="16200000" flipH="1">
              <a:off x="7765876" y="2414132"/>
              <a:ext cx="1588" cy="762000"/>
            </a:xfrm>
            <a:prstGeom prst="line">
              <a:avLst/>
            </a:prstGeom>
            <a:noFill/>
            <a:ln w="28575" algn="ctr">
              <a:solidFill>
                <a:schemeClr val="tx1"/>
              </a:solidFill>
              <a:round/>
              <a:headEnd/>
              <a:tailEnd/>
            </a:ln>
          </p:spPr>
        </p:cxnSp>
        <p:cxnSp>
          <p:nvCxnSpPr>
            <p:cNvPr id="81134" name="Straight Connector 152"/>
            <p:cNvCxnSpPr>
              <a:cxnSpLocks noChangeShapeType="1"/>
            </p:cNvCxnSpPr>
            <p:nvPr/>
          </p:nvCxnSpPr>
          <p:spPr bwMode="auto">
            <a:xfrm rot="5400000" flipH="1" flipV="1">
              <a:off x="7771606" y="2779229"/>
              <a:ext cx="1588" cy="762000"/>
            </a:xfrm>
            <a:prstGeom prst="line">
              <a:avLst/>
            </a:prstGeom>
            <a:noFill/>
            <a:ln w="28575" algn="ctr">
              <a:solidFill>
                <a:schemeClr val="tx1"/>
              </a:solidFill>
              <a:round/>
              <a:headEnd/>
              <a:tailEnd/>
            </a:ln>
          </p:spPr>
        </p:cxnSp>
      </p:grpSp>
      <p:grpSp>
        <p:nvGrpSpPr>
          <p:cNvPr id="57" name="Group 56"/>
          <p:cNvGrpSpPr/>
          <p:nvPr/>
        </p:nvGrpSpPr>
        <p:grpSpPr>
          <a:xfrm>
            <a:off x="6229176" y="2579970"/>
            <a:ext cx="781224" cy="581053"/>
            <a:chOff x="6229176" y="2579970"/>
            <a:chExt cx="781224" cy="581053"/>
          </a:xfrm>
        </p:grpSpPr>
        <p:sp>
          <p:nvSpPr>
            <p:cNvPr id="81135" name="Rectangle 13"/>
            <p:cNvSpPr>
              <a:spLocks noChangeArrowheads="1"/>
            </p:cNvSpPr>
            <p:nvPr/>
          </p:nvSpPr>
          <p:spPr bwMode="auto">
            <a:xfrm>
              <a:off x="6613351" y="2795132"/>
              <a:ext cx="382588"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1136" name="Rectangle 14"/>
            <p:cNvSpPr>
              <a:spLocks noChangeArrowheads="1"/>
            </p:cNvSpPr>
            <p:nvPr/>
          </p:nvSpPr>
          <p:spPr bwMode="auto">
            <a:xfrm>
              <a:off x="6229176" y="2795132"/>
              <a:ext cx="384175"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1137" name="Line 17"/>
            <p:cNvSpPr>
              <a:spLocks noChangeShapeType="1"/>
            </p:cNvSpPr>
            <p:nvPr/>
          </p:nvSpPr>
          <p:spPr bwMode="auto">
            <a:xfrm>
              <a:off x="6229176" y="2795132"/>
              <a:ext cx="0" cy="365097"/>
            </a:xfrm>
            <a:prstGeom prst="line">
              <a:avLst/>
            </a:prstGeom>
            <a:noFill/>
            <a:ln w="28575" cap="sq">
              <a:solidFill>
                <a:schemeClr val="tx1"/>
              </a:solidFill>
              <a:round/>
              <a:headEnd/>
              <a:tailEnd/>
            </a:ln>
          </p:spPr>
          <p:txBody>
            <a:bodyPr anchor="ctr" anchorCtr="1"/>
            <a:lstStyle/>
            <a:p>
              <a:endParaRPr lang="en-US" sz="1200"/>
            </a:p>
          </p:txBody>
        </p:sp>
        <p:sp>
          <p:nvSpPr>
            <p:cNvPr id="81138" name="Line 18"/>
            <p:cNvSpPr>
              <a:spLocks noChangeShapeType="1"/>
            </p:cNvSpPr>
            <p:nvPr/>
          </p:nvSpPr>
          <p:spPr bwMode="auto">
            <a:xfrm>
              <a:off x="6613351" y="2795132"/>
              <a:ext cx="0" cy="365097"/>
            </a:xfrm>
            <a:prstGeom prst="line">
              <a:avLst/>
            </a:prstGeom>
            <a:noFill/>
            <a:ln w="12700">
              <a:solidFill>
                <a:schemeClr val="tx1"/>
              </a:solidFill>
              <a:round/>
              <a:headEnd/>
              <a:tailEnd/>
            </a:ln>
          </p:spPr>
          <p:txBody>
            <a:bodyPr anchor="ctr" anchorCtr="1"/>
            <a:lstStyle/>
            <a:p>
              <a:endParaRPr lang="en-US" sz="1200"/>
            </a:p>
          </p:txBody>
        </p:sp>
        <p:sp>
          <p:nvSpPr>
            <p:cNvPr id="81139" name="Line 19"/>
            <p:cNvSpPr>
              <a:spLocks noChangeShapeType="1"/>
            </p:cNvSpPr>
            <p:nvPr/>
          </p:nvSpPr>
          <p:spPr bwMode="auto">
            <a:xfrm>
              <a:off x="6995939" y="2795132"/>
              <a:ext cx="0" cy="365097"/>
            </a:xfrm>
            <a:prstGeom prst="line">
              <a:avLst/>
            </a:prstGeom>
            <a:noFill/>
            <a:ln w="12700">
              <a:solidFill>
                <a:schemeClr val="tx1"/>
              </a:solidFill>
              <a:round/>
              <a:headEnd/>
              <a:tailEnd/>
            </a:ln>
          </p:spPr>
          <p:txBody>
            <a:bodyPr anchor="ctr" anchorCtr="1"/>
            <a:lstStyle/>
            <a:p>
              <a:endParaRPr lang="en-US" sz="1200"/>
            </a:p>
          </p:txBody>
        </p:sp>
        <p:sp>
          <p:nvSpPr>
            <p:cNvPr id="81140" name="Line 28"/>
            <p:cNvSpPr>
              <a:spLocks noChangeShapeType="1"/>
            </p:cNvSpPr>
            <p:nvPr/>
          </p:nvSpPr>
          <p:spPr bwMode="auto">
            <a:xfrm>
              <a:off x="6991176" y="2795132"/>
              <a:ext cx="0" cy="365097"/>
            </a:xfrm>
            <a:prstGeom prst="line">
              <a:avLst/>
            </a:prstGeom>
            <a:noFill/>
            <a:ln w="28575" cap="sq">
              <a:solidFill>
                <a:schemeClr val="tx1"/>
              </a:solidFill>
              <a:round/>
              <a:headEnd/>
              <a:tailEnd/>
            </a:ln>
          </p:spPr>
          <p:txBody>
            <a:bodyPr anchor="ctr" anchorCtr="1"/>
            <a:lstStyle/>
            <a:p>
              <a:endParaRPr lang="en-US" sz="1200"/>
            </a:p>
          </p:txBody>
        </p:sp>
        <p:sp>
          <p:nvSpPr>
            <p:cNvPr id="81141" name="Text Box 29"/>
            <p:cNvSpPr txBox="1">
              <a:spLocks noChangeArrowheads="1"/>
            </p:cNvSpPr>
            <p:nvPr/>
          </p:nvSpPr>
          <p:spPr bwMode="auto">
            <a:xfrm>
              <a:off x="6293600" y="2579970"/>
              <a:ext cx="228600" cy="276999"/>
            </a:xfrm>
            <a:prstGeom prst="rect">
              <a:avLst/>
            </a:prstGeom>
            <a:noFill/>
            <a:ln w="9525">
              <a:noFill/>
              <a:miter lim="800000"/>
              <a:headEnd/>
              <a:tailEnd/>
            </a:ln>
          </p:spPr>
          <p:txBody>
            <a:bodyPr>
              <a:spAutoFit/>
            </a:bodyPr>
            <a:lstStyle/>
            <a:p>
              <a:r>
                <a:rPr lang="en-US" sz="1200" dirty="0"/>
                <a:t>4</a:t>
              </a:r>
            </a:p>
          </p:txBody>
        </p:sp>
        <p:sp>
          <p:nvSpPr>
            <p:cNvPr id="81142" name="Text Box 30"/>
            <p:cNvSpPr txBox="1">
              <a:spLocks noChangeArrowheads="1"/>
            </p:cNvSpPr>
            <p:nvPr/>
          </p:nvSpPr>
          <p:spPr bwMode="auto">
            <a:xfrm>
              <a:off x="6705585" y="2589334"/>
              <a:ext cx="228600" cy="276999"/>
            </a:xfrm>
            <a:prstGeom prst="rect">
              <a:avLst/>
            </a:prstGeom>
            <a:noFill/>
            <a:ln w="9525">
              <a:noFill/>
              <a:miter lim="800000"/>
              <a:headEnd/>
              <a:tailEnd/>
            </a:ln>
          </p:spPr>
          <p:txBody>
            <a:bodyPr>
              <a:spAutoFit/>
            </a:bodyPr>
            <a:lstStyle/>
            <a:p>
              <a:r>
                <a:rPr lang="en-US" sz="1200" dirty="0" smtClean="0"/>
                <a:t>5</a:t>
              </a:r>
              <a:endParaRPr lang="en-US" sz="1200" dirty="0"/>
            </a:p>
          </p:txBody>
        </p:sp>
        <p:cxnSp>
          <p:nvCxnSpPr>
            <p:cNvPr id="81143" name="Straight Connector 161"/>
            <p:cNvCxnSpPr>
              <a:cxnSpLocks noChangeShapeType="1"/>
              <a:stCxn id="81137" idx="0"/>
              <a:endCxn id="81140" idx="0"/>
            </p:cNvCxnSpPr>
            <p:nvPr/>
          </p:nvCxnSpPr>
          <p:spPr bwMode="auto">
            <a:xfrm rot="16200000" flipH="1">
              <a:off x="6610176" y="2414132"/>
              <a:ext cx="1588" cy="762000"/>
            </a:xfrm>
            <a:prstGeom prst="line">
              <a:avLst/>
            </a:prstGeom>
            <a:noFill/>
            <a:ln w="28575" algn="ctr">
              <a:solidFill>
                <a:schemeClr val="tx1"/>
              </a:solidFill>
              <a:round/>
              <a:headEnd/>
              <a:tailEnd/>
            </a:ln>
          </p:spPr>
        </p:cxnSp>
        <p:cxnSp>
          <p:nvCxnSpPr>
            <p:cNvPr id="81144" name="Straight Connector 162"/>
            <p:cNvCxnSpPr>
              <a:cxnSpLocks noChangeShapeType="1"/>
            </p:cNvCxnSpPr>
            <p:nvPr/>
          </p:nvCxnSpPr>
          <p:spPr bwMode="auto">
            <a:xfrm rot="5400000" flipH="1" flipV="1">
              <a:off x="6628606" y="2779229"/>
              <a:ext cx="1588" cy="762000"/>
            </a:xfrm>
            <a:prstGeom prst="line">
              <a:avLst/>
            </a:prstGeom>
            <a:noFill/>
            <a:ln w="28575" algn="ctr">
              <a:solidFill>
                <a:schemeClr val="tx1"/>
              </a:solidFill>
              <a:round/>
              <a:headEnd/>
              <a:tailEnd/>
            </a:ln>
          </p:spPr>
        </p:cxnSp>
      </p:grpSp>
      <p:cxnSp>
        <p:nvCxnSpPr>
          <p:cNvPr id="81145" name="Straight Arrow Connector 351"/>
          <p:cNvCxnSpPr>
            <a:cxnSpLocks noChangeShapeType="1"/>
          </p:cNvCxnSpPr>
          <p:nvPr/>
        </p:nvCxnSpPr>
        <p:spPr bwMode="auto">
          <a:xfrm>
            <a:off x="3375112" y="2400959"/>
            <a:ext cx="585527" cy="405464"/>
          </a:xfrm>
          <a:prstGeom prst="straightConnector1">
            <a:avLst/>
          </a:prstGeom>
          <a:noFill/>
          <a:ln w="28575" algn="ctr">
            <a:solidFill>
              <a:srgbClr val="C00000"/>
            </a:solidFill>
            <a:round/>
            <a:headEnd/>
            <a:tailEnd type="arrow" w="med" len="med"/>
          </a:ln>
        </p:spPr>
      </p:cxnSp>
      <p:sp>
        <p:nvSpPr>
          <p:cNvPr id="81146" name="TextBox 410"/>
          <p:cNvSpPr txBox="1">
            <a:spLocks noChangeArrowheads="1"/>
          </p:cNvSpPr>
          <p:nvPr/>
        </p:nvSpPr>
        <p:spPr bwMode="auto">
          <a:xfrm>
            <a:off x="67553" y="2775197"/>
            <a:ext cx="1600200" cy="276999"/>
          </a:xfrm>
          <a:prstGeom prst="rect">
            <a:avLst/>
          </a:prstGeom>
          <a:noFill/>
          <a:ln w="9525">
            <a:noFill/>
            <a:miter lim="800000"/>
            <a:headEnd/>
            <a:tailEnd/>
          </a:ln>
        </p:spPr>
        <p:txBody>
          <a:bodyPr>
            <a:spAutoFit/>
          </a:bodyPr>
          <a:lstStyle/>
          <a:p>
            <a:r>
              <a:rPr lang="en-US" sz="1200" dirty="0">
                <a:solidFill>
                  <a:srgbClr val="C00000"/>
                </a:solidFill>
              </a:rPr>
              <a:t>Divide</a:t>
            </a:r>
          </a:p>
        </p:txBody>
      </p:sp>
      <p:cxnSp>
        <p:nvCxnSpPr>
          <p:cNvPr id="81037" name="Straight Arrow Connector 357"/>
          <p:cNvCxnSpPr>
            <a:cxnSpLocks noChangeShapeType="1"/>
            <a:endCxn id="81053" idx="0"/>
          </p:cNvCxnSpPr>
          <p:nvPr/>
        </p:nvCxnSpPr>
        <p:spPr bwMode="auto">
          <a:xfrm flipH="1">
            <a:off x="2244898" y="3176225"/>
            <a:ext cx="338493" cy="496113"/>
          </a:xfrm>
          <a:prstGeom prst="straightConnector1">
            <a:avLst/>
          </a:prstGeom>
          <a:noFill/>
          <a:ln w="28575" algn="ctr">
            <a:solidFill>
              <a:srgbClr val="C00000"/>
            </a:solidFill>
            <a:round/>
            <a:headEnd/>
            <a:tailEnd type="arrow" w="med" len="med"/>
          </a:ln>
        </p:spPr>
      </p:cxnSp>
      <p:cxnSp>
        <p:nvCxnSpPr>
          <p:cNvPr id="81038" name="Straight Arrow Connector 359"/>
          <p:cNvCxnSpPr>
            <a:cxnSpLocks noChangeShapeType="1"/>
            <a:endCxn id="81046" idx="0"/>
          </p:cNvCxnSpPr>
          <p:nvPr/>
        </p:nvCxnSpPr>
        <p:spPr bwMode="auto">
          <a:xfrm>
            <a:off x="2595077" y="3181898"/>
            <a:ext cx="264978" cy="490440"/>
          </a:xfrm>
          <a:prstGeom prst="straightConnector1">
            <a:avLst/>
          </a:prstGeom>
          <a:noFill/>
          <a:ln w="28575" algn="ctr">
            <a:solidFill>
              <a:srgbClr val="C00000"/>
            </a:solidFill>
            <a:round/>
            <a:headEnd/>
            <a:tailEnd type="arrow" w="med" len="med"/>
          </a:ln>
        </p:spPr>
      </p:cxnSp>
      <p:cxnSp>
        <p:nvCxnSpPr>
          <p:cNvPr id="81039" name="Straight Arrow Connector 362"/>
          <p:cNvCxnSpPr>
            <a:cxnSpLocks noChangeShapeType="1"/>
            <a:endCxn id="81066" idx="0"/>
          </p:cNvCxnSpPr>
          <p:nvPr/>
        </p:nvCxnSpPr>
        <p:spPr bwMode="auto">
          <a:xfrm flipH="1">
            <a:off x="3989388" y="3186331"/>
            <a:ext cx="127622" cy="470116"/>
          </a:xfrm>
          <a:prstGeom prst="straightConnector1">
            <a:avLst/>
          </a:prstGeom>
          <a:noFill/>
          <a:ln w="28575" algn="ctr">
            <a:solidFill>
              <a:srgbClr val="C00000"/>
            </a:solidFill>
            <a:round/>
            <a:headEnd/>
            <a:tailEnd type="arrow" w="med" len="med"/>
          </a:ln>
        </p:spPr>
      </p:cxnSp>
      <p:cxnSp>
        <p:nvCxnSpPr>
          <p:cNvPr id="81040" name="Straight Arrow Connector 363"/>
          <p:cNvCxnSpPr>
            <a:cxnSpLocks noChangeShapeType="1"/>
            <a:endCxn id="81059" idx="0"/>
          </p:cNvCxnSpPr>
          <p:nvPr/>
        </p:nvCxnSpPr>
        <p:spPr bwMode="auto">
          <a:xfrm>
            <a:off x="4146004" y="3190854"/>
            <a:ext cx="458541" cy="465593"/>
          </a:xfrm>
          <a:prstGeom prst="straightConnector1">
            <a:avLst/>
          </a:prstGeom>
          <a:noFill/>
          <a:ln w="28575" algn="ctr">
            <a:solidFill>
              <a:srgbClr val="C00000"/>
            </a:solidFill>
            <a:round/>
            <a:headEnd/>
            <a:tailEnd type="arrow" w="med" len="med"/>
          </a:ln>
        </p:spPr>
      </p:cxnSp>
      <p:cxnSp>
        <p:nvCxnSpPr>
          <p:cNvPr id="81041" name="Straight Arrow Connector 368"/>
          <p:cNvCxnSpPr>
            <a:cxnSpLocks noChangeShapeType="1"/>
            <a:endCxn id="81079" idx="0"/>
          </p:cNvCxnSpPr>
          <p:nvPr/>
        </p:nvCxnSpPr>
        <p:spPr bwMode="auto">
          <a:xfrm flipH="1">
            <a:off x="6183950" y="3168431"/>
            <a:ext cx="430989" cy="489965"/>
          </a:xfrm>
          <a:prstGeom prst="straightConnector1">
            <a:avLst/>
          </a:prstGeom>
          <a:noFill/>
          <a:ln w="28575" algn="ctr">
            <a:solidFill>
              <a:srgbClr val="C00000"/>
            </a:solidFill>
            <a:round/>
            <a:headEnd/>
            <a:tailEnd type="arrow" w="med" len="med"/>
          </a:ln>
        </p:spPr>
      </p:cxnSp>
      <p:cxnSp>
        <p:nvCxnSpPr>
          <p:cNvPr id="81042" name="Straight Arrow Connector 370"/>
          <p:cNvCxnSpPr>
            <a:cxnSpLocks noChangeShapeType="1"/>
            <a:stCxn id="81138" idx="1"/>
            <a:endCxn id="81072" idx="0"/>
          </p:cNvCxnSpPr>
          <p:nvPr/>
        </p:nvCxnSpPr>
        <p:spPr bwMode="auto">
          <a:xfrm>
            <a:off x="6613352" y="3160229"/>
            <a:ext cx="185755" cy="498167"/>
          </a:xfrm>
          <a:prstGeom prst="straightConnector1">
            <a:avLst/>
          </a:prstGeom>
          <a:noFill/>
          <a:ln w="28575" algn="ctr">
            <a:solidFill>
              <a:srgbClr val="C00000"/>
            </a:solidFill>
            <a:round/>
            <a:headEnd/>
            <a:tailEnd type="arrow" w="med" len="med"/>
          </a:ln>
        </p:spPr>
      </p:cxnSp>
      <p:cxnSp>
        <p:nvCxnSpPr>
          <p:cNvPr id="81043" name="Straight Arrow Connector 372"/>
          <p:cNvCxnSpPr>
            <a:cxnSpLocks noChangeShapeType="1"/>
            <a:endCxn id="81085" idx="0"/>
          </p:cNvCxnSpPr>
          <p:nvPr/>
        </p:nvCxnSpPr>
        <p:spPr bwMode="auto">
          <a:xfrm>
            <a:off x="7785372" y="3175309"/>
            <a:ext cx="882554" cy="497029"/>
          </a:xfrm>
          <a:prstGeom prst="straightConnector1">
            <a:avLst/>
          </a:prstGeom>
          <a:noFill/>
          <a:ln w="28575" algn="ctr">
            <a:solidFill>
              <a:srgbClr val="C00000"/>
            </a:solidFill>
            <a:round/>
            <a:headEnd/>
            <a:tailEnd type="arrow" w="med" len="med"/>
          </a:ln>
        </p:spPr>
      </p:cxnSp>
      <p:cxnSp>
        <p:nvCxnSpPr>
          <p:cNvPr id="81044" name="Straight Arrow Connector 374"/>
          <p:cNvCxnSpPr>
            <a:cxnSpLocks noChangeShapeType="1"/>
            <a:endCxn id="81092" idx="0"/>
          </p:cNvCxnSpPr>
          <p:nvPr/>
        </p:nvCxnSpPr>
        <p:spPr bwMode="auto">
          <a:xfrm>
            <a:off x="7777146" y="3163452"/>
            <a:ext cx="275623" cy="508886"/>
          </a:xfrm>
          <a:prstGeom prst="straightConnector1">
            <a:avLst/>
          </a:prstGeom>
          <a:noFill/>
          <a:ln w="28575" algn="ctr">
            <a:solidFill>
              <a:srgbClr val="C00000"/>
            </a:solidFill>
            <a:round/>
            <a:headEnd/>
            <a:tailEnd type="arrow" w="med" len="med"/>
          </a:ln>
        </p:spPr>
      </p:cxnSp>
      <p:grpSp>
        <p:nvGrpSpPr>
          <p:cNvPr id="49" name="Group 48"/>
          <p:cNvGrpSpPr/>
          <p:nvPr/>
        </p:nvGrpSpPr>
        <p:grpSpPr>
          <a:xfrm>
            <a:off x="2591594" y="3456801"/>
            <a:ext cx="464516" cy="581799"/>
            <a:chOff x="2591594" y="3456801"/>
            <a:chExt cx="464516" cy="581799"/>
          </a:xfrm>
        </p:grpSpPr>
        <p:sp>
          <p:nvSpPr>
            <p:cNvPr id="81029" name="Text Box 31"/>
            <p:cNvSpPr txBox="1">
              <a:spLocks noChangeArrowheads="1"/>
            </p:cNvSpPr>
            <p:nvPr/>
          </p:nvSpPr>
          <p:spPr bwMode="auto">
            <a:xfrm>
              <a:off x="2591594" y="3456801"/>
              <a:ext cx="228600" cy="276999"/>
            </a:xfrm>
            <a:prstGeom prst="rect">
              <a:avLst/>
            </a:prstGeom>
            <a:noFill/>
            <a:ln w="9525">
              <a:noFill/>
              <a:miter lim="800000"/>
              <a:headEnd/>
              <a:tailEnd/>
            </a:ln>
          </p:spPr>
          <p:txBody>
            <a:bodyPr>
              <a:spAutoFit/>
            </a:bodyPr>
            <a:lstStyle/>
            <a:p>
              <a:r>
                <a:rPr lang="en-US" sz="1200" dirty="0" smtClean="0"/>
                <a:t>1</a:t>
              </a:r>
              <a:endParaRPr lang="en-US" sz="1200" dirty="0"/>
            </a:p>
          </p:txBody>
        </p:sp>
        <p:sp>
          <p:nvSpPr>
            <p:cNvPr id="81046" name="Rectangle 12"/>
            <p:cNvSpPr>
              <a:spLocks noChangeArrowheads="1"/>
            </p:cNvSpPr>
            <p:nvPr/>
          </p:nvSpPr>
          <p:spPr bwMode="auto">
            <a:xfrm>
              <a:off x="2667967" y="3672338"/>
              <a:ext cx="384175" cy="36546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1047" name="Line 17"/>
            <p:cNvSpPr>
              <a:spLocks noChangeShapeType="1"/>
            </p:cNvSpPr>
            <p:nvPr/>
          </p:nvSpPr>
          <p:spPr bwMode="auto">
            <a:xfrm>
              <a:off x="2663204" y="3672338"/>
              <a:ext cx="0" cy="365467"/>
            </a:xfrm>
            <a:prstGeom prst="line">
              <a:avLst/>
            </a:prstGeom>
            <a:noFill/>
            <a:ln w="28575" cap="sq">
              <a:solidFill>
                <a:schemeClr val="tx1"/>
              </a:solidFill>
              <a:round/>
              <a:headEnd/>
              <a:tailEnd/>
            </a:ln>
          </p:spPr>
          <p:txBody>
            <a:bodyPr anchor="ctr" anchorCtr="1"/>
            <a:lstStyle/>
            <a:p>
              <a:endParaRPr lang="en-US" sz="1200"/>
            </a:p>
          </p:txBody>
        </p:sp>
        <p:sp>
          <p:nvSpPr>
            <p:cNvPr id="81048" name="Line 18"/>
            <p:cNvSpPr>
              <a:spLocks noChangeShapeType="1"/>
            </p:cNvSpPr>
            <p:nvPr/>
          </p:nvSpPr>
          <p:spPr bwMode="auto">
            <a:xfrm>
              <a:off x="2663204" y="3672338"/>
              <a:ext cx="0" cy="365467"/>
            </a:xfrm>
            <a:prstGeom prst="line">
              <a:avLst/>
            </a:prstGeom>
            <a:noFill/>
            <a:ln w="12700">
              <a:solidFill>
                <a:schemeClr val="tx1"/>
              </a:solidFill>
              <a:round/>
              <a:headEnd/>
              <a:tailEnd/>
            </a:ln>
          </p:spPr>
          <p:txBody>
            <a:bodyPr anchor="ctr" anchorCtr="1"/>
            <a:lstStyle/>
            <a:p>
              <a:endParaRPr lang="en-US" sz="1200"/>
            </a:p>
          </p:txBody>
        </p:sp>
        <p:sp>
          <p:nvSpPr>
            <p:cNvPr id="81049" name="Line 20"/>
            <p:cNvSpPr>
              <a:spLocks noChangeShapeType="1"/>
            </p:cNvSpPr>
            <p:nvPr/>
          </p:nvSpPr>
          <p:spPr bwMode="auto">
            <a:xfrm>
              <a:off x="3052142" y="3672338"/>
              <a:ext cx="0" cy="365467"/>
            </a:xfrm>
            <a:prstGeom prst="line">
              <a:avLst/>
            </a:prstGeom>
            <a:noFill/>
            <a:ln w="12700">
              <a:solidFill>
                <a:schemeClr val="tx1"/>
              </a:solidFill>
              <a:round/>
              <a:headEnd/>
              <a:tailEnd/>
            </a:ln>
          </p:spPr>
          <p:txBody>
            <a:bodyPr anchor="ctr" anchorCtr="1"/>
            <a:lstStyle/>
            <a:p>
              <a:endParaRPr lang="en-US" sz="1200"/>
            </a:p>
          </p:txBody>
        </p:sp>
        <p:sp>
          <p:nvSpPr>
            <p:cNvPr id="81050" name="Line 28"/>
            <p:cNvSpPr>
              <a:spLocks noChangeShapeType="1"/>
            </p:cNvSpPr>
            <p:nvPr/>
          </p:nvSpPr>
          <p:spPr bwMode="auto">
            <a:xfrm>
              <a:off x="3055317" y="3672338"/>
              <a:ext cx="0" cy="365467"/>
            </a:xfrm>
            <a:prstGeom prst="line">
              <a:avLst/>
            </a:prstGeom>
            <a:noFill/>
            <a:ln w="28575" cap="sq">
              <a:solidFill>
                <a:schemeClr val="tx1"/>
              </a:solidFill>
              <a:round/>
              <a:headEnd/>
              <a:tailEnd/>
            </a:ln>
          </p:spPr>
          <p:txBody>
            <a:bodyPr anchor="ctr" anchorCtr="1"/>
            <a:lstStyle/>
            <a:p>
              <a:endParaRPr lang="en-US" sz="1200"/>
            </a:p>
          </p:txBody>
        </p:sp>
        <p:cxnSp>
          <p:nvCxnSpPr>
            <p:cNvPr id="81051" name="Straight Connector 173"/>
            <p:cNvCxnSpPr>
              <a:cxnSpLocks noChangeShapeType="1"/>
              <a:stCxn id="81047" idx="0"/>
              <a:endCxn id="81050" idx="0"/>
            </p:cNvCxnSpPr>
            <p:nvPr/>
          </p:nvCxnSpPr>
          <p:spPr bwMode="auto">
            <a:xfrm rot="16200000" flipH="1">
              <a:off x="2859259" y="3476281"/>
              <a:ext cx="1589" cy="392113"/>
            </a:xfrm>
            <a:prstGeom prst="line">
              <a:avLst/>
            </a:prstGeom>
            <a:noFill/>
            <a:ln w="28575" algn="ctr">
              <a:solidFill>
                <a:schemeClr val="tx1"/>
              </a:solidFill>
              <a:round/>
              <a:headEnd/>
              <a:tailEnd/>
            </a:ln>
          </p:spPr>
        </p:cxnSp>
        <p:cxnSp>
          <p:nvCxnSpPr>
            <p:cNvPr id="81052" name="Straight Connector 174"/>
            <p:cNvCxnSpPr>
              <a:cxnSpLocks noChangeShapeType="1"/>
              <a:stCxn id="81047" idx="1"/>
              <a:endCxn id="81050" idx="1"/>
            </p:cNvCxnSpPr>
            <p:nvPr/>
          </p:nvCxnSpPr>
          <p:spPr bwMode="auto">
            <a:xfrm rot="5400000" flipH="1" flipV="1">
              <a:off x="2859259" y="3841749"/>
              <a:ext cx="1589" cy="392113"/>
            </a:xfrm>
            <a:prstGeom prst="line">
              <a:avLst/>
            </a:prstGeom>
            <a:noFill/>
            <a:ln w="28575" algn="ctr">
              <a:solidFill>
                <a:schemeClr val="tx1"/>
              </a:solidFill>
              <a:round/>
              <a:headEnd/>
              <a:tailEnd/>
            </a:ln>
          </p:spPr>
        </p:cxnSp>
      </p:grpSp>
      <p:grpSp>
        <p:nvGrpSpPr>
          <p:cNvPr id="48" name="Group 47"/>
          <p:cNvGrpSpPr/>
          <p:nvPr/>
        </p:nvGrpSpPr>
        <p:grpSpPr>
          <a:xfrm>
            <a:off x="2052810" y="3452026"/>
            <a:ext cx="497782" cy="586574"/>
            <a:chOff x="2052810" y="3452026"/>
            <a:chExt cx="497782" cy="586574"/>
          </a:xfrm>
        </p:grpSpPr>
        <p:sp>
          <p:nvSpPr>
            <p:cNvPr id="81030" name="Text Box 29"/>
            <p:cNvSpPr txBox="1">
              <a:spLocks noChangeArrowheads="1"/>
            </p:cNvSpPr>
            <p:nvPr/>
          </p:nvSpPr>
          <p:spPr bwMode="auto">
            <a:xfrm>
              <a:off x="2321992" y="3452026"/>
              <a:ext cx="228600" cy="276999"/>
            </a:xfrm>
            <a:prstGeom prst="rect">
              <a:avLst/>
            </a:prstGeom>
            <a:noFill/>
            <a:ln w="9525">
              <a:noFill/>
              <a:miter lim="800000"/>
              <a:headEnd/>
              <a:tailEnd/>
            </a:ln>
          </p:spPr>
          <p:txBody>
            <a:bodyPr>
              <a:spAutoFit/>
            </a:bodyPr>
            <a:lstStyle/>
            <a:p>
              <a:r>
                <a:rPr lang="en-US" sz="1200" dirty="0"/>
                <a:t>0</a:t>
              </a:r>
            </a:p>
          </p:txBody>
        </p:sp>
        <p:sp>
          <p:nvSpPr>
            <p:cNvPr id="81053" name="Rectangle 14"/>
            <p:cNvSpPr>
              <a:spLocks noChangeArrowheads="1"/>
            </p:cNvSpPr>
            <p:nvPr/>
          </p:nvSpPr>
          <p:spPr bwMode="auto">
            <a:xfrm>
              <a:off x="2052810" y="3672338"/>
              <a:ext cx="384175" cy="36546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1054" name="Line 17"/>
            <p:cNvSpPr>
              <a:spLocks noChangeShapeType="1"/>
            </p:cNvSpPr>
            <p:nvPr/>
          </p:nvSpPr>
          <p:spPr bwMode="auto">
            <a:xfrm>
              <a:off x="2052810" y="3672338"/>
              <a:ext cx="0" cy="365467"/>
            </a:xfrm>
            <a:prstGeom prst="line">
              <a:avLst/>
            </a:prstGeom>
            <a:noFill/>
            <a:ln w="28575" cap="sq">
              <a:solidFill>
                <a:schemeClr val="tx1"/>
              </a:solidFill>
              <a:round/>
              <a:headEnd/>
              <a:tailEnd/>
            </a:ln>
          </p:spPr>
          <p:txBody>
            <a:bodyPr anchor="ctr" anchorCtr="1"/>
            <a:lstStyle/>
            <a:p>
              <a:endParaRPr lang="en-US" sz="1200"/>
            </a:p>
          </p:txBody>
        </p:sp>
        <p:sp>
          <p:nvSpPr>
            <p:cNvPr id="81055" name="Line 18"/>
            <p:cNvSpPr>
              <a:spLocks noChangeShapeType="1"/>
            </p:cNvSpPr>
            <p:nvPr/>
          </p:nvSpPr>
          <p:spPr bwMode="auto">
            <a:xfrm>
              <a:off x="2436985" y="3672338"/>
              <a:ext cx="0" cy="365467"/>
            </a:xfrm>
            <a:prstGeom prst="line">
              <a:avLst/>
            </a:prstGeom>
            <a:noFill/>
            <a:ln w="12700">
              <a:solidFill>
                <a:schemeClr val="tx1"/>
              </a:solidFill>
              <a:round/>
              <a:headEnd/>
              <a:tailEnd/>
            </a:ln>
          </p:spPr>
          <p:txBody>
            <a:bodyPr anchor="ctr" anchorCtr="1"/>
            <a:lstStyle/>
            <a:p>
              <a:endParaRPr lang="en-US" sz="1200"/>
            </a:p>
          </p:txBody>
        </p:sp>
        <p:sp>
          <p:nvSpPr>
            <p:cNvPr id="81056" name="Line 28"/>
            <p:cNvSpPr>
              <a:spLocks noChangeShapeType="1"/>
            </p:cNvSpPr>
            <p:nvPr/>
          </p:nvSpPr>
          <p:spPr bwMode="auto">
            <a:xfrm>
              <a:off x="2444923" y="3672338"/>
              <a:ext cx="0" cy="365467"/>
            </a:xfrm>
            <a:prstGeom prst="line">
              <a:avLst/>
            </a:prstGeom>
            <a:noFill/>
            <a:ln w="28575" cap="sq">
              <a:solidFill>
                <a:schemeClr val="tx1"/>
              </a:solidFill>
              <a:round/>
              <a:headEnd/>
              <a:tailEnd/>
            </a:ln>
          </p:spPr>
          <p:txBody>
            <a:bodyPr anchor="ctr" anchorCtr="1"/>
            <a:lstStyle/>
            <a:p>
              <a:endParaRPr lang="en-US" sz="1200"/>
            </a:p>
          </p:txBody>
        </p:sp>
        <p:cxnSp>
          <p:nvCxnSpPr>
            <p:cNvPr id="81057" name="Straight Connector 183"/>
            <p:cNvCxnSpPr>
              <a:cxnSpLocks noChangeShapeType="1"/>
              <a:stCxn id="81054" idx="0"/>
              <a:endCxn id="81056" idx="0"/>
            </p:cNvCxnSpPr>
            <p:nvPr/>
          </p:nvCxnSpPr>
          <p:spPr bwMode="auto">
            <a:xfrm rot="16200000" flipH="1">
              <a:off x="2248865" y="3476281"/>
              <a:ext cx="1589" cy="392113"/>
            </a:xfrm>
            <a:prstGeom prst="line">
              <a:avLst/>
            </a:prstGeom>
            <a:noFill/>
            <a:ln w="28575" algn="ctr">
              <a:solidFill>
                <a:schemeClr val="tx1"/>
              </a:solidFill>
              <a:round/>
              <a:headEnd/>
              <a:tailEnd/>
            </a:ln>
          </p:spPr>
        </p:cxnSp>
        <p:cxnSp>
          <p:nvCxnSpPr>
            <p:cNvPr id="81058" name="Straight Connector 184"/>
            <p:cNvCxnSpPr>
              <a:cxnSpLocks noChangeShapeType="1"/>
              <a:stCxn id="81054" idx="1"/>
              <a:endCxn id="81056" idx="1"/>
            </p:cNvCxnSpPr>
            <p:nvPr/>
          </p:nvCxnSpPr>
          <p:spPr bwMode="auto">
            <a:xfrm rot="5400000" flipH="1" flipV="1">
              <a:off x="2248865" y="3841749"/>
              <a:ext cx="1589" cy="392113"/>
            </a:xfrm>
            <a:prstGeom prst="line">
              <a:avLst/>
            </a:prstGeom>
            <a:noFill/>
            <a:ln w="28575" algn="ctr">
              <a:solidFill>
                <a:schemeClr val="tx1"/>
              </a:solidFill>
              <a:round/>
              <a:headEnd/>
              <a:tailEnd/>
            </a:ln>
          </p:spPr>
        </p:cxnSp>
      </p:grpSp>
      <p:grpSp>
        <p:nvGrpSpPr>
          <p:cNvPr id="53" name="Group 52"/>
          <p:cNvGrpSpPr/>
          <p:nvPr/>
        </p:nvGrpSpPr>
        <p:grpSpPr>
          <a:xfrm>
            <a:off x="4407694" y="3445705"/>
            <a:ext cx="392906" cy="577004"/>
            <a:chOff x="4407694" y="3445705"/>
            <a:chExt cx="392906" cy="577004"/>
          </a:xfrm>
        </p:grpSpPr>
        <p:sp>
          <p:nvSpPr>
            <p:cNvPr id="81031" name="Text Box 31"/>
            <p:cNvSpPr txBox="1">
              <a:spLocks noChangeArrowheads="1"/>
            </p:cNvSpPr>
            <p:nvPr/>
          </p:nvSpPr>
          <p:spPr bwMode="auto">
            <a:xfrm>
              <a:off x="4556770" y="3445705"/>
              <a:ext cx="228600" cy="276999"/>
            </a:xfrm>
            <a:prstGeom prst="rect">
              <a:avLst/>
            </a:prstGeom>
            <a:noFill/>
            <a:ln w="9525">
              <a:noFill/>
              <a:miter lim="800000"/>
              <a:headEnd/>
              <a:tailEnd/>
            </a:ln>
          </p:spPr>
          <p:txBody>
            <a:bodyPr>
              <a:spAutoFit/>
            </a:bodyPr>
            <a:lstStyle/>
            <a:p>
              <a:r>
                <a:rPr lang="en-US" sz="1200" dirty="0"/>
                <a:t>3</a:t>
              </a:r>
            </a:p>
          </p:txBody>
        </p:sp>
        <p:sp>
          <p:nvSpPr>
            <p:cNvPr id="81059" name="Rectangle 12"/>
            <p:cNvSpPr>
              <a:spLocks noChangeArrowheads="1"/>
            </p:cNvSpPr>
            <p:nvPr/>
          </p:nvSpPr>
          <p:spPr bwMode="auto">
            <a:xfrm>
              <a:off x="4412457" y="3656447"/>
              <a:ext cx="384175" cy="36546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1060" name="Line 17"/>
            <p:cNvSpPr>
              <a:spLocks noChangeShapeType="1"/>
            </p:cNvSpPr>
            <p:nvPr/>
          </p:nvSpPr>
          <p:spPr bwMode="auto">
            <a:xfrm>
              <a:off x="4407694" y="3656447"/>
              <a:ext cx="0" cy="365467"/>
            </a:xfrm>
            <a:prstGeom prst="line">
              <a:avLst/>
            </a:prstGeom>
            <a:noFill/>
            <a:ln w="28575" cap="sq">
              <a:solidFill>
                <a:schemeClr val="tx1"/>
              </a:solidFill>
              <a:round/>
              <a:headEnd/>
              <a:tailEnd/>
            </a:ln>
          </p:spPr>
          <p:txBody>
            <a:bodyPr anchor="ctr" anchorCtr="1"/>
            <a:lstStyle/>
            <a:p>
              <a:endParaRPr lang="en-US" sz="1200"/>
            </a:p>
          </p:txBody>
        </p:sp>
        <p:sp>
          <p:nvSpPr>
            <p:cNvPr id="81061" name="Line 18"/>
            <p:cNvSpPr>
              <a:spLocks noChangeShapeType="1"/>
            </p:cNvSpPr>
            <p:nvPr/>
          </p:nvSpPr>
          <p:spPr bwMode="auto">
            <a:xfrm>
              <a:off x="4407694" y="3656447"/>
              <a:ext cx="0" cy="365467"/>
            </a:xfrm>
            <a:prstGeom prst="line">
              <a:avLst/>
            </a:prstGeom>
            <a:noFill/>
            <a:ln w="12700">
              <a:solidFill>
                <a:schemeClr val="tx1"/>
              </a:solidFill>
              <a:round/>
              <a:headEnd/>
              <a:tailEnd/>
            </a:ln>
          </p:spPr>
          <p:txBody>
            <a:bodyPr anchor="ctr" anchorCtr="1"/>
            <a:lstStyle/>
            <a:p>
              <a:endParaRPr lang="en-US" sz="1200"/>
            </a:p>
          </p:txBody>
        </p:sp>
        <p:sp>
          <p:nvSpPr>
            <p:cNvPr id="81062" name="Line 20"/>
            <p:cNvSpPr>
              <a:spLocks noChangeShapeType="1"/>
            </p:cNvSpPr>
            <p:nvPr/>
          </p:nvSpPr>
          <p:spPr bwMode="auto">
            <a:xfrm>
              <a:off x="4796632" y="3656447"/>
              <a:ext cx="0" cy="365467"/>
            </a:xfrm>
            <a:prstGeom prst="line">
              <a:avLst/>
            </a:prstGeom>
            <a:noFill/>
            <a:ln w="12700">
              <a:solidFill>
                <a:schemeClr val="tx1"/>
              </a:solidFill>
              <a:round/>
              <a:headEnd/>
              <a:tailEnd/>
            </a:ln>
          </p:spPr>
          <p:txBody>
            <a:bodyPr anchor="ctr" anchorCtr="1"/>
            <a:lstStyle/>
            <a:p>
              <a:endParaRPr lang="en-US" sz="1200"/>
            </a:p>
          </p:txBody>
        </p:sp>
        <p:sp>
          <p:nvSpPr>
            <p:cNvPr id="81063" name="Line 28"/>
            <p:cNvSpPr>
              <a:spLocks noChangeShapeType="1"/>
            </p:cNvSpPr>
            <p:nvPr/>
          </p:nvSpPr>
          <p:spPr bwMode="auto">
            <a:xfrm>
              <a:off x="4799807" y="3656447"/>
              <a:ext cx="0" cy="365467"/>
            </a:xfrm>
            <a:prstGeom prst="line">
              <a:avLst/>
            </a:prstGeom>
            <a:noFill/>
            <a:ln w="28575" cap="sq">
              <a:solidFill>
                <a:schemeClr val="tx1"/>
              </a:solidFill>
              <a:round/>
              <a:headEnd/>
              <a:tailEnd/>
            </a:ln>
          </p:spPr>
          <p:txBody>
            <a:bodyPr anchor="ctr" anchorCtr="1"/>
            <a:lstStyle/>
            <a:p>
              <a:endParaRPr lang="en-US" sz="1200"/>
            </a:p>
          </p:txBody>
        </p:sp>
        <p:cxnSp>
          <p:nvCxnSpPr>
            <p:cNvPr id="81064" name="Straight Connector 193"/>
            <p:cNvCxnSpPr>
              <a:cxnSpLocks noChangeShapeType="1"/>
              <a:stCxn id="81060" idx="0"/>
              <a:endCxn id="81063" idx="0"/>
            </p:cNvCxnSpPr>
            <p:nvPr/>
          </p:nvCxnSpPr>
          <p:spPr bwMode="auto">
            <a:xfrm rot="16200000" flipH="1">
              <a:off x="4603749" y="3460390"/>
              <a:ext cx="1589" cy="392113"/>
            </a:xfrm>
            <a:prstGeom prst="line">
              <a:avLst/>
            </a:prstGeom>
            <a:noFill/>
            <a:ln w="28575" algn="ctr">
              <a:solidFill>
                <a:schemeClr val="tx1"/>
              </a:solidFill>
              <a:round/>
              <a:headEnd/>
              <a:tailEnd/>
            </a:ln>
          </p:spPr>
        </p:cxnSp>
        <p:cxnSp>
          <p:nvCxnSpPr>
            <p:cNvPr id="81065" name="Straight Connector 194"/>
            <p:cNvCxnSpPr>
              <a:cxnSpLocks noChangeShapeType="1"/>
              <a:stCxn id="81060" idx="1"/>
              <a:endCxn id="81063" idx="1"/>
            </p:cNvCxnSpPr>
            <p:nvPr/>
          </p:nvCxnSpPr>
          <p:spPr bwMode="auto">
            <a:xfrm rot="5400000" flipH="1" flipV="1">
              <a:off x="4603749" y="3825858"/>
              <a:ext cx="1589" cy="392113"/>
            </a:xfrm>
            <a:prstGeom prst="line">
              <a:avLst/>
            </a:prstGeom>
            <a:noFill/>
            <a:ln w="28575" algn="ctr">
              <a:solidFill>
                <a:schemeClr val="tx1"/>
              </a:solidFill>
              <a:round/>
              <a:headEnd/>
              <a:tailEnd/>
            </a:ln>
          </p:spPr>
        </p:cxnSp>
      </p:grpSp>
      <p:grpSp>
        <p:nvGrpSpPr>
          <p:cNvPr id="52" name="Group 51"/>
          <p:cNvGrpSpPr/>
          <p:nvPr/>
        </p:nvGrpSpPr>
        <p:grpSpPr>
          <a:xfrm>
            <a:off x="3797300" y="3445693"/>
            <a:ext cx="478867" cy="577016"/>
            <a:chOff x="3797300" y="3445693"/>
            <a:chExt cx="478867" cy="577016"/>
          </a:xfrm>
        </p:grpSpPr>
        <p:sp>
          <p:nvSpPr>
            <p:cNvPr id="81032" name="Text Box 29"/>
            <p:cNvSpPr txBox="1">
              <a:spLocks noChangeArrowheads="1"/>
            </p:cNvSpPr>
            <p:nvPr/>
          </p:nvSpPr>
          <p:spPr bwMode="auto">
            <a:xfrm>
              <a:off x="4047567" y="3445693"/>
              <a:ext cx="228600" cy="276999"/>
            </a:xfrm>
            <a:prstGeom prst="rect">
              <a:avLst/>
            </a:prstGeom>
            <a:noFill/>
            <a:ln w="9525">
              <a:noFill/>
              <a:miter lim="800000"/>
              <a:headEnd/>
              <a:tailEnd/>
            </a:ln>
          </p:spPr>
          <p:txBody>
            <a:bodyPr>
              <a:spAutoFit/>
            </a:bodyPr>
            <a:lstStyle/>
            <a:p>
              <a:r>
                <a:rPr lang="en-US" sz="1200" dirty="0" smtClean="0"/>
                <a:t>2</a:t>
              </a:r>
              <a:endParaRPr lang="en-US" sz="1200" dirty="0"/>
            </a:p>
          </p:txBody>
        </p:sp>
        <p:sp>
          <p:nvSpPr>
            <p:cNvPr id="81066" name="Rectangle 14"/>
            <p:cNvSpPr>
              <a:spLocks noChangeArrowheads="1"/>
            </p:cNvSpPr>
            <p:nvPr/>
          </p:nvSpPr>
          <p:spPr bwMode="auto">
            <a:xfrm>
              <a:off x="3797300" y="3656447"/>
              <a:ext cx="384175" cy="36546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1067" name="Line 17"/>
            <p:cNvSpPr>
              <a:spLocks noChangeShapeType="1"/>
            </p:cNvSpPr>
            <p:nvPr/>
          </p:nvSpPr>
          <p:spPr bwMode="auto">
            <a:xfrm>
              <a:off x="3797300" y="3656447"/>
              <a:ext cx="0" cy="365467"/>
            </a:xfrm>
            <a:prstGeom prst="line">
              <a:avLst/>
            </a:prstGeom>
            <a:noFill/>
            <a:ln w="28575" cap="sq">
              <a:solidFill>
                <a:schemeClr val="tx1"/>
              </a:solidFill>
              <a:round/>
              <a:headEnd/>
              <a:tailEnd/>
            </a:ln>
          </p:spPr>
          <p:txBody>
            <a:bodyPr anchor="ctr" anchorCtr="1"/>
            <a:lstStyle/>
            <a:p>
              <a:endParaRPr lang="en-US" sz="1200"/>
            </a:p>
          </p:txBody>
        </p:sp>
        <p:sp>
          <p:nvSpPr>
            <p:cNvPr id="81068" name="Line 18"/>
            <p:cNvSpPr>
              <a:spLocks noChangeShapeType="1"/>
            </p:cNvSpPr>
            <p:nvPr/>
          </p:nvSpPr>
          <p:spPr bwMode="auto">
            <a:xfrm>
              <a:off x="4181475" y="3656447"/>
              <a:ext cx="0" cy="365467"/>
            </a:xfrm>
            <a:prstGeom prst="line">
              <a:avLst/>
            </a:prstGeom>
            <a:noFill/>
            <a:ln w="12700">
              <a:solidFill>
                <a:schemeClr val="tx1"/>
              </a:solidFill>
              <a:round/>
              <a:headEnd/>
              <a:tailEnd/>
            </a:ln>
          </p:spPr>
          <p:txBody>
            <a:bodyPr anchor="ctr" anchorCtr="1"/>
            <a:lstStyle/>
            <a:p>
              <a:endParaRPr lang="en-US" sz="1200"/>
            </a:p>
          </p:txBody>
        </p:sp>
        <p:sp>
          <p:nvSpPr>
            <p:cNvPr id="81069" name="Line 28"/>
            <p:cNvSpPr>
              <a:spLocks noChangeShapeType="1"/>
            </p:cNvSpPr>
            <p:nvPr/>
          </p:nvSpPr>
          <p:spPr bwMode="auto">
            <a:xfrm>
              <a:off x="4189413" y="3656447"/>
              <a:ext cx="0" cy="365467"/>
            </a:xfrm>
            <a:prstGeom prst="line">
              <a:avLst/>
            </a:prstGeom>
            <a:noFill/>
            <a:ln w="28575" cap="sq">
              <a:solidFill>
                <a:schemeClr val="tx1"/>
              </a:solidFill>
              <a:round/>
              <a:headEnd/>
              <a:tailEnd/>
            </a:ln>
          </p:spPr>
          <p:txBody>
            <a:bodyPr anchor="ctr" anchorCtr="1"/>
            <a:lstStyle/>
            <a:p>
              <a:endParaRPr lang="en-US" sz="1200"/>
            </a:p>
          </p:txBody>
        </p:sp>
        <p:cxnSp>
          <p:nvCxnSpPr>
            <p:cNvPr id="81070" name="Straight Connector 200"/>
            <p:cNvCxnSpPr>
              <a:cxnSpLocks noChangeShapeType="1"/>
              <a:stCxn id="81067" idx="0"/>
              <a:endCxn id="81069" idx="0"/>
            </p:cNvCxnSpPr>
            <p:nvPr/>
          </p:nvCxnSpPr>
          <p:spPr bwMode="auto">
            <a:xfrm rot="16200000" flipH="1">
              <a:off x="3993355" y="3460390"/>
              <a:ext cx="1589" cy="392113"/>
            </a:xfrm>
            <a:prstGeom prst="line">
              <a:avLst/>
            </a:prstGeom>
            <a:noFill/>
            <a:ln w="28575" algn="ctr">
              <a:solidFill>
                <a:schemeClr val="tx1"/>
              </a:solidFill>
              <a:round/>
              <a:headEnd/>
              <a:tailEnd/>
            </a:ln>
          </p:spPr>
        </p:cxnSp>
        <p:cxnSp>
          <p:nvCxnSpPr>
            <p:cNvPr id="81071" name="Straight Connector 201"/>
            <p:cNvCxnSpPr>
              <a:cxnSpLocks noChangeShapeType="1"/>
              <a:stCxn id="81067" idx="1"/>
              <a:endCxn id="81069" idx="1"/>
            </p:cNvCxnSpPr>
            <p:nvPr/>
          </p:nvCxnSpPr>
          <p:spPr bwMode="auto">
            <a:xfrm rot="5400000" flipH="1" flipV="1">
              <a:off x="3993355" y="3825858"/>
              <a:ext cx="1589" cy="392113"/>
            </a:xfrm>
            <a:prstGeom prst="line">
              <a:avLst/>
            </a:prstGeom>
            <a:noFill/>
            <a:ln w="28575" algn="ctr">
              <a:solidFill>
                <a:schemeClr val="tx1"/>
              </a:solidFill>
              <a:round/>
              <a:headEnd/>
              <a:tailEnd/>
            </a:ln>
          </p:spPr>
        </p:cxnSp>
      </p:grpSp>
      <p:grpSp>
        <p:nvGrpSpPr>
          <p:cNvPr id="60" name="Group 59"/>
          <p:cNvGrpSpPr/>
          <p:nvPr/>
        </p:nvGrpSpPr>
        <p:grpSpPr>
          <a:xfrm>
            <a:off x="6602256" y="3429424"/>
            <a:ext cx="404545" cy="595234"/>
            <a:chOff x="6602256" y="3429424"/>
            <a:chExt cx="404545" cy="595234"/>
          </a:xfrm>
        </p:grpSpPr>
        <p:sp>
          <p:nvSpPr>
            <p:cNvPr id="81033" name="Text Box 31"/>
            <p:cNvSpPr txBox="1">
              <a:spLocks noChangeArrowheads="1"/>
            </p:cNvSpPr>
            <p:nvPr/>
          </p:nvSpPr>
          <p:spPr bwMode="auto">
            <a:xfrm>
              <a:off x="6738680" y="3429424"/>
              <a:ext cx="228600" cy="276999"/>
            </a:xfrm>
            <a:prstGeom prst="rect">
              <a:avLst/>
            </a:prstGeom>
            <a:noFill/>
            <a:ln w="9525">
              <a:noFill/>
              <a:miter lim="800000"/>
              <a:headEnd/>
              <a:tailEnd/>
            </a:ln>
          </p:spPr>
          <p:txBody>
            <a:bodyPr>
              <a:spAutoFit/>
            </a:bodyPr>
            <a:lstStyle/>
            <a:p>
              <a:r>
                <a:rPr lang="en-US" sz="1200" dirty="0" smtClean="0"/>
                <a:t>5</a:t>
              </a:r>
              <a:endParaRPr lang="en-US" sz="1200" dirty="0"/>
            </a:p>
          </p:txBody>
        </p:sp>
        <p:sp>
          <p:nvSpPr>
            <p:cNvPr id="81072" name="Rectangle 12"/>
            <p:cNvSpPr>
              <a:spLocks noChangeArrowheads="1"/>
            </p:cNvSpPr>
            <p:nvPr/>
          </p:nvSpPr>
          <p:spPr bwMode="auto">
            <a:xfrm>
              <a:off x="6607019" y="3658396"/>
              <a:ext cx="384175" cy="36546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1073" name="Line 17"/>
            <p:cNvSpPr>
              <a:spLocks noChangeShapeType="1"/>
            </p:cNvSpPr>
            <p:nvPr/>
          </p:nvSpPr>
          <p:spPr bwMode="auto">
            <a:xfrm>
              <a:off x="6602256" y="3658396"/>
              <a:ext cx="0" cy="365467"/>
            </a:xfrm>
            <a:prstGeom prst="line">
              <a:avLst/>
            </a:prstGeom>
            <a:noFill/>
            <a:ln w="28575" cap="sq">
              <a:solidFill>
                <a:schemeClr val="tx1"/>
              </a:solidFill>
              <a:round/>
              <a:headEnd/>
              <a:tailEnd/>
            </a:ln>
          </p:spPr>
          <p:txBody>
            <a:bodyPr anchor="ctr" anchorCtr="1"/>
            <a:lstStyle/>
            <a:p>
              <a:endParaRPr lang="en-US" sz="1200"/>
            </a:p>
          </p:txBody>
        </p:sp>
        <p:sp>
          <p:nvSpPr>
            <p:cNvPr id="81074" name="Line 18"/>
            <p:cNvSpPr>
              <a:spLocks noChangeShapeType="1"/>
            </p:cNvSpPr>
            <p:nvPr/>
          </p:nvSpPr>
          <p:spPr bwMode="auto">
            <a:xfrm>
              <a:off x="6602256" y="3658396"/>
              <a:ext cx="0" cy="365467"/>
            </a:xfrm>
            <a:prstGeom prst="line">
              <a:avLst/>
            </a:prstGeom>
            <a:noFill/>
            <a:ln w="12700">
              <a:solidFill>
                <a:schemeClr val="tx1"/>
              </a:solidFill>
              <a:round/>
              <a:headEnd/>
              <a:tailEnd/>
            </a:ln>
          </p:spPr>
          <p:txBody>
            <a:bodyPr anchor="ctr" anchorCtr="1"/>
            <a:lstStyle/>
            <a:p>
              <a:endParaRPr lang="en-US" sz="1200"/>
            </a:p>
          </p:txBody>
        </p:sp>
        <p:sp>
          <p:nvSpPr>
            <p:cNvPr id="81076" name="Line 28"/>
            <p:cNvSpPr>
              <a:spLocks noChangeShapeType="1"/>
            </p:cNvSpPr>
            <p:nvPr/>
          </p:nvSpPr>
          <p:spPr bwMode="auto">
            <a:xfrm>
              <a:off x="7006801" y="3658396"/>
              <a:ext cx="0" cy="365467"/>
            </a:xfrm>
            <a:prstGeom prst="line">
              <a:avLst/>
            </a:prstGeom>
            <a:noFill/>
            <a:ln w="28575" cap="sq">
              <a:solidFill>
                <a:schemeClr val="tx1"/>
              </a:solidFill>
              <a:round/>
              <a:headEnd/>
              <a:tailEnd/>
            </a:ln>
          </p:spPr>
          <p:txBody>
            <a:bodyPr anchor="ctr" anchorCtr="1"/>
            <a:lstStyle/>
            <a:p>
              <a:endParaRPr lang="en-US" sz="1200"/>
            </a:p>
          </p:txBody>
        </p:sp>
        <p:cxnSp>
          <p:nvCxnSpPr>
            <p:cNvPr id="81077" name="Straight Connector 209"/>
            <p:cNvCxnSpPr>
              <a:cxnSpLocks noChangeShapeType="1"/>
              <a:stCxn id="81073" idx="0"/>
              <a:endCxn id="81076" idx="0"/>
            </p:cNvCxnSpPr>
            <p:nvPr/>
          </p:nvCxnSpPr>
          <p:spPr bwMode="auto">
            <a:xfrm rot="16200000" flipH="1">
              <a:off x="6798311" y="3462339"/>
              <a:ext cx="1589" cy="392113"/>
            </a:xfrm>
            <a:prstGeom prst="line">
              <a:avLst/>
            </a:prstGeom>
            <a:noFill/>
            <a:ln w="28575" algn="ctr">
              <a:solidFill>
                <a:schemeClr val="tx1"/>
              </a:solidFill>
              <a:round/>
              <a:headEnd/>
              <a:tailEnd/>
            </a:ln>
          </p:spPr>
        </p:cxnSp>
        <p:cxnSp>
          <p:nvCxnSpPr>
            <p:cNvPr id="81078" name="Straight Connector 210"/>
            <p:cNvCxnSpPr>
              <a:cxnSpLocks noChangeShapeType="1"/>
              <a:stCxn id="81073" idx="1"/>
              <a:endCxn id="81076" idx="1"/>
            </p:cNvCxnSpPr>
            <p:nvPr/>
          </p:nvCxnSpPr>
          <p:spPr bwMode="auto">
            <a:xfrm rot="5400000" flipH="1" flipV="1">
              <a:off x="6798311" y="3827807"/>
              <a:ext cx="1589" cy="392113"/>
            </a:xfrm>
            <a:prstGeom prst="line">
              <a:avLst/>
            </a:prstGeom>
            <a:noFill/>
            <a:ln w="28575" algn="ctr">
              <a:solidFill>
                <a:schemeClr val="tx1"/>
              </a:solidFill>
              <a:round/>
              <a:headEnd/>
              <a:tailEnd/>
            </a:ln>
          </p:spPr>
        </p:cxnSp>
      </p:grpSp>
      <p:grpSp>
        <p:nvGrpSpPr>
          <p:cNvPr id="59" name="Group 58"/>
          <p:cNvGrpSpPr/>
          <p:nvPr/>
        </p:nvGrpSpPr>
        <p:grpSpPr>
          <a:xfrm>
            <a:off x="5982804" y="3431983"/>
            <a:ext cx="401964" cy="592675"/>
            <a:chOff x="5982804" y="3431983"/>
            <a:chExt cx="401964" cy="592675"/>
          </a:xfrm>
        </p:grpSpPr>
        <p:sp>
          <p:nvSpPr>
            <p:cNvPr id="81034" name="Text Box 29"/>
            <p:cNvSpPr txBox="1">
              <a:spLocks noChangeArrowheads="1"/>
            </p:cNvSpPr>
            <p:nvPr/>
          </p:nvSpPr>
          <p:spPr bwMode="auto">
            <a:xfrm>
              <a:off x="5982804" y="3431983"/>
              <a:ext cx="228600" cy="276999"/>
            </a:xfrm>
            <a:prstGeom prst="rect">
              <a:avLst/>
            </a:prstGeom>
            <a:noFill/>
            <a:ln w="9525">
              <a:noFill/>
              <a:miter lim="800000"/>
              <a:headEnd/>
              <a:tailEnd/>
            </a:ln>
          </p:spPr>
          <p:txBody>
            <a:bodyPr>
              <a:spAutoFit/>
            </a:bodyPr>
            <a:lstStyle/>
            <a:p>
              <a:r>
                <a:rPr lang="en-US" sz="1200" dirty="0" smtClean="0"/>
                <a:t>4</a:t>
              </a:r>
              <a:endParaRPr lang="en-US" sz="1200" dirty="0"/>
            </a:p>
          </p:txBody>
        </p:sp>
        <p:sp>
          <p:nvSpPr>
            <p:cNvPr id="81079" name="Rectangle 14"/>
            <p:cNvSpPr>
              <a:spLocks noChangeArrowheads="1"/>
            </p:cNvSpPr>
            <p:nvPr/>
          </p:nvSpPr>
          <p:spPr bwMode="auto">
            <a:xfrm>
              <a:off x="5991862" y="3658396"/>
              <a:ext cx="384175" cy="36546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1080" name="Line 17"/>
            <p:cNvSpPr>
              <a:spLocks noChangeShapeType="1"/>
            </p:cNvSpPr>
            <p:nvPr/>
          </p:nvSpPr>
          <p:spPr bwMode="auto">
            <a:xfrm>
              <a:off x="5991862" y="3658396"/>
              <a:ext cx="0" cy="365467"/>
            </a:xfrm>
            <a:prstGeom prst="line">
              <a:avLst/>
            </a:prstGeom>
            <a:noFill/>
            <a:ln w="28575" cap="sq">
              <a:solidFill>
                <a:schemeClr val="tx1"/>
              </a:solidFill>
              <a:round/>
              <a:headEnd/>
              <a:tailEnd/>
            </a:ln>
          </p:spPr>
          <p:txBody>
            <a:bodyPr anchor="ctr" anchorCtr="1"/>
            <a:lstStyle/>
            <a:p>
              <a:endParaRPr lang="en-US" sz="1200"/>
            </a:p>
          </p:txBody>
        </p:sp>
        <p:sp>
          <p:nvSpPr>
            <p:cNvPr id="81081" name="Line 18"/>
            <p:cNvSpPr>
              <a:spLocks noChangeShapeType="1"/>
            </p:cNvSpPr>
            <p:nvPr/>
          </p:nvSpPr>
          <p:spPr bwMode="auto">
            <a:xfrm>
              <a:off x="6376037" y="3658396"/>
              <a:ext cx="0" cy="365467"/>
            </a:xfrm>
            <a:prstGeom prst="line">
              <a:avLst/>
            </a:prstGeom>
            <a:noFill/>
            <a:ln w="12700">
              <a:solidFill>
                <a:schemeClr val="tx1"/>
              </a:solidFill>
              <a:round/>
              <a:headEnd/>
              <a:tailEnd/>
            </a:ln>
          </p:spPr>
          <p:txBody>
            <a:bodyPr anchor="ctr" anchorCtr="1"/>
            <a:lstStyle/>
            <a:p>
              <a:endParaRPr lang="en-US" sz="1200"/>
            </a:p>
          </p:txBody>
        </p:sp>
        <p:sp>
          <p:nvSpPr>
            <p:cNvPr id="81082" name="Line 28"/>
            <p:cNvSpPr>
              <a:spLocks noChangeShapeType="1"/>
            </p:cNvSpPr>
            <p:nvPr/>
          </p:nvSpPr>
          <p:spPr bwMode="auto">
            <a:xfrm>
              <a:off x="6383975" y="3658396"/>
              <a:ext cx="0" cy="365467"/>
            </a:xfrm>
            <a:prstGeom prst="line">
              <a:avLst/>
            </a:prstGeom>
            <a:noFill/>
            <a:ln w="28575" cap="sq">
              <a:solidFill>
                <a:schemeClr val="tx1"/>
              </a:solidFill>
              <a:round/>
              <a:headEnd/>
              <a:tailEnd/>
            </a:ln>
          </p:spPr>
          <p:txBody>
            <a:bodyPr anchor="ctr" anchorCtr="1"/>
            <a:lstStyle/>
            <a:p>
              <a:endParaRPr lang="en-US" sz="1200"/>
            </a:p>
          </p:txBody>
        </p:sp>
        <p:cxnSp>
          <p:nvCxnSpPr>
            <p:cNvPr id="81083" name="Straight Connector 216"/>
            <p:cNvCxnSpPr>
              <a:cxnSpLocks noChangeShapeType="1"/>
              <a:stCxn id="81080" idx="0"/>
              <a:endCxn id="81082" idx="0"/>
            </p:cNvCxnSpPr>
            <p:nvPr/>
          </p:nvCxnSpPr>
          <p:spPr bwMode="auto">
            <a:xfrm rot="16200000" flipH="1">
              <a:off x="6187917" y="3462339"/>
              <a:ext cx="1589" cy="392113"/>
            </a:xfrm>
            <a:prstGeom prst="line">
              <a:avLst/>
            </a:prstGeom>
            <a:noFill/>
            <a:ln w="28575" algn="ctr">
              <a:solidFill>
                <a:schemeClr val="tx1"/>
              </a:solidFill>
              <a:round/>
              <a:headEnd/>
              <a:tailEnd/>
            </a:ln>
          </p:spPr>
        </p:cxnSp>
        <p:cxnSp>
          <p:nvCxnSpPr>
            <p:cNvPr id="81084" name="Straight Connector 217"/>
            <p:cNvCxnSpPr>
              <a:cxnSpLocks noChangeShapeType="1"/>
              <a:stCxn id="81080" idx="1"/>
              <a:endCxn id="81082" idx="1"/>
            </p:cNvCxnSpPr>
            <p:nvPr/>
          </p:nvCxnSpPr>
          <p:spPr bwMode="auto">
            <a:xfrm rot="5400000" flipH="1" flipV="1">
              <a:off x="6187917" y="3827807"/>
              <a:ext cx="1589" cy="392113"/>
            </a:xfrm>
            <a:prstGeom prst="line">
              <a:avLst/>
            </a:prstGeom>
            <a:noFill/>
            <a:ln w="28575" algn="ctr">
              <a:solidFill>
                <a:schemeClr val="tx1"/>
              </a:solidFill>
              <a:round/>
              <a:headEnd/>
              <a:tailEnd/>
            </a:ln>
          </p:spPr>
        </p:cxnSp>
      </p:grpSp>
      <p:grpSp>
        <p:nvGrpSpPr>
          <p:cNvPr id="63" name="Group 62"/>
          <p:cNvGrpSpPr/>
          <p:nvPr/>
        </p:nvGrpSpPr>
        <p:grpSpPr>
          <a:xfrm>
            <a:off x="8289256" y="3469031"/>
            <a:ext cx="574725" cy="569569"/>
            <a:chOff x="8289256" y="3469031"/>
            <a:chExt cx="574725" cy="569569"/>
          </a:xfrm>
        </p:grpSpPr>
        <p:sp>
          <p:nvSpPr>
            <p:cNvPr id="81035" name="Text Box 31"/>
            <p:cNvSpPr txBox="1">
              <a:spLocks noChangeArrowheads="1"/>
            </p:cNvSpPr>
            <p:nvPr/>
          </p:nvSpPr>
          <p:spPr bwMode="auto">
            <a:xfrm>
              <a:off x="8289256" y="3469031"/>
              <a:ext cx="228600" cy="276999"/>
            </a:xfrm>
            <a:prstGeom prst="rect">
              <a:avLst/>
            </a:prstGeom>
            <a:noFill/>
            <a:ln w="9525">
              <a:noFill/>
              <a:miter lim="800000"/>
              <a:headEnd/>
              <a:tailEnd/>
            </a:ln>
          </p:spPr>
          <p:txBody>
            <a:bodyPr>
              <a:spAutoFit/>
            </a:bodyPr>
            <a:lstStyle/>
            <a:p>
              <a:r>
                <a:rPr lang="en-US" sz="1200" dirty="0" smtClean="0"/>
                <a:t>7</a:t>
              </a:r>
              <a:endParaRPr lang="en-US" sz="1200" dirty="0"/>
            </a:p>
          </p:txBody>
        </p:sp>
        <p:sp>
          <p:nvSpPr>
            <p:cNvPr id="81085" name="Rectangle 12"/>
            <p:cNvSpPr>
              <a:spLocks noChangeArrowheads="1"/>
            </p:cNvSpPr>
            <p:nvPr/>
          </p:nvSpPr>
          <p:spPr bwMode="auto">
            <a:xfrm>
              <a:off x="8475838" y="3672338"/>
              <a:ext cx="384175" cy="36546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1086" name="Line 17"/>
            <p:cNvSpPr>
              <a:spLocks noChangeShapeType="1"/>
            </p:cNvSpPr>
            <p:nvPr/>
          </p:nvSpPr>
          <p:spPr bwMode="auto">
            <a:xfrm>
              <a:off x="8471075" y="3672338"/>
              <a:ext cx="0" cy="365467"/>
            </a:xfrm>
            <a:prstGeom prst="line">
              <a:avLst/>
            </a:prstGeom>
            <a:noFill/>
            <a:ln w="28575" cap="sq">
              <a:solidFill>
                <a:schemeClr val="tx1"/>
              </a:solidFill>
              <a:round/>
              <a:headEnd/>
              <a:tailEnd/>
            </a:ln>
          </p:spPr>
          <p:txBody>
            <a:bodyPr anchor="ctr" anchorCtr="1"/>
            <a:lstStyle/>
            <a:p>
              <a:endParaRPr lang="en-US" sz="1200"/>
            </a:p>
          </p:txBody>
        </p:sp>
        <p:sp>
          <p:nvSpPr>
            <p:cNvPr id="81087" name="Line 18"/>
            <p:cNvSpPr>
              <a:spLocks noChangeShapeType="1"/>
            </p:cNvSpPr>
            <p:nvPr/>
          </p:nvSpPr>
          <p:spPr bwMode="auto">
            <a:xfrm>
              <a:off x="8471075" y="3672338"/>
              <a:ext cx="0" cy="365467"/>
            </a:xfrm>
            <a:prstGeom prst="line">
              <a:avLst/>
            </a:prstGeom>
            <a:noFill/>
            <a:ln w="12700">
              <a:solidFill>
                <a:schemeClr val="tx1"/>
              </a:solidFill>
              <a:round/>
              <a:headEnd/>
              <a:tailEnd/>
            </a:ln>
          </p:spPr>
          <p:txBody>
            <a:bodyPr anchor="ctr" anchorCtr="1"/>
            <a:lstStyle/>
            <a:p>
              <a:endParaRPr lang="en-US" sz="1200"/>
            </a:p>
          </p:txBody>
        </p:sp>
        <p:sp>
          <p:nvSpPr>
            <p:cNvPr id="81088" name="Line 20"/>
            <p:cNvSpPr>
              <a:spLocks noChangeShapeType="1"/>
            </p:cNvSpPr>
            <p:nvPr/>
          </p:nvSpPr>
          <p:spPr bwMode="auto">
            <a:xfrm>
              <a:off x="8860013" y="3672338"/>
              <a:ext cx="0" cy="365467"/>
            </a:xfrm>
            <a:prstGeom prst="line">
              <a:avLst/>
            </a:prstGeom>
            <a:noFill/>
            <a:ln w="12700">
              <a:solidFill>
                <a:schemeClr val="tx1"/>
              </a:solidFill>
              <a:round/>
              <a:headEnd/>
              <a:tailEnd/>
            </a:ln>
          </p:spPr>
          <p:txBody>
            <a:bodyPr anchor="ctr" anchorCtr="1"/>
            <a:lstStyle/>
            <a:p>
              <a:endParaRPr lang="en-US" sz="1200"/>
            </a:p>
          </p:txBody>
        </p:sp>
        <p:sp>
          <p:nvSpPr>
            <p:cNvPr id="81089" name="Line 28"/>
            <p:cNvSpPr>
              <a:spLocks noChangeShapeType="1"/>
            </p:cNvSpPr>
            <p:nvPr/>
          </p:nvSpPr>
          <p:spPr bwMode="auto">
            <a:xfrm>
              <a:off x="8863188" y="3672338"/>
              <a:ext cx="0" cy="365467"/>
            </a:xfrm>
            <a:prstGeom prst="line">
              <a:avLst/>
            </a:prstGeom>
            <a:noFill/>
            <a:ln w="28575" cap="sq">
              <a:solidFill>
                <a:schemeClr val="tx1"/>
              </a:solidFill>
              <a:round/>
              <a:headEnd/>
              <a:tailEnd/>
            </a:ln>
          </p:spPr>
          <p:txBody>
            <a:bodyPr anchor="ctr" anchorCtr="1"/>
            <a:lstStyle/>
            <a:p>
              <a:endParaRPr lang="en-US" sz="1200"/>
            </a:p>
          </p:txBody>
        </p:sp>
        <p:cxnSp>
          <p:nvCxnSpPr>
            <p:cNvPr id="81090" name="Straight Connector 225"/>
            <p:cNvCxnSpPr>
              <a:cxnSpLocks noChangeShapeType="1"/>
              <a:stCxn id="81086" idx="0"/>
              <a:endCxn id="81089" idx="0"/>
            </p:cNvCxnSpPr>
            <p:nvPr/>
          </p:nvCxnSpPr>
          <p:spPr bwMode="auto">
            <a:xfrm rot="16200000" flipH="1">
              <a:off x="8667130" y="3476281"/>
              <a:ext cx="1589" cy="392113"/>
            </a:xfrm>
            <a:prstGeom prst="line">
              <a:avLst/>
            </a:prstGeom>
            <a:noFill/>
            <a:ln w="28575" algn="ctr">
              <a:solidFill>
                <a:schemeClr val="tx1"/>
              </a:solidFill>
              <a:round/>
              <a:headEnd/>
              <a:tailEnd/>
            </a:ln>
          </p:spPr>
        </p:cxnSp>
        <p:cxnSp>
          <p:nvCxnSpPr>
            <p:cNvPr id="81091" name="Straight Connector 226"/>
            <p:cNvCxnSpPr>
              <a:cxnSpLocks noChangeShapeType="1"/>
              <a:stCxn id="81086" idx="1"/>
              <a:endCxn id="81089" idx="1"/>
            </p:cNvCxnSpPr>
            <p:nvPr/>
          </p:nvCxnSpPr>
          <p:spPr bwMode="auto">
            <a:xfrm rot="5400000" flipH="1" flipV="1">
              <a:off x="8667130" y="3841749"/>
              <a:ext cx="1589" cy="392113"/>
            </a:xfrm>
            <a:prstGeom prst="line">
              <a:avLst/>
            </a:prstGeom>
            <a:noFill/>
            <a:ln w="28575" algn="ctr">
              <a:solidFill>
                <a:schemeClr val="tx1"/>
              </a:solidFill>
              <a:round/>
              <a:headEnd/>
              <a:tailEnd/>
            </a:ln>
          </p:spPr>
        </p:cxnSp>
      </p:grpSp>
      <p:grpSp>
        <p:nvGrpSpPr>
          <p:cNvPr id="62" name="Group 61"/>
          <p:cNvGrpSpPr/>
          <p:nvPr/>
        </p:nvGrpSpPr>
        <p:grpSpPr>
          <a:xfrm>
            <a:off x="7855918" y="3455258"/>
            <a:ext cx="397669" cy="585771"/>
            <a:chOff x="7855918" y="3455258"/>
            <a:chExt cx="397669" cy="585771"/>
          </a:xfrm>
        </p:grpSpPr>
        <p:sp>
          <p:nvSpPr>
            <p:cNvPr id="81036" name="Text Box 29"/>
            <p:cNvSpPr txBox="1">
              <a:spLocks noChangeArrowheads="1"/>
            </p:cNvSpPr>
            <p:nvPr/>
          </p:nvSpPr>
          <p:spPr bwMode="auto">
            <a:xfrm>
              <a:off x="8010700" y="3455258"/>
              <a:ext cx="228600" cy="276999"/>
            </a:xfrm>
            <a:prstGeom prst="rect">
              <a:avLst/>
            </a:prstGeom>
            <a:noFill/>
            <a:ln w="9525">
              <a:noFill/>
              <a:miter lim="800000"/>
              <a:headEnd/>
              <a:tailEnd/>
            </a:ln>
          </p:spPr>
          <p:txBody>
            <a:bodyPr>
              <a:spAutoFit/>
            </a:bodyPr>
            <a:lstStyle/>
            <a:p>
              <a:r>
                <a:rPr lang="en-US" sz="1200" dirty="0" smtClean="0"/>
                <a:t>6</a:t>
              </a:r>
              <a:endParaRPr lang="en-US" sz="1200" dirty="0"/>
            </a:p>
          </p:txBody>
        </p:sp>
        <p:sp>
          <p:nvSpPr>
            <p:cNvPr id="81092" name="Rectangle 14"/>
            <p:cNvSpPr>
              <a:spLocks noChangeArrowheads="1"/>
            </p:cNvSpPr>
            <p:nvPr/>
          </p:nvSpPr>
          <p:spPr bwMode="auto">
            <a:xfrm>
              <a:off x="7860681" y="3672338"/>
              <a:ext cx="384175" cy="36546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1093" name="Line 17"/>
            <p:cNvSpPr>
              <a:spLocks noChangeShapeType="1"/>
            </p:cNvSpPr>
            <p:nvPr/>
          </p:nvSpPr>
          <p:spPr bwMode="auto">
            <a:xfrm>
              <a:off x="7855918" y="3675562"/>
              <a:ext cx="0" cy="365467"/>
            </a:xfrm>
            <a:prstGeom prst="line">
              <a:avLst/>
            </a:prstGeom>
            <a:noFill/>
            <a:ln w="28575" cap="sq">
              <a:solidFill>
                <a:schemeClr val="tx1"/>
              </a:solidFill>
              <a:round/>
              <a:headEnd/>
              <a:tailEnd/>
            </a:ln>
          </p:spPr>
          <p:txBody>
            <a:bodyPr anchor="ctr" anchorCtr="1"/>
            <a:lstStyle/>
            <a:p>
              <a:endParaRPr lang="en-US" sz="1200"/>
            </a:p>
          </p:txBody>
        </p:sp>
        <p:sp>
          <p:nvSpPr>
            <p:cNvPr id="81094" name="Line 18"/>
            <p:cNvSpPr>
              <a:spLocks noChangeShapeType="1"/>
            </p:cNvSpPr>
            <p:nvPr/>
          </p:nvSpPr>
          <p:spPr bwMode="auto">
            <a:xfrm>
              <a:off x="8244856" y="3672338"/>
              <a:ext cx="0" cy="365467"/>
            </a:xfrm>
            <a:prstGeom prst="line">
              <a:avLst/>
            </a:prstGeom>
            <a:noFill/>
            <a:ln w="12700">
              <a:solidFill>
                <a:schemeClr val="tx1"/>
              </a:solidFill>
              <a:round/>
              <a:headEnd/>
              <a:tailEnd/>
            </a:ln>
          </p:spPr>
          <p:txBody>
            <a:bodyPr anchor="ctr" anchorCtr="1"/>
            <a:lstStyle/>
            <a:p>
              <a:endParaRPr lang="en-US" sz="1200"/>
            </a:p>
          </p:txBody>
        </p:sp>
        <p:sp>
          <p:nvSpPr>
            <p:cNvPr id="81095" name="Line 28"/>
            <p:cNvSpPr>
              <a:spLocks noChangeShapeType="1"/>
            </p:cNvSpPr>
            <p:nvPr/>
          </p:nvSpPr>
          <p:spPr bwMode="auto">
            <a:xfrm>
              <a:off x="8252794" y="3672338"/>
              <a:ext cx="0" cy="365467"/>
            </a:xfrm>
            <a:prstGeom prst="line">
              <a:avLst/>
            </a:prstGeom>
            <a:noFill/>
            <a:ln w="28575" cap="sq">
              <a:solidFill>
                <a:schemeClr val="tx1"/>
              </a:solidFill>
              <a:round/>
              <a:headEnd/>
              <a:tailEnd/>
            </a:ln>
          </p:spPr>
          <p:txBody>
            <a:bodyPr anchor="ctr" anchorCtr="1"/>
            <a:lstStyle/>
            <a:p>
              <a:endParaRPr lang="en-US" sz="1200"/>
            </a:p>
          </p:txBody>
        </p:sp>
        <p:cxnSp>
          <p:nvCxnSpPr>
            <p:cNvPr id="81096" name="Straight Connector 232"/>
            <p:cNvCxnSpPr>
              <a:cxnSpLocks noChangeShapeType="1"/>
              <a:stCxn id="81093" idx="0"/>
              <a:endCxn id="81095" idx="0"/>
            </p:cNvCxnSpPr>
            <p:nvPr/>
          </p:nvCxnSpPr>
          <p:spPr bwMode="auto">
            <a:xfrm rot="16200000" flipH="1">
              <a:off x="8056736" y="3476281"/>
              <a:ext cx="1589" cy="392113"/>
            </a:xfrm>
            <a:prstGeom prst="line">
              <a:avLst/>
            </a:prstGeom>
            <a:noFill/>
            <a:ln w="28575" algn="ctr">
              <a:solidFill>
                <a:schemeClr val="tx1"/>
              </a:solidFill>
              <a:round/>
              <a:headEnd/>
              <a:tailEnd/>
            </a:ln>
          </p:spPr>
        </p:cxnSp>
        <p:cxnSp>
          <p:nvCxnSpPr>
            <p:cNvPr id="81097" name="Straight Connector 233"/>
            <p:cNvCxnSpPr>
              <a:cxnSpLocks noChangeShapeType="1"/>
              <a:stCxn id="81093" idx="1"/>
              <a:endCxn id="81095" idx="1"/>
            </p:cNvCxnSpPr>
            <p:nvPr/>
          </p:nvCxnSpPr>
          <p:spPr bwMode="auto">
            <a:xfrm rot="5400000" flipH="1" flipV="1">
              <a:off x="8056736" y="3841749"/>
              <a:ext cx="1589" cy="392113"/>
            </a:xfrm>
            <a:prstGeom prst="line">
              <a:avLst/>
            </a:prstGeom>
            <a:noFill/>
            <a:ln w="28575" algn="ctr">
              <a:solidFill>
                <a:schemeClr val="tx1"/>
              </a:solidFill>
              <a:round/>
              <a:headEnd/>
              <a:tailEnd/>
            </a:ln>
          </p:spPr>
        </p:cxnSp>
      </p:grpSp>
      <p:sp>
        <p:nvSpPr>
          <p:cNvPr id="81098" name="TextBox 411"/>
          <p:cNvSpPr txBox="1">
            <a:spLocks noChangeArrowheads="1"/>
          </p:cNvSpPr>
          <p:nvPr/>
        </p:nvSpPr>
        <p:spPr bwMode="auto">
          <a:xfrm>
            <a:off x="40654" y="3525108"/>
            <a:ext cx="889794" cy="284892"/>
          </a:xfrm>
          <a:prstGeom prst="rect">
            <a:avLst/>
          </a:prstGeom>
          <a:noFill/>
          <a:ln w="9525">
            <a:noFill/>
            <a:miter lim="800000"/>
            <a:headEnd/>
            <a:tailEnd/>
          </a:ln>
        </p:spPr>
        <p:txBody>
          <a:bodyPr wrap="square">
            <a:spAutoFit/>
          </a:bodyPr>
          <a:lstStyle/>
          <a:p>
            <a:r>
              <a:rPr lang="en-US" sz="1200" b="1" dirty="0">
                <a:solidFill>
                  <a:srgbClr val="7030A0"/>
                </a:solidFill>
              </a:rPr>
              <a:t>1 </a:t>
            </a:r>
            <a:r>
              <a:rPr lang="en-US" sz="1200" b="1" dirty="0" smtClean="0">
                <a:solidFill>
                  <a:srgbClr val="7030A0"/>
                </a:solidFill>
              </a:rPr>
              <a:t>element</a:t>
            </a:r>
            <a:endParaRPr lang="en-US" sz="1200" b="1" dirty="0">
              <a:solidFill>
                <a:srgbClr val="7030A0"/>
              </a:solidFill>
            </a:endParaRPr>
          </a:p>
        </p:txBody>
      </p:sp>
      <p:cxnSp>
        <p:nvCxnSpPr>
          <p:cNvPr id="80976" name="Straight Arrow Connector 376"/>
          <p:cNvCxnSpPr>
            <a:cxnSpLocks noChangeShapeType="1"/>
            <a:stCxn id="81046" idx="2"/>
          </p:cNvCxnSpPr>
          <p:nvPr/>
        </p:nvCxnSpPr>
        <p:spPr bwMode="auto">
          <a:xfrm flipH="1">
            <a:off x="2659779" y="4037805"/>
            <a:ext cx="200276" cy="514346"/>
          </a:xfrm>
          <a:prstGeom prst="straightConnector1">
            <a:avLst/>
          </a:prstGeom>
          <a:noFill/>
          <a:ln w="28575" algn="ctr">
            <a:solidFill>
              <a:srgbClr val="0000FF"/>
            </a:solidFill>
            <a:round/>
            <a:headEnd/>
            <a:tailEnd type="arrow" w="med" len="med"/>
          </a:ln>
        </p:spPr>
      </p:cxnSp>
      <p:cxnSp>
        <p:nvCxnSpPr>
          <p:cNvPr id="80977" name="Straight Arrow Connector 378"/>
          <p:cNvCxnSpPr>
            <a:cxnSpLocks noChangeShapeType="1"/>
            <a:stCxn id="81053" idx="2"/>
          </p:cNvCxnSpPr>
          <p:nvPr/>
        </p:nvCxnSpPr>
        <p:spPr bwMode="auto">
          <a:xfrm>
            <a:off x="2244898" y="4037805"/>
            <a:ext cx="280193" cy="488136"/>
          </a:xfrm>
          <a:prstGeom prst="straightConnector1">
            <a:avLst/>
          </a:prstGeom>
          <a:noFill/>
          <a:ln w="28575" algn="ctr">
            <a:solidFill>
              <a:srgbClr val="0000FF"/>
            </a:solidFill>
            <a:round/>
            <a:headEnd/>
            <a:tailEnd type="arrow" w="med" len="med"/>
          </a:ln>
        </p:spPr>
      </p:cxnSp>
      <p:cxnSp>
        <p:nvCxnSpPr>
          <p:cNvPr id="80978" name="Straight Arrow Connector 381"/>
          <p:cNvCxnSpPr>
            <a:cxnSpLocks noChangeShapeType="1"/>
            <a:stCxn id="81066" idx="2"/>
          </p:cNvCxnSpPr>
          <p:nvPr/>
        </p:nvCxnSpPr>
        <p:spPr bwMode="auto">
          <a:xfrm>
            <a:off x="3989388" y="4021914"/>
            <a:ext cx="341312" cy="534529"/>
          </a:xfrm>
          <a:prstGeom prst="straightConnector1">
            <a:avLst/>
          </a:prstGeom>
          <a:noFill/>
          <a:ln w="28575" algn="ctr">
            <a:solidFill>
              <a:srgbClr val="0000FF"/>
            </a:solidFill>
            <a:round/>
            <a:headEnd/>
            <a:tailEnd type="arrow" w="med" len="med"/>
          </a:ln>
        </p:spPr>
      </p:cxnSp>
      <p:cxnSp>
        <p:nvCxnSpPr>
          <p:cNvPr id="80979" name="Straight Arrow Connector 383"/>
          <p:cNvCxnSpPr>
            <a:cxnSpLocks noChangeShapeType="1"/>
          </p:cNvCxnSpPr>
          <p:nvPr/>
        </p:nvCxnSpPr>
        <p:spPr bwMode="auto">
          <a:xfrm flipH="1">
            <a:off x="4391023" y="4037460"/>
            <a:ext cx="239564" cy="547280"/>
          </a:xfrm>
          <a:prstGeom prst="straightConnector1">
            <a:avLst/>
          </a:prstGeom>
          <a:noFill/>
          <a:ln w="28575" algn="ctr">
            <a:solidFill>
              <a:srgbClr val="0000FF"/>
            </a:solidFill>
            <a:round/>
            <a:headEnd/>
            <a:tailEnd type="arrow" w="med" len="med"/>
          </a:ln>
        </p:spPr>
      </p:cxnSp>
      <p:cxnSp>
        <p:nvCxnSpPr>
          <p:cNvPr id="80980" name="Straight Arrow Connector 390"/>
          <p:cNvCxnSpPr>
            <a:cxnSpLocks noChangeShapeType="1"/>
            <a:stCxn id="81079" idx="2"/>
          </p:cNvCxnSpPr>
          <p:nvPr/>
        </p:nvCxnSpPr>
        <p:spPr bwMode="auto">
          <a:xfrm>
            <a:off x="6183950" y="4023863"/>
            <a:ext cx="388936" cy="540746"/>
          </a:xfrm>
          <a:prstGeom prst="straightConnector1">
            <a:avLst/>
          </a:prstGeom>
          <a:noFill/>
          <a:ln w="28575" algn="ctr">
            <a:solidFill>
              <a:srgbClr val="0000FF"/>
            </a:solidFill>
            <a:round/>
            <a:headEnd/>
            <a:tailEnd type="arrow" w="med" len="med"/>
          </a:ln>
        </p:spPr>
      </p:cxnSp>
      <p:cxnSp>
        <p:nvCxnSpPr>
          <p:cNvPr id="80981" name="Straight Arrow Connector 392"/>
          <p:cNvCxnSpPr>
            <a:cxnSpLocks noChangeShapeType="1"/>
            <a:endCxn id="81000" idx="0"/>
          </p:cNvCxnSpPr>
          <p:nvPr/>
        </p:nvCxnSpPr>
        <p:spPr bwMode="auto">
          <a:xfrm flipH="1">
            <a:off x="6553200" y="4026155"/>
            <a:ext cx="282816" cy="546640"/>
          </a:xfrm>
          <a:prstGeom prst="straightConnector1">
            <a:avLst/>
          </a:prstGeom>
          <a:noFill/>
          <a:ln w="28575" algn="ctr">
            <a:solidFill>
              <a:srgbClr val="0000FF"/>
            </a:solidFill>
            <a:round/>
            <a:headEnd/>
            <a:tailEnd type="arrow" w="med" len="med"/>
          </a:ln>
        </p:spPr>
      </p:cxnSp>
      <p:cxnSp>
        <p:nvCxnSpPr>
          <p:cNvPr id="80982" name="Straight Arrow Connector 394"/>
          <p:cNvCxnSpPr>
            <a:cxnSpLocks noChangeShapeType="1"/>
          </p:cNvCxnSpPr>
          <p:nvPr/>
        </p:nvCxnSpPr>
        <p:spPr bwMode="auto">
          <a:xfrm flipH="1">
            <a:off x="8455025" y="4055203"/>
            <a:ext cx="258272" cy="527664"/>
          </a:xfrm>
          <a:prstGeom prst="straightConnector1">
            <a:avLst/>
          </a:prstGeom>
          <a:noFill/>
          <a:ln w="28575" algn="ctr">
            <a:solidFill>
              <a:srgbClr val="0000FF"/>
            </a:solidFill>
            <a:round/>
            <a:headEnd/>
            <a:tailEnd type="arrow" w="med" len="med"/>
          </a:ln>
        </p:spPr>
      </p:cxnSp>
      <p:cxnSp>
        <p:nvCxnSpPr>
          <p:cNvPr id="80983" name="Straight Arrow Connector 396"/>
          <p:cNvCxnSpPr>
            <a:cxnSpLocks noChangeShapeType="1"/>
            <a:endCxn id="80990" idx="0"/>
          </p:cNvCxnSpPr>
          <p:nvPr/>
        </p:nvCxnSpPr>
        <p:spPr bwMode="auto">
          <a:xfrm>
            <a:off x="8052768" y="4041029"/>
            <a:ext cx="402257" cy="546081"/>
          </a:xfrm>
          <a:prstGeom prst="straightConnector1">
            <a:avLst/>
          </a:prstGeom>
          <a:noFill/>
          <a:ln w="28575" algn="ctr">
            <a:solidFill>
              <a:srgbClr val="0000FF"/>
            </a:solidFill>
            <a:round/>
            <a:headEnd/>
            <a:tailEnd type="arrow" w="med" len="med"/>
          </a:ln>
        </p:spPr>
      </p:cxnSp>
      <p:grpSp>
        <p:nvGrpSpPr>
          <p:cNvPr id="54" name="Group 53"/>
          <p:cNvGrpSpPr/>
          <p:nvPr/>
        </p:nvGrpSpPr>
        <p:grpSpPr>
          <a:xfrm>
            <a:off x="3962398" y="4305868"/>
            <a:ext cx="773113" cy="625426"/>
            <a:chOff x="3962398" y="4305868"/>
            <a:chExt cx="773113" cy="625426"/>
          </a:xfrm>
        </p:grpSpPr>
        <p:sp>
          <p:nvSpPr>
            <p:cNvPr id="81008" name="Rectangle 11"/>
            <p:cNvSpPr>
              <a:spLocks noChangeArrowheads="1"/>
            </p:cNvSpPr>
            <p:nvPr/>
          </p:nvSpPr>
          <p:spPr bwMode="auto">
            <a:xfrm>
              <a:off x="4351336" y="4565404"/>
              <a:ext cx="384175" cy="36509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1009" name="Rectangle 12"/>
            <p:cNvSpPr>
              <a:spLocks noChangeArrowheads="1"/>
            </p:cNvSpPr>
            <p:nvPr/>
          </p:nvSpPr>
          <p:spPr bwMode="auto">
            <a:xfrm>
              <a:off x="3967161" y="4565404"/>
              <a:ext cx="384175" cy="36509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1010" name="Line 17"/>
            <p:cNvSpPr>
              <a:spLocks noChangeShapeType="1"/>
            </p:cNvSpPr>
            <p:nvPr/>
          </p:nvSpPr>
          <p:spPr bwMode="auto">
            <a:xfrm>
              <a:off x="3962398" y="4565404"/>
              <a:ext cx="0" cy="365096"/>
            </a:xfrm>
            <a:prstGeom prst="line">
              <a:avLst/>
            </a:prstGeom>
            <a:noFill/>
            <a:ln w="28575" cap="sq">
              <a:solidFill>
                <a:schemeClr val="tx1"/>
              </a:solidFill>
              <a:round/>
              <a:headEnd/>
              <a:tailEnd/>
            </a:ln>
          </p:spPr>
          <p:txBody>
            <a:bodyPr anchor="ctr" anchorCtr="1"/>
            <a:lstStyle/>
            <a:p>
              <a:endParaRPr lang="en-US" sz="1200"/>
            </a:p>
          </p:txBody>
        </p:sp>
        <p:sp>
          <p:nvSpPr>
            <p:cNvPr id="81012" name="Line 20"/>
            <p:cNvSpPr>
              <a:spLocks noChangeShapeType="1"/>
            </p:cNvSpPr>
            <p:nvPr/>
          </p:nvSpPr>
          <p:spPr bwMode="auto">
            <a:xfrm>
              <a:off x="4351336" y="4565404"/>
              <a:ext cx="0" cy="365096"/>
            </a:xfrm>
            <a:prstGeom prst="line">
              <a:avLst/>
            </a:prstGeom>
            <a:noFill/>
            <a:ln w="12700">
              <a:solidFill>
                <a:schemeClr val="tx1"/>
              </a:solidFill>
              <a:round/>
              <a:headEnd/>
              <a:tailEnd/>
            </a:ln>
          </p:spPr>
          <p:txBody>
            <a:bodyPr anchor="ctr" anchorCtr="1"/>
            <a:lstStyle/>
            <a:p>
              <a:endParaRPr lang="en-US" sz="1200"/>
            </a:p>
          </p:txBody>
        </p:sp>
        <p:sp>
          <p:nvSpPr>
            <p:cNvPr id="81013" name="Line 21"/>
            <p:cNvSpPr>
              <a:spLocks noChangeShapeType="1"/>
            </p:cNvSpPr>
            <p:nvPr/>
          </p:nvSpPr>
          <p:spPr bwMode="auto">
            <a:xfrm>
              <a:off x="4735511" y="4565404"/>
              <a:ext cx="0" cy="365096"/>
            </a:xfrm>
            <a:prstGeom prst="line">
              <a:avLst/>
            </a:prstGeom>
            <a:noFill/>
            <a:ln w="12700">
              <a:solidFill>
                <a:schemeClr val="tx1"/>
              </a:solidFill>
              <a:round/>
              <a:headEnd/>
              <a:tailEnd/>
            </a:ln>
          </p:spPr>
          <p:txBody>
            <a:bodyPr anchor="ctr" anchorCtr="1"/>
            <a:lstStyle/>
            <a:p>
              <a:endParaRPr lang="en-US" sz="1200"/>
            </a:p>
          </p:txBody>
        </p:sp>
        <p:sp>
          <p:nvSpPr>
            <p:cNvPr id="81014" name="Line 28"/>
            <p:cNvSpPr>
              <a:spLocks noChangeShapeType="1"/>
            </p:cNvSpPr>
            <p:nvPr/>
          </p:nvSpPr>
          <p:spPr bwMode="auto">
            <a:xfrm>
              <a:off x="4724398" y="4565404"/>
              <a:ext cx="0" cy="365096"/>
            </a:xfrm>
            <a:prstGeom prst="line">
              <a:avLst/>
            </a:prstGeom>
            <a:noFill/>
            <a:ln w="28575" cap="sq">
              <a:solidFill>
                <a:schemeClr val="tx1"/>
              </a:solidFill>
              <a:round/>
              <a:headEnd/>
              <a:tailEnd/>
            </a:ln>
          </p:spPr>
          <p:txBody>
            <a:bodyPr anchor="ctr" anchorCtr="1"/>
            <a:lstStyle/>
            <a:p>
              <a:endParaRPr lang="en-US" sz="1200"/>
            </a:p>
          </p:txBody>
        </p:sp>
        <p:sp>
          <p:nvSpPr>
            <p:cNvPr id="81015" name="Text Box 31"/>
            <p:cNvSpPr txBox="1">
              <a:spLocks noChangeArrowheads="1"/>
            </p:cNvSpPr>
            <p:nvPr/>
          </p:nvSpPr>
          <p:spPr bwMode="auto">
            <a:xfrm>
              <a:off x="4049711" y="4305868"/>
              <a:ext cx="228600" cy="276999"/>
            </a:xfrm>
            <a:prstGeom prst="rect">
              <a:avLst/>
            </a:prstGeom>
            <a:noFill/>
            <a:ln w="9525">
              <a:noFill/>
              <a:miter lim="800000"/>
              <a:headEnd/>
              <a:tailEnd/>
            </a:ln>
          </p:spPr>
          <p:txBody>
            <a:bodyPr>
              <a:spAutoFit/>
            </a:bodyPr>
            <a:lstStyle/>
            <a:p>
              <a:r>
                <a:rPr lang="en-US" sz="1200" dirty="0" smtClean="0"/>
                <a:t>2</a:t>
              </a:r>
              <a:endParaRPr lang="en-US" sz="1200" dirty="0"/>
            </a:p>
          </p:txBody>
        </p:sp>
        <p:sp>
          <p:nvSpPr>
            <p:cNvPr id="81016" name="Text Box 32"/>
            <p:cNvSpPr txBox="1">
              <a:spLocks noChangeArrowheads="1"/>
            </p:cNvSpPr>
            <p:nvPr/>
          </p:nvSpPr>
          <p:spPr bwMode="auto">
            <a:xfrm>
              <a:off x="4430711" y="4305868"/>
              <a:ext cx="228600" cy="276999"/>
            </a:xfrm>
            <a:prstGeom prst="rect">
              <a:avLst/>
            </a:prstGeom>
            <a:noFill/>
            <a:ln w="9525">
              <a:noFill/>
              <a:miter lim="800000"/>
              <a:headEnd/>
              <a:tailEnd/>
            </a:ln>
          </p:spPr>
          <p:txBody>
            <a:bodyPr>
              <a:spAutoFit/>
            </a:bodyPr>
            <a:lstStyle/>
            <a:p>
              <a:r>
                <a:rPr lang="en-US" sz="1200" dirty="0" smtClean="0"/>
                <a:t>3</a:t>
              </a:r>
              <a:endParaRPr lang="en-US" sz="1200" dirty="0"/>
            </a:p>
          </p:txBody>
        </p:sp>
        <p:cxnSp>
          <p:nvCxnSpPr>
            <p:cNvPr id="81017" name="Straight Connector 267"/>
            <p:cNvCxnSpPr>
              <a:cxnSpLocks noChangeShapeType="1"/>
              <a:stCxn id="81010" idx="0"/>
              <a:endCxn id="81014" idx="0"/>
            </p:cNvCxnSpPr>
            <p:nvPr/>
          </p:nvCxnSpPr>
          <p:spPr bwMode="auto">
            <a:xfrm rot="16200000" flipH="1">
              <a:off x="4343398" y="4184404"/>
              <a:ext cx="1588" cy="762000"/>
            </a:xfrm>
            <a:prstGeom prst="line">
              <a:avLst/>
            </a:prstGeom>
            <a:noFill/>
            <a:ln w="28575" algn="ctr">
              <a:solidFill>
                <a:schemeClr val="tx1"/>
              </a:solidFill>
              <a:round/>
              <a:headEnd/>
              <a:tailEnd/>
            </a:ln>
          </p:spPr>
        </p:cxnSp>
        <p:cxnSp>
          <p:nvCxnSpPr>
            <p:cNvPr id="81018" name="Straight Connector 268"/>
            <p:cNvCxnSpPr>
              <a:cxnSpLocks noChangeShapeType="1"/>
              <a:stCxn id="81010" idx="1"/>
              <a:endCxn id="81014" idx="1"/>
            </p:cNvCxnSpPr>
            <p:nvPr/>
          </p:nvCxnSpPr>
          <p:spPr bwMode="auto">
            <a:xfrm rot="5400000" flipH="1" flipV="1">
              <a:off x="4343398" y="4549500"/>
              <a:ext cx="1588" cy="762000"/>
            </a:xfrm>
            <a:prstGeom prst="line">
              <a:avLst/>
            </a:prstGeom>
            <a:noFill/>
            <a:ln w="28575" algn="ctr">
              <a:solidFill>
                <a:schemeClr val="tx1"/>
              </a:solidFill>
              <a:round/>
              <a:headEnd/>
              <a:tailEnd/>
            </a:ln>
          </p:spPr>
        </p:cxnSp>
      </p:grpSp>
      <p:grpSp>
        <p:nvGrpSpPr>
          <p:cNvPr id="50" name="Group 49"/>
          <p:cNvGrpSpPr/>
          <p:nvPr/>
        </p:nvGrpSpPr>
        <p:grpSpPr>
          <a:xfrm>
            <a:off x="2184868" y="4267200"/>
            <a:ext cx="812801" cy="625426"/>
            <a:chOff x="2184868" y="4267200"/>
            <a:chExt cx="812801" cy="625426"/>
          </a:xfrm>
        </p:grpSpPr>
        <p:sp>
          <p:nvSpPr>
            <p:cNvPr id="81019" name="Rectangle 13"/>
            <p:cNvSpPr>
              <a:spLocks noChangeArrowheads="1"/>
            </p:cNvSpPr>
            <p:nvPr/>
          </p:nvSpPr>
          <p:spPr bwMode="auto">
            <a:xfrm>
              <a:off x="2615081" y="4526736"/>
              <a:ext cx="382588" cy="36509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1020" name="Rectangle 14"/>
            <p:cNvSpPr>
              <a:spLocks noChangeArrowheads="1"/>
            </p:cNvSpPr>
            <p:nvPr/>
          </p:nvSpPr>
          <p:spPr bwMode="auto">
            <a:xfrm>
              <a:off x="2230906" y="4526736"/>
              <a:ext cx="384175" cy="36509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1021" name="Line 17"/>
            <p:cNvSpPr>
              <a:spLocks noChangeShapeType="1"/>
            </p:cNvSpPr>
            <p:nvPr/>
          </p:nvSpPr>
          <p:spPr bwMode="auto">
            <a:xfrm>
              <a:off x="2230906" y="4526736"/>
              <a:ext cx="0" cy="365096"/>
            </a:xfrm>
            <a:prstGeom prst="line">
              <a:avLst/>
            </a:prstGeom>
            <a:noFill/>
            <a:ln w="28575" cap="sq">
              <a:solidFill>
                <a:schemeClr val="tx1"/>
              </a:solidFill>
              <a:round/>
              <a:headEnd/>
              <a:tailEnd/>
            </a:ln>
          </p:spPr>
          <p:txBody>
            <a:bodyPr anchor="ctr" anchorCtr="1"/>
            <a:lstStyle/>
            <a:p>
              <a:endParaRPr lang="en-US" sz="1200"/>
            </a:p>
          </p:txBody>
        </p:sp>
        <p:sp>
          <p:nvSpPr>
            <p:cNvPr id="81022" name="Line 18"/>
            <p:cNvSpPr>
              <a:spLocks noChangeShapeType="1"/>
            </p:cNvSpPr>
            <p:nvPr/>
          </p:nvSpPr>
          <p:spPr bwMode="auto">
            <a:xfrm>
              <a:off x="2615081" y="4526736"/>
              <a:ext cx="0" cy="365096"/>
            </a:xfrm>
            <a:prstGeom prst="line">
              <a:avLst/>
            </a:prstGeom>
            <a:noFill/>
            <a:ln w="12700">
              <a:solidFill>
                <a:schemeClr val="tx1"/>
              </a:solidFill>
              <a:round/>
              <a:headEnd/>
              <a:tailEnd/>
            </a:ln>
          </p:spPr>
          <p:txBody>
            <a:bodyPr anchor="ctr" anchorCtr="1"/>
            <a:lstStyle/>
            <a:p>
              <a:endParaRPr lang="en-US" sz="1200"/>
            </a:p>
          </p:txBody>
        </p:sp>
        <p:sp>
          <p:nvSpPr>
            <p:cNvPr id="81023" name="Line 19"/>
            <p:cNvSpPr>
              <a:spLocks noChangeShapeType="1"/>
            </p:cNvSpPr>
            <p:nvPr/>
          </p:nvSpPr>
          <p:spPr bwMode="auto">
            <a:xfrm>
              <a:off x="2997669" y="4526736"/>
              <a:ext cx="0" cy="365096"/>
            </a:xfrm>
            <a:prstGeom prst="line">
              <a:avLst/>
            </a:prstGeom>
            <a:noFill/>
            <a:ln w="12700">
              <a:solidFill>
                <a:schemeClr val="tx1"/>
              </a:solidFill>
              <a:round/>
              <a:headEnd/>
              <a:tailEnd/>
            </a:ln>
          </p:spPr>
          <p:txBody>
            <a:bodyPr anchor="ctr" anchorCtr="1"/>
            <a:lstStyle/>
            <a:p>
              <a:endParaRPr lang="en-US" sz="1200"/>
            </a:p>
          </p:txBody>
        </p:sp>
        <p:sp>
          <p:nvSpPr>
            <p:cNvPr id="81024" name="Line 28"/>
            <p:cNvSpPr>
              <a:spLocks noChangeShapeType="1"/>
            </p:cNvSpPr>
            <p:nvPr/>
          </p:nvSpPr>
          <p:spPr bwMode="auto">
            <a:xfrm>
              <a:off x="2992906" y="4526736"/>
              <a:ext cx="0" cy="365096"/>
            </a:xfrm>
            <a:prstGeom prst="line">
              <a:avLst/>
            </a:prstGeom>
            <a:noFill/>
            <a:ln w="28575" cap="sq">
              <a:solidFill>
                <a:schemeClr val="tx1"/>
              </a:solidFill>
              <a:round/>
              <a:headEnd/>
              <a:tailEnd/>
            </a:ln>
          </p:spPr>
          <p:txBody>
            <a:bodyPr anchor="ctr" anchorCtr="1"/>
            <a:lstStyle/>
            <a:p>
              <a:endParaRPr lang="en-US" sz="1200"/>
            </a:p>
          </p:txBody>
        </p:sp>
        <p:sp>
          <p:nvSpPr>
            <p:cNvPr id="81025" name="Text Box 29"/>
            <p:cNvSpPr txBox="1">
              <a:spLocks noChangeArrowheads="1"/>
            </p:cNvSpPr>
            <p:nvPr/>
          </p:nvSpPr>
          <p:spPr bwMode="auto">
            <a:xfrm>
              <a:off x="2184868" y="4270858"/>
              <a:ext cx="361951" cy="276999"/>
            </a:xfrm>
            <a:prstGeom prst="rect">
              <a:avLst/>
            </a:prstGeom>
            <a:noFill/>
            <a:ln w="9525">
              <a:noFill/>
              <a:miter lim="800000"/>
              <a:headEnd/>
              <a:tailEnd/>
            </a:ln>
          </p:spPr>
          <p:txBody>
            <a:bodyPr wrap="square">
              <a:spAutoFit/>
            </a:bodyPr>
            <a:lstStyle/>
            <a:p>
              <a:r>
                <a:rPr lang="en-US" sz="1200" dirty="0"/>
                <a:t>0</a:t>
              </a:r>
            </a:p>
          </p:txBody>
        </p:sp>
        <p:sp>
          <p:nvSpPr>
            <p:cNvPr id="81026" name="Text Box 30"/>
            <p:cNvSpPr txBox="1">
              <a:spLocks noChangeArrowheads="1"/>
            </p:cNvSpPr>
            <p:nvPr/>
          </p:nvSpPr>
          <p:spPr bwMode="auto">
            <a:xfrm>
              <a:off x="2699219" y="4267200"/>
              <a:ext cx="228600" cy="276999"/>
            </a:xfrm>
            <a:prstGeom prst="rect">
              <a:avLst/>
            </a:prstGeom>
            <a:noFill/>
            <a:ln w="9525">
              <a:noFill/>
              <a:miter lim="800000"/>
              <a:headEnd/>
              <a:tailEnd/>
            </a:ln>
          </p:spPr>
          <p:txBody>
            <a:bodyPr>
              <a:spAutoFit/>
            </a:bodyPr>
            <a:lstStyle/>
            <a:p>
              <a:r>
                <a:rPr lang="en-US" sz="1200" dirty="0" smtClean="0"/>
                <a:t>1</a:t>
              </a:r>
              <a:endParaRPr lang="en-US" sz="1200" dirty="0"/>
            </a:p>
          </p:txBody>
        </p:sp>
        <p:cxnSp>
          <p:nvCxnSpPr>
            <p:cNvPr id="81027" name="Straight Connector 277"/>
            <p:cNvCxnSpPr>
              <a:cxnSpLocks noChangeShapeType="1"/>
              <a:stCxn id="81021" idx="0"/>
              <a:endCxn id="81024" idx="0"/>
            </p:cNvCxnSpPr>
            <p:nvPr/>
          </p:nvCxnSpPr>
          <p:spPr bwMode="auto">
            <a:xfrm rot="16200000" flipH="1">
              <a:off x="2611906" y="4145736"/>
              <a:ext cx="1588" cy="762000"/>
            </a:xfrm>
            <a:prstGeom prst="line">
              <a:avLst/>
            </a:prstGeom>
            <a:noFill/>
            <a:ln w="28575" algn="ctr">
              <a:solidFill>
                <a:schemeClr val="tx1"/>
              </a:solidFill>
              <a:round/>
              <a:headEnd/>
              <a:tailEnd/>
            </a:ln>
          </p:spPr>
        </p:cxnSp>
        <p:cxnSp>
          <p:nvCxnSpPr>
            <p:cNvPr id="81028" name="Straight Connector 278"/>
            <p:cNvCxnSpPr>
              <a:cxnSpLocks noChangeShapeType="1"/>
              <a:stCxn id="81021" idx="1"/>
              <a:endCxn id="81024" idx="1"/>
            </p:cNvCxnSpPr>
            <p:nvPr/>
          </p:nvCxnSpPr>
          <p:spPr bwMode="auto">
            <a:xfrm rot="5400000" flipH="1" flipV="1">
              <a:off x="2611906" y="4510832"/>
              <a:ext cx="1588" cy="762000"/>
            </a:xfrm>
            <a:prstGeom prst="line">
              <a:avLst/>
            </a:prstGeom>
            <a:noFill/>
            <a:ln w="28575" algn="ctr">
              <a:solidFill>
                <a:schemeClr val="tx1"/>
              </a:solidFill>
              <a:round/>
              <a:headEnd/>
              <a:tailEnd/>
            </a:ln>
          </p:spPr>
        </p:cxnSp>
      </p:grpSp>
      <p:grpSp>
        <p:nvGrpSpPr>
          <p:cNvPr id="81102" name="Group 81101"/>
          <p:cNvGrpSpPr/>
          <p:nvPr/>
        </p:nvGrpSpPr>
        <p:grpSpPr>
          <a:xfrm>
            <a:off x="8066087" y="4343400"/>
            <a:ext cx="773113" cy="609600"/>
            <a:chOff x="8066087" y="4343400"/>
            <a:chExt cx="773113" cy="609600"/>
          </a:xfrm>
        </p:grpSpPr>
        <p:sp>
          <p:nvSpPr>
            <p:cNvPr id="80986" name="Rectangle 11"/>
            <p:cNvSpPr>
              <a:spLocks noChangeArrowheads="1"/>
            </p:cNvSpPr>
            <p:nvPr/>
          </p:nvSpPr>
          <p:spPr bwMode="auto">
            <a:xfrm>
              <a:off x="8455025" y="4587110"/>
              <a:ext cx="384175"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0987" name="Rectangle 12"/>
            <p:cNvSpPr>
              <a:spLocks noChangeArrowheads="1"/>
            </p:cNvSpPr>
            <p:nvPr/>
          </p:nvSpPr>
          <p:spPr bwMode="auto">
            <a:xfrm>
              <a:off x="8070850" y="4587110"/>
              <a:ext cx="384175"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0988" name="Line 17"/>
            <p:cNvSpPr>
              <a:spLocks noChangeShapeType="1"/>
            </p:cNvSpPr>
            <p:nvPr/>
          </p:nvSpPr>
          <p:spPr bwMode="auto">
            <a:xfrm>
              <a:off x="8066087" y="4587110"/>
              <a:ext cx="0" cy="365097"/>
            </a:xfrm>
            <a:prstGeom prst="line">
              <a:avLst/>
            </a:prstGeom>
            <a:noFill/>
            <a:ln w="28575" cap="sq">
              <a:solidFill>
                <a:schemeClr val="tx1"/>
              </a:solidFill>
              <a:round/>
              <a:headEnd/>
              <a:tailEnd/>
            </a:ln>
          </p:spPr>
          <p:txBody>
            <a:bodyPr anchor="ctr" anchorCtr="1"/>
            <a:lstStyle/>
            <a:p>
              <a:endParaRPr lang="en-US" sz="1200"/>
            </a:p>
          </p:txBody>
        </p:sp>
        <p:sp>
          <p:nvSpPr>
            <p:cNvPr id="80989" name="Line 18"/>
            <p:cNvSpPr>
              <a:spLocks noChangeShapeType="1"/>
            </p:cNvSpPr>
            <p:nvPr/>
          </p:nvSpPr>
          <p:spPr bwMode="auto">
            <a:xfrm>
              <a:off x="8066087" y="4587110"/>
              <a:ext cx="0" cy="365097"/>
            </a:xfrm>
            <a:prstGeom prst="line">
              <a:avLst/>
            </a:prstGeom>
            <a:noFill/>
            <a:ln w="12700">
              <a:solidFill>
                <a:schemeClr val="tx1"/>
              </a:solidFill>
              <a:round/>
              <a:headEnd/>
              <a:tailEnd/>
            </a:ln>
          </p:spPr>
          <p:txBody>
            <a:bodyPr anchor="ctr" anchorCtr="1"/>
            <a:lstStyle/>
            <a:p>
              <a:endParaRPr lang="en-US" sz="1200"/>
            </a:p>
          </p:txBody>
        </p:sp>
        <p:sp>
          <p:nvSpPr>
            <p:cNvPr id="80990" name="Line 20"/>
            <p:cNvSpPr>
              <a:spLocks noChangeShapeType="1"/>
            </p:cNvSpPr>
            <p:nvPr/>
          </p:nvSpPr>
          <p:spPr bwMode="auto">
            <a:xfrm>
              <a:off x="8455025" y="4587110"/>
              <a:ext cx="0" cy="365097"/>
            </a:xfrm>
            <a:prstGeom prst="line">
              <a:avLst/>
            </a:prstGeom>
            <a:noFill/>
            <a:ln w="12700">
              <a:solidFill>
                <a:schemeClr val="tx1"/>
              </a:solidFill>
              <a:round/>
              <a:headEnd/>
              <a:tailEnd/>
            </a:ln>
          </p:spPr>
          <p:txBody>
            <a:bodyPr anchor="ctr" anchorCtr="1"/>
            <a:lstStyle/>
            <a:p>
              <a:endParaRPr lang="en-US" sz="1200"/>
            </a:p>
          </p:txBody>
        </p:sp>
        <p:sp>
          <p:nvSpPr>
            <p:cNvPr id="80991" name="Line 21"/>
            <p:cNvSpPr>
              <a:spLocks noChangeShapeType="1"/>
            </p:cNvSpPr>
            <p:nvPr/>
          </p:nvSpPr>
          <p:spPr bwMode="auto">
            <a:xfrm>
              <a:off x="8839200" y="4587110"/>
              <a:ext cx="0" cy="365097"/>
            </a:xfrm>
            <a:prstGeom prst="line">
              <a:avLst/>
            </a:prstGeom>
            <a:noFill/>
            <a:ln w="12700">
              <a:solidFill>
                <a:schemeClr val="tx1"/>
              </a:solidFill>
              <a:round/>
              <a:headEnd/>
              <a:tailEnd/>
            </a:ln>
          </p:spPr>
          <p:txBody>
            <a:bodyPr anchor="ctr" anchorCtr="1"/>
            <a:lstStyle/>
            <a:p>
              <a:endParaRPr lang="en-US" sz="1200"/>
            </a:p>
          </p:txBody>
        </p:sp>
        <p:sp>
          <p:nvSpPr>
            <p:cNvPr id="80992" name="Line 28"/>
            <p:cNvSpPr>
              <a:spLocks noChangeShapeType="1"/>
            </p:cNvSpPr>
            <p:nvPr/>
          </p:nvSpPr>
          <p:spPr bwMode="auto">
            <a:xfrm>
              <a:off x="8828087" y="4587110"/>
              <a:ext cx="0" cy="365097"/>
            </a:xfrm>
            <a:prstGeom prst="line">
              <a:avLst/>
            </a:prstGeom>
            <a:noFill/>
            <a:ln w="28575" cap="sq">
              <a:solidFill>
                <a:schemeClr val="tx1"/>
              </a:solidFill>
              <a:round/>
              <a:headEnd/>
              <a:tailEnd/>
            </a:ln>
          </p:spPr>
          <p:txBody>
            <a:bodyPr anchor="ctr" anchorCtr="1"/>
            <a:lstStyle/>
            <a:p>
              <a:endParaRPr lang="en-US" sz="1200"/>
            </a:p>
          </p:txBody>
        </p:sp>
        <p:sp>
          <p:nvSpPr>
            <p:cNvPr id="80993" name="Text Box 31"/>
            <p:cNvSpPr txBox="1">
              <a:spLocks noChangeArrowheads="1"/>
            </p:cNvSpPr>
            <p:nvPr/>
          </p:nvSpPr>
          <p:spPr bwMode="auto">
            <a:xfrm>
              <a:off x="8077200" y="4343400"/>
              <a:ext cx="228600" cy="276999"/>
            </a:xfrm>
            <a:prstGeom prst="rect">
              <a:avLst/>
            </a:prstGeom>
            <a:noFill/>
            <a:ln w="9525">
              <a:noFill/>
              <a:miter lim="800000"/>
              <a:headEnd/>
              <a:tailEnd/>
            </a:ln>
          </p:spPr>
          <p:txBody>
            <a:bodyPr>
              <a:spAutoFit/>
            </a:bodyPr>
            <a:lstStyle/>
            <a:p>
              <a:r>
                <a:rPr lang="en-US" sz="1200" dirty="0" smtClean="0"/>
                <a:t>6</a:t>
              </a:r>
              <a:endParaRPr lang="en-US" sz="1200" dirty="0"/>
            </a:p>
          </p:txBody>
        </p:sp>
        <p:sp>
          <p:nvSpPr>
            <p:cNvPr id="80994" name="Text Box 32"/>
            <p:cNvSpPr txBox="1">
              <a:spLocks noChangeArrowheads="1"/>
            </p:cNvSpPr>
            <p:nvPr/>
          </p:nvSpPr>
          <p:spPr bwMode="auto">
            <a:xfrm>
              <a:off x="8458200" y="4343400"/>
              <a:ext cx="228600" cy="276999"/>
            </a:xfrm>
            <a:prstGeom prst="rect">
              <a:avLst/>
            </a:prstGeom>
            <a:noFill/>
            <a:ln w="9525">
              <a:noFill/>
              <a:miter lim="800000"/>
              <a:headEnd/>
              <a:tailEnd/>
            </a:ln>
          </p:spPr>
          <p:txBody>
            <a:bodyPr>
              <a:spAutoFit/>
            </a:bodyPr>
            <a:lstStyle/>
            <a:p>
              <a:r>
                <a:rPr lang="en-US" sz="1200" dirty="0" smtClean="0"/>
                <a:t>7</a:t>
              </a:r>
              <a:endParaRPr lang="en-US" sz="1200" dirty="0"/>
            </a:p>
          </p:txBody>
        </p:sp>
        <p:cxnSp>
          <p:nvCxnSpPr>
            <p:cNvPr id="80995" name="Straight Connector 246"/>
            <p:cNvCxnSpPr>
              <a:cxnSpLocks noChangeShapeType="1"/>
              <a:stCxn id="80988" idx="0"/>
              <a:endCxn id="80992" idx="0"/>
            </p:cNvCxnSpPr>
            <p:nvPr/>
          </p:nvCxnSpPr>
          <p:spPr bwMode="auto">
            <a:xfrm rot="16200000" flipH="1">
              <a:off x="8447087" y="4206110"/>
              <a:ext cx="1588" cy="762000"/>
            </a:xfrm>
            <a:prstGeom prst="line">
              <a:avLst/>
            </a:prstGeom>
            <a:noFill/>
            <a:ln w="28575" algn="ctr">
              <a:solidFill>
                <a:schemeClr val="tx1"/>
              </a:solidFill>
              <a:round/>
              <a:headEnd/>
              <a:tailEnd/>
            </a:ln>
          </p:spPr>
        </p:cxnSp>
        <p:cxnSp>
          <p:nvCxnSpPr>
            <p:cNvPr id="80996" name="Straight Connector 247"/>
            <p:cNvCxnSpPr>
              <a:cxnSpLocks noChangeShapeType="1"/>
              <a:stCxn id="80988" idx="1"/>
              <a:endCxn id="80992" idx="1"/>
            </p:cNvCxnSpPr>
            <p:nvPr/>
          </p:nvCxnSpPr>
          <p:spPr bwMode="auto">
            <a:xfrm rot="5400000" flipH="1" flipV="1">
              <a:off x="8447087" y="4571206"/>
              <a:ext cx="1588" cy="762000"/>
            </a:xfrm>
            <a:prstGeom prst="line">
              <a:avLst/>
            </a:prstGeom>
            <a:noFill/>
            <a:ln w="28575" algn="ctr">
              <a:solidFill>
                <a:schemeClr val="tx1"/>
              </a:solidFill>
              <a:round/>
              <a:headEnd/>
              <a:tailEnd/>
            </a:ln>
          </p:spPr>
        </p:cxnSp>
      </p:grpSp>
      <p:grpSp>
        <p:nvGrpSpPr>
          <p:cNvPr id="61" name="Group 60"/>
          <p:cNvGrpSpPr/>
          <p:nvPr/>
        </p:nvGrpSpPr>
        <p:grpSpPr>
          <a:xfrm>
            <a:off x="6165850" y="4343400"/>
            <a:ext cx="769938" cy="597796"/>
            <a:chOff x="6165850" y="4343400"/>
            <a:chExt cx="769938" cy="597796"/>
          </a:xfrm>
        </p:grpSpPr>
        <p:sp>
          <p:nvSpPr>
            <p:cNvPr id="80997" name="Rectangle 13"/>
            <p:cNvSpPr>
              <a:spLocks noChangeArrowheads="1"/>
            </p:cNvSpPr>
            <p:nvPr/>
          </p:nvSpPr>
          <p:spPr bwMode="auto">
            <a:xfrm>
              <a:off x="6553200" y="4572795"/>
              <a:ext cx="382588"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0998" name="Rectangle 14"/>
            <p:cNvSpPr>
              <a:spLocks noChangeArrowheads="1"/>
            </p:cNvSpPr>
            <p:nvPr/>
          </p:nvSpPr>
          <p:spPr bwMode="auto">
            <a:xfrm>
              <a:off x="6167437" y="4572795"/>
              <a:ext cx="384175" cy="365097"/>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0999" name="Line 17"/>
            <p:cNvSpPr>
              <a:spLocks noChangeShapeType="1"/>
            </p:cNvSpPr>
            <p:nvPr/>
          </p:nvSpPr>
          <p:spPr bwMode="auto">
            <a:xfrm>
              <a:off x="6167437" y="4572795"/>
              <a:ext cx="0" cy="365097"/>
            </a:xfrm>
            <a:prstGeom prst="line">
              <a:avLst/>
            </a:prstGeom>
            <a:noFill/>
            <a:ln w="28575" cap="sq">
              <a:solidFill>
                <a:schemeClr val="tx1"/>
              </a:solidFill>
              <a:round/>
              <a:headEnd/>
              <a:tailEnd/>
            </a:ln>
          </p:spPr>
          <p:txBody>
            <a:bodyPr anchor="ctr" anchorCtr="1"/>
            <a:lstStyle/>
            <a:p>
              <a:endParaRPr lang="en-US" sz="1200"/>
            </a:p>
          </p:txBody>
        </p:sp>
        <p:sp>
          <p:nvSpPr>
            <p:cNvPr id="81000" name="Line 18"/>
            <p:cNvSpPr>
              <a:spLocks noChangeShapeType="1"/>
            </p:cNvSpPr>
            <p:nvPr/>
          </p:nvSpPr>
          <p:spPr bwMode="auto">
            <a:xfrm>
              <a:off x="6553200" y="4572795"/>
              <a:ext cx="0" cy="365097"/>
            </a:xfrm>
            <a:prstGeom prst="line">
              <a:avLst/>
            </a:prstGeom>
            <a:noFill/>
            <a:ln w="12700">
              <a:solidFill>
                <a:schemeClr val="tx1"/>
              </a:solidFill>
              <a:round/>
              <a:headEnd/>
              <a:tailEnd/>
            </a:ln>
          </p:spPr>
          <p:txBody>
            <a:bodyPr anchor="ctr" anchorCtr="1"/>
            <a:lstStyle/>
            <a:p>
              <a:endParaRPr lang="en-US" sz="1200"/>
            </a:p>
          </p:txBody>
        </p:sp>
        <p:sp>
          <p:nvSpPr>
            <p:cNvPr id="81002" name="Line 28"/>
            <p:cNvSpPr>
              <a:spLocks noChangeShapeType="1"/>
            </p:cNvSpPr>
            <p:nvPr/>
          </p:nvSpPr>
          <p:spPr bwMode="auto">
            <a:xfrm>
              <a:off x="6918141" y="4572794"/>
              <a:ext cx="0" cy="365097"/>
            </a:xfrm>
            <a:prstGeom prst="line">
              <a:avLst/>
            </a:prstGeom>
            <a:noFill/>
            <a:ln w="28575" cap="sq">
              <a:solidFill>
                <a:schemeClr val="tx1"/>
              </a:solidFill>
              <a:round/>
              <a:headEnd/>
              <a:tailEnd/>
            </a:ln>
          </p:spPr>
          <p:txBody>
            <a:bodyPr anchor="ctr" anchorCtr="1"/>
            <a:lstStyle/>
            <a:p>
              <a:endParaRPr lang="en-US" sz="1200"/>
            </a:p>
          </p:txBody>
        </p:sp>
        <p:sp>
          <p:nvSpPr>
            <p:cNvPr id="81003" name="Text Box 29"/>
            <p:cNvSpPr txBox="1">
              <a:spLocks noChangeArrowheads="1"/>
            </p:cNvSpPr>
            <p:nvPr/>
          </p:nvSpPr>
          <p:spPr bwMode="auto">
            <a:xfrm>
              <a:off x="6248400" y="4343400"/>
              <a:ext cx="228600" cy="276999"/>
            </a:xfrm>
            <a:prstGeom prst="rect">
              <a:avLst/>
            </a:prstGeom>
            <a:noFill/>
            <a:ln w="9525">
              <a:noFill/>
              <a:miter lim="800000"/>
              <a:headEnd/>
              <a:tailEnd/>
            </a:ln>
          </p:spPr>
          <p:txBody>
            <a:bodyPr>
              <a:spAutoFit/>
            </a:bodyPr>
            <a:lstStyle/>
            <a:p>
              <a:r>
                <a:rPr lang="en-US" sz="1200" dirty="0" smtClean="0"/>
                <a:t>4</a:t>
              </a:r>
              <a:endParaRPr lang="en-US" sz="1200" dirty="0"/>
            </a:p>
          </p:txBody>
        </p:sp>
        <p:sp>
          <p:nvSpPr>
            <p:cNvPr id="81004" name="Text Box 30"/>
            <p:cNvSpPr txBox="1">
              <a:spLocks noChangeArrowheads="1"/>
            </p:cNvSpPr>
            <p:nvPr/>
          </p:nvSpPr>
          <p:spPr bwMode="auto">
            <a:xfrm>
              <a:off x="6629400" y="4343400"/>
              <a:ext cx="228600" cy="276999"/>
            </a:xfrm>
            <a:prstGeom prst="rect">
              <a:avLst/>
            </a:prstGeom>
            <a:noFill/>
            <a:ln w="9525">
              <a:noFill/>
              <a:miter lim="800000"/>
              <a:headEnd/>
              <a:tailEnd/>
            </a:ln>
          </p:spPr>
          <p:txBody>
            <a:bodyPr>
              <a:spAutoFit/>
            </a:bodyPr>
            <a:lstStyle/>
            <a:p>
              <a:r>
                <a:rPr lang="en-US" sz="1200" dirty="0" smtClean="0"/>
                <a:t>5</a:t>
              </a:r>
              <a:endParaRPr lang="en-US" sz="1200" dirty="0"/>
            </a:p>
          </p:txBody>
        </p:sp>
        <p:cxnSp>
          <p:nvCxnSpPr>
            <p:cNvPr id="81005" name="Straight Connector 256"/>
            <p:cNvCxnSpPr>
              <a:cxnSpLocks noChangeShapeType="1"/>
              <a:stCxn id="80999" idx="0"/>
              <a:endCxn id="81002" idx="0"/>
            </p:cNvCxnSpPr>
            <p:nvPr/>
          </p:nvCxnSpPr>
          <p:spPr bwMode="auto">
            <a:xfrm rot="16200000" flipH="1">
              <a:off x="6548437" y="4191795"/>
              <a:ext cx="1588" cy="762000"/>
            </a:xfrm>
            <a:prstGeom prst="line">
              <a:avLst/>
            </a:prstGeom>
            <a:noFill/>
            <a:ln w="28575" algn="ctr">
              <a:solidFill>
                <a:schemeClr val="tx1"/>
              </a:solidFill>
              <a:round/>
              <a:headEnd/>
              <a:tailEnd/>
            </a:ln>
          </p:spPr>
        </p:cxnSp>
        <p:cxnSp>
          <p:nvCxnSpPr>
            <p:cNvPr id="81006" name="Straight Connector 257"/>
            <p:cNvCxnSpPr>
              <a:cxnSpLocks noChangeShapeType="1"/>
            </p:cNvCxnSpPr>
            <p:nvPr/>
          </p:nvCxnSpPr>
          <p:spPr bwMode="auto">
            <a:xfrm rot="5400000" flipH="1" flipV="1">
              <a:off x="6546056" y="4559402"/>
              <a:ext cx="1588" cy="762000"/>
            </a:xfrm>
            <a:prstGeom prst="line">
              <a:avLst/>
            </a:prstGeom>
            <a:noFill/>
            <a:ln w="28575" algn="ctr">
              <a:solidFill>
                <a:schemeClr val="tx1"/>
              </a:solidFill>
              <a:round/>
              <a:headEnd/>
              <a:tailEnd/>
            </a:ln>
          </p:spPr>
        </p:cxnSp>
      </p:grpSp>
      <p:sp>
        <p:nvSpPr>
          <p:cNvPr id="81007" name="TextBox 412"/>
          <p:cNvSpPr txBox="1">
            <a:spLocks noChangeArrowheads="1"/>
          </p:cNvSpPr>
          <p:nvPr/>
        </p:nvSpPr>
        <p:spPr bwMode="auto">
          <a:xfrm>
            <a:off x="78018" y="4570267"/>
            <a:ext cx="773497" cy="276998"/>
          </a:xfrm>
          <a:prstGeom prst="rect">
            <a:avLst/>
          </a:prstGeom>
          <a:noFill/>
          <a:ln w="9525">
            <a:noFill/>
            <a:miter lim="800000"/>
            <a:headEnd/>
            <a:tailEnd/>
          </a:ln>
        </p:spPr>
        <p:txBody>
          <a:bodyPr wrap="square">
            <a:spAutoFit/>
          </a:bodyPr>
          <a:lstStyle/>
          <a:p>
            <a:r>
              <a:rPr lang="en-US" sz="1200" dirty="0">
                <a:solidFill>
                  <a:srgbClr val="0000FF"/>
                </a:solidFill>
              </a:rPr>
              <a:t>Merge</a:t>
            </a:r>
          </a:p>
        </p:txBody>
      </p:sp>
      <p:grpSp>
        <p:nvGrpSpPr>
          <p:cNvPr id="81209" name="Group 81208"/>
          <p:cNvGrpSpPr/>
          <p:nvPr/>
        </p:nvGrpSpPr>
        <p:grpSpPr>
          <a:xfrm>
            <a:off x="6694488" y="5137364"/>
            <a:ext cx="1535112" cy="611099"/>
            <a:chOff x="6694488" y="5137364"/>
            <a:chExt cx="1535112" cy="611099"/>
          </a:xfrm>
        </p:grpSpPr>
        <p:sp>
          <p:nvSpPr>
            <p:cNvPr id="80938" name="Rectangle 7"/>
            <p:cNvSpPr>
              <a:spLocks noChangeArrowheads="1"/>
            </p:cNvSpPr>
            <p:nvPr/>
          </p:nvSpPr>
          <p:spPr bwMode="auto">
            <a:xfrm>
              <a:off x="7845425" y="5382121"/>
              <a:ext cx="384175" cy="36554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0939" name="Rectangle 8"/>
            <p:cNvSpPr>
              <a:spLocks noChangeArrowheads="1"/>
            </p:cNvSpPr>
            <p:nvPr/>
          </p:nvSpPr>
          <p:spPr bwMode="auto">
            <a:xfrm>
              <a:off x="7462838" y="5382121"/>
              <a:ext cx="382588" cy="36554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0940" name="Rectangle 9"/>
            <p:cNvSpPr>
              <a:spLocks noChangeArrowheads="1"/>
            </p:cNvSpPr>
            <p:nvPr/>
          </p:nvSpPr>
          <p:spPr bwMode="auto">
            <a:xfrm>
              <a:off x="7077075" y="5382121"/>
              <a:ext cx="385763" cy="36554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0941" name="Rectangle 10"/>
            <p:cNvSpPr>
              <a:spLocks noChangeArrowheads="1"/>
            </p:cNvSpPr>
            <p:nvPr/>
          </p:nvSpPr>
          <p:spPr bwMode="auto">
            <a:xfrm>
              <a:off x="6694488" y="5382121"/>
              <a:ext cx="382588" cy="365546"/>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0942" name="Line 17"/>
            <p:cNvSpPr>
              <a:spLocks noChangeShapeType="1"/>
            </p:cNvSpPr>
            <p:nvPr/>
          </p:nvSpPr>
          <p:spPr bwMode="auto">
            <a:xfrm>
              <a:off x="6705600" y="5382121"/>
              <a:ext cx="0" cy="365546"/>
            </a:xfrm>
            <a:prstGeom prst="line">
              <a:avLst/>
            </a:prstGeom>
            <a:noFill/>
            <a:ln w="28575" cap="sq">
              <a:solidFill>
                <a:schemeClr val="tx1"/>
              </a:solidFill>
              <a:round/>
              <a:headEnd/>
              <a:tailEnd/>
            </a:ln>
          </p:spPr>
          <p:txBody>
            <a:bodyPr anchor="ctr" anchorCtr="1"/>
            <a:lstStyle/>
            <a:p>
              <a:endParaRPr lang="en-US" sz="1200"/>
            </a:p>
          </p:txBody>
        </p:sp>
        <p:sp>
          <p:nvSpPr>
            <p:cNvPr id="80943" name="Line 21"/>
            <p:cNvSpPr>
              <a:spLocks noChangeShapeType="1"/>
            </p:cNvSpPr>
            <p:nvPr/>
          </p:nvSpPr>
          <p:spPr bwMode="auto">
            <a:xfrm>
              <a:off x="6694488" y="5382121"/>
              <a:ext cx="0" cy="365546"/>
            </a:xfrm>
            <a:prstGeom prst="line">
              <a:avLst/>
            </a:prstGeom>
            <a:noFill/>
            <a:ln w="12700">
              <a:solidFill>
                <a:schemeClr val="tx1"/>
              </a:solidFill>
              <a:round/>
              <a:headEnd/>
              <a:tailEnd/>
            </a:ln>
          </p:spPr>
          <p:txBody>
            <a:bodyPr anchor="ctr" anchorCtr="1"/>
            <a:lstStyle/>
            <a:p>
              <a:endParaRPr lang="en-US" sz="1200"/>
            </a:p>
          </p:txBody>
        </p:sp>
        <p:sp>
          <p:nvSpPr>
            <p:cNvPr id="80944" name="Line 22"/>
            <p:cNvSpPr>
              <a:spLocks noChangeShapeType="1"/>
            </p:cNvSpPr>
            <p:nvPr/>
          </p:nvSpPr>
          <p:spPr bwMode="auto">
            <a:xfrm>
              <a:off x="7077075" y="5382121"/>
              <a:ext cx="0" cy="365546"/>
            </a:xfrm>
            <a:prstGeom prst="line">
              <a:avLst/>
            </a:prstGeom>
            <a:noFill/>
            <a:ln w="12700">
              <a:solidFill>
                <a:schemeClr val="tx1"/>
              </a:solidFill>
              <a:round/>
              <a:headEnd/>
              <a:tailEnd/>
            </a:ln>
          </p:spPr>
          <p:txBody>
            <a:bodyPr anchor="ctr" anchorCtr="1"/>
            <a:lstStyle/>
            <a:p>
              <a:endParaRPr lang="en-US" sz="1200"/>
            </a:p>
          </p:txBody>
        </p:sp>
        <p:sp>
          <p:nvSpPr>
            <p:cNvPr id="80945" name="Line 23"/>
            <p:cNvSpPr>
              <a:spLocks noChangeShapeType="1"/>
            </p:cNvSpPr>
            <p:nvPr/>
          </p:nvSpPr>
          <p:spPr bwMode="auto">
            <a:xfrm>
              <a:off x="7462838" y="5382121"/>
              <a:ext cx="0" cy="365546"/>
            </a:xfrm>
            <a:prstGeom prst="line">
              <a:avLst/>
            </a:prstGeom>
            <a:noFill/>
            <a:ln w="12700">
              <a:solidFill>
                <a:schemeClr val="tx1"/>
              </a:solidFill>
              <a:round/>
              <a:headEnd/>
              <a:tailEnd/>
            </a:ln>
          </p:spPr>
          <p:txBody>
            <a:bodyPr anchor="ctr" anchorCtr="1"/>
            <a:lstStyle/>
            <a:p>
              <a:endParaRPr lang="en-US" sz="1200"/>
            </a:p>
          </p:txBody>
        </p:sp>
        <p:sp>
          <p:nvSpPr>
            <p:cNvPr id="80946" name="Line 24"/>
            <p:cNvSpPr>
              <a:spLocks noChangeShapeType="1"/>
            </p:cNvSpPr>
            <p:nvPr/>
          </p:nvSpPr>
          <p:spPr bwMode="auto">
            <a:xfrm>
              <a:off x="7845425" y="5382121"/>
              <a:ext cx="0" cy="365546"/>
            </a:xfrm>
            <a:prstGeom prst="line">
              <a:avLst/>
            </a:prstGeom>
            <a:noFill/>
            <a:ln w="12700">
              <a:solidFill>
                <a:schemeClr val="tx1"/>
              </a:solidFill>
              <a:round/>
              <a:headEnd/>
              <a:tailEnd/>
            </a:ln>
          </p:spPr>
          <p:txBody>
            <a:bodyPr anchor="ctr" anchorCtr="1"/>
            <a:lstStyle/>
            <a:p>
              <a:endParaRPr lang="en-US" sz="1200"/>
            </a:p>
          </p:txBody>
        </p:sp>
        <p:sp>
          <p:nvSpPr>
            <p:cNvPr id="80947" name="Line 28"/>
            <p:cNvSpPr>
              <a:spLocks noChangeShapeType="1"/>
            </p:cNvSpPr>
            <p:nvPr/>
          </p:nvSpPr>
          <p:spPr bwMode="auto">
            <a:xfrm>
              <a:off x="8207375" y="5382121"/>
              <a:ext cx="0" cy="365546"/>
            </a:xfrm>
            <a:prstGeom prst="line">
              <a:avLst/>
            </a:prstGeom>
            <a:noFill/>
            <a:ln w="28575" cap="sq">
              <a:solidFill>
                <a:schemeClr val="tx1"/>
              </a:solidFill>
              <a:round/>
              <a:headEnd/>
              <a:tailEnd/>
            </a:ln>
          </p:spPr>
          <p:txBody>
            <a:bodyPr anchor="ctr" anchorCtr="1"/>
            <a:lstStyle/>
            <a:p>
              <a:endParaRPr lang="en-US" sz="1200"/>
            </a:p>
          </p:txBody>
        </p:sp>
        <p:sp>
          <p:nvSpPr>
            <p:cNvPr id="80948" name="Text Box 33"/>
            <p:cNvSpPr txBox="1">
              <a:spLocks noChangeArrowheads="1"/>
            </p:cNvSpPr>
            <p:nvPr/>
          </p:nvSpPr>
          <p:spPr bwMode="auto">
            <a:xfrm>
              <a:off x="6759575" y="5137364"/>
              <a:ext cx="228600" cy="276999"/>
            </a:xfrm>
            <a:prstGeom prst="rect">
              <a:avLst/>
            </a:prstGeom>
            <a:noFill/>
            <a:ln w="9525">
              <a:noFill/>
              <a:miter lim="800000"/>
              <a:headEnd/>
              <a:tailEnd/>
            </a:ln>
          </p:spPr>
          <p:txBody>
            <a:bodyPr>
              <a:spAutoFit/>
            </a:bodyPr>
            <a:lstStyle/>
            <a:p>
              <a:r>
                <a:rPr lang="en-US" sz="1200" dirty="0" smtClean="0"/>
                <a:t>4</a:t>
              </a:r>
              <a:endParaRPr lang="en-US" sz="1200" dirty="0"/>
            </a:p>
          </p:txBody>
        </p:sp>
        <p:sp>
          <p:nvSpPr>
            <p:cNvPr id="80949" name="Text Box 34"/>
            <p:cNvSpPr txBox="1">
              <a:spLocks noChangeArrowheads="1"/>
            </p:cNvSpPr>
            <p:nvPr/>
          </p:nvSpPr>
          <p:spPr bwMode="auto">
            <a:xfrm>
              <a:off x="7140575" y="5137364"/>
              <a:ext cx="228600" cy="276999"/>
            </a:xfrm>
            <a:prstGeom prst="rect">
              <a:avLst/>
            </a:prstGeom>
            <a:noFill/>
            <a:ln w="9525">
              <a:noFill/>
              <a:miter lim="800000"/>
              <a:headEnd/>
              <a:tailEnd/>
            </a:ln>
          </p:spPr>
          <p:txBody>
            <a:bodyPr>
              <a:spAutoFit/>
            </a:bodyPr>
            <a:lstStyle/>
            <a:p>
              <a:r>
                <a:rPr lang="en-US" sz="1200" dirty="0" smtClean="0"/>
                <a:t>5</a:t>
              </a:r>
              <a:endParaRPr lang="en-US" sz="1200" dirty="0"/>
            </a:p>
          </p:txBody>
        </p:sp>
        <p:sp>
          <p:nvSpPr>
            <p:cNvPr id="80950" name="Text Box 35"/>
            <p:cNvSpPr txBox="1">
              <a:spLocks noChangeArrowheads="1"/>
            </p:cNvSpPr>
            <p:nvPr/>
          </p:nvSpPr>
          <p:spPr bwMode="auto">
            <a:xfrm>
              <a:off x="7521575" y="5137364"/>
              <a:ext cx="228600" cy="276999"/>
            </a:xfrm>
            <a:prstGeom prst="rect">
              <a:avLst/>
            </a:prstGeom>
            <a:noFill/>
            <a:ln w="9525">
              <a:noFill/>
              <a:miter lim="800000"/>
              <a:headEnd/>
              <a:tailEnd/>
            </a:ln>
          </p:spPr>
          <p:txBody>
            <a:bodyPr>
              <a:spAutoFit/>
            </a:bodyPr>
            <a:lstStyle/>
            <a:p>
              <a:r>
                <a:rPr lang="en-US" sz="1200" dirty="0" smtClean="0"/>
                <a:t>6</a:t>
              </a:r>
              <a:endParaRPr lang="en-US" sz="1200" dirty="0"/>
            </a:p>
          </p:txBody>
        </p:sp>
        <p:sp>
          <p:nvSpPr>
            <p:cNvPr id="80951" name="Text Box 36"/>
            <p:cNvSpPr txBox="1">
              <a:spLocks noChangeArrowheads="1"/>
            </p:cNvSpPr>
            <p:nvPr/>
          </p:nvSpPr>
          <p:spPr bwMode="auto">
            <a:xfrm>
              <a:off x="7902575" y="5137364"/>
              <a:ext cx="228600" cy="276999"/>
            </a:xfrm>
            <a:prstGeom prst="rect">
              <a:avLst/>
            </a:prstGeom>
            <a:noFill/>
            <a:ln w="9525">
              <a:noFill/>
              <a:miter lim="800000"/>
              <a:headEnd/>
              <a:tailEnd/>
            </a:ln>
          </p:spPr>
          <p:txBody>
            <a:bodyPr>
              <a:spAutoFit/>
            </a:bodyPr>
            <a:lstStyle/>
            <a:p>
              <a:r>
                <a:rPr lang="en-US" sz="1200" dirty="0" smtClean="0"/>
                <a:t>7</a:t>
              </a:r>
              <a:endParaRPr lang="en-US" sz="1200" dirty="0"/>
            </a:p>
          </p:txBody>
        </p:sp>
        <p:cxnSp>
          <p:nvCxnSpPr>
            <p:cNvPr id="80952" name="Straight Connector 295"/>
            <p:cNvCxnSpPr>
              <a:cxnSpLocks noChangeShapeType="1"/>
            </p:cNvCxnSpPr>
            <p:nvPr/>
          </p:nvCxnSpPr>
          <p:spPr bwMode="auto">
            <a:xfrm rot="16200000" flipH="1">
              <a:off x="7456487" y="4631234"/>
              <a:ext cx="1590" cy="1501775"/>
            </a:xfrm>
            <a:prstGeom prst="line">
              <a:avLst/>
            </a:prstGeom>
            <a:noFill/>
            <a:ln w="28575" algn="ctr">
              <a:solidFill>
                <a:schemeClr val="tx1"/>
              </a:solidFill>
              <a:round/>
              <a:headEnd/>
              <a:tailEnd/>
            </a:ln>
          </p:spPr>
        </p:cxnSp>
        <p:cxnSp>
          <p:nvCxnSpPr>
            <p:cNvPr id="80953" name="Straight Connector 296"/>
            <p:cNvCxnSpPr>
              <a:cxnSpLocks noChangeShapeType="1"/>
              <a:stCxn id="80942" idx="1"/>
              <a:endCxn id="80947" idx="1"/>
            </p:cNvCxnSpPr>
            <p:nvPr/>
          </p:nvCxnSpPr>
          <p:spPr bwMode="auto">
            <a:xfrm rot="5400000" flipH="1" flipV="1">
              <a:off x="7456486" y="4996780"/>
              <a:ext cx="1590" cy="1501775"/>
            </a:xfrm>
            <a:prstGeom prst="line">
              <a:avLst/>
            </a:prstGeom>
            <a:noFill/>
            <a:ln w="28575" algn="ctr">
              <a:solidFill>
                <a:schemeClr val="tx1"/>
              </a:solidFill>
              <a:round/>
              <a:headEnd/>
              <a:tailEnd/>
            </a:ln>
          </p:spPr>
        </p:cxnSp>
      </p:grpSp>
      <p:grpSp>
        <p:nvGrpSpPr>
          <p:cNvPr id="80954" name="Group 105"/>
          <p:cNvGrpSpPr>
            <a:grpSpLocks/>
          </p:cNvGrpSpPr>
          <p:nvPr/>
        </p:nvGrpSpPr>
        <p:grpSpPr bwMode="auto">
          <a:xfrm>
            <a:off x="2611906" y="5137364"/>
            <a:ext cx="1535113" cy="626196"/>
            <a:chOff x="2351087" y="1905000"/>
            <a:chExt cx="1535113" cy="625475"/>
          </a:xfrm>
        </p:grpSpPr>
        <p:sp>
          <p:nvSpPr>
            <p:cNvPr id="80960" name="Rectangle 11"/>
            <p:cNvSpPr>
              <a:spLocks noChangeArrowheads="1"/>
            </p:cNvSpPr>
            <p:nvPr/>
          </p:nvSpPr>
          <p:spPr bwMode="auto">
            <a:xfrm>
              <a:off x="3502025" y="21645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0961" name="Rectangle 12"/>
            <p:cNvSpPr>
              <a:spLocks noChangeArrowheads="1"/>
            </p:cNvSpPr>
            <p:nvPr/>
          </p:nvSpPr>
          <p:spPr bwMode="auto">
            <a:xfrm>
              <a:off x="3117850" y="21645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0962" name="Rectangle 13"/>
            <p:cNvSpPr>
              <a:spLocks noChangeArrowheads="1"/>
            </p:cNvSpPr>
            <p:nvPr/>
          </p:nvSpPr>
          <p:spPr bwMode="auto">
            <a:xfrm>
              <a:off x="2735262" y="2164556"/>
              <a:ext cx="382588"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0963" name="Rectangle 14"/>
            <p:cNvSpPr>
              <a:spLocks noChangeArrowheads="1"/>
            </p:cNvSpPr>
            <p:nvPr/>
          </p:nvSpPr>
          <p:spPr bwMode="auto">
            <a:xfrm>
              <a:off x="2351087" y="2164556"/>
              <a:ext cx="384175" cy="365125"/>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0964" name="Line 17"/>
            <p:cNvSpPr>
              <a:spLocks noChangeShapeType="1"/>
            </p:cNvSpPr>
            <p:nvPr/>
          </p:nvSpPr>
          <p:spPr bwMode="auto">
            <a:xfrm>
              <a:off x="2351087" y="2164556"/>
              <a:ext cx="0" cy="365125"/>
            </a:xfrm>
            <a:prstGeom prst="line">
              <a:avLst/>
            </a:prstGeom>
            <a:noFill/>
            <a:ln w="28575" cap="sq">
              <a:solidFill>
                <a:schemeClr val="tx1"/>
              </a:solidFill>
              <a:round/>
              <a:headEnd/>
              <a:tailEnd/>
            </a:ln>
          </p:spPr>
          <p:txBody>
            <a:bodyPr anchor="ctr" anchorCtr="1"/>
            <a:lstStyle/>
            <a:p>
              <a:endParaRPr lang="en-US" sz="1200"/>
            </a:p>
          </p:txBody>
        </p:sp>
        <p:sp>
          <p:nvSpPr>
            <p:cNvPr id="80965" name="Line 18"/>
            <p:cNvSpPr>
              <a:spLocks noChangeShapeType="1"/>
            </p:cNvSpPr>
            <p:nvPr/>
          </p:nvSpPr>
          <p:spPr bwMode="auto">
            <a:xfrm>
              <a:off x="2735262" y="2164556"/>
              <a:ext cx="0" cy="365125"/>
            </a:xfrm>
            <a:prstGeom prst="line">
              <a:avLst/>
            </a:prstGeom>
            <a:noFill/>
            <a:ln w="12700">
              <a:solidFill>
                <a:schemeClr val="tx1"/>
              </a:solidFill>
              <a:round/>
              <a:headEnd/>
              <a:tailEnd/>
            </a:ln>
          </p:spPr>
          <p:txBody>
            <a:bodyPr anchor="ctr" anchorCtr="1"/>
            <a:lstStyle/>
            <a:p>
              <a:endParaRPr lang="en-US" sz="1200"/>
            </a:p>
          </p:txBody>
        </p:sp>
        <p:sp>
          <p:nvSpPr>
            <p:cNvPr id="80966" name="Line 19"/>
            <p:cNvSpPr>
              <a:spLocks noChangeShapeType="1"/>
            </p:cNvSpPr>
            <p:nvPr/>
          </p:nvSpPr>
          <p:spPr bwMode="auto">
            <a:xfrm>
              <a:off x="3117850" y="2164556"/>
              <a:ext cx="0" cy="365125"/>
            </a:xfrm>
            <a:prstGeom prst="line">
              <a:avLst/>
            </a:prstGeom>
            <a:noFill/>
            <a:ln w="12700">
              <a:solidFill>
                <a:schemeClr val="tx1"/>
              </a:solidFill>
              <a:round/>
              <a:headEnd/>
              <a:tailEnd/>
            </a:ln>
          </p:spPr>
          <p:txBody>
            <a:bodyPr anchor="ctr" anchorCtr="1"/>
            <a:lstStyle/>
            <a:p>
              <a:endParaRPr lang="en-US" sz="1200"/>
            </a:p>
          </p:txBody>
        </p:sp>
        <p:sp>
          <p:nvSpPr>
            <p:cNvPr id="80967" name="Line 20"/>
            <p:cNvSpPr>
              <a:spLocks noChangeShapeType="1"/>
            </p:cNvSpPr>
            <p:nvPr/>
          </p:nvSpPr>
          <p:spPr bwMode="auto">
            <a:xfrm>
              <a:off x="3502025" y="2164556"/>
              <a:ext cx="0" cy="365125"/>
            </a:xfrm>
            <a:prstGeom prst="line">
              <a:avLst/>
            </a:prstGeom>
            <a:noFill/>
            <a:ln w="12700">
              <a:solidFill>
                <a:schemeClr val="tx1"/>
              </a:solidFill>
              <a:round/>
              <a:headEnd/>
              <a:tailEnd/>
            </a:ln>
          </p:spPr>
          <p:txBody>
            <a:bodyPr anchor="ctr" anchorCtr="1"/>
            <a:lstStyle/>
            <a:p>
              <a:endParaRPr lang="en-US" sz="1200"/>
            </a:p>
          </p:txBody>
        </p:sp>
        <p:sp>
          <p:nvSpPr>
            <p:cNvPr id="80968" name="Line 21"/>
            <p:cNvSpPr>
              <a:spLocks noChangeShapeType="1"/>
            </p:cNvSpPr>
            <p:nvPr/>
          </p:nvSpPr>
          <p:spPr bwMode="auto">
            <a:xfrm>
              <a:off x="3886200" y="2164556"/>
              <a:ext cx="0" cy="365125"/>
            </a:xfrm>
            <a:prstGeom prst="line">
              <a:avLst/>
            </a:prstGeom>
            <a:noFill/>
            <a:ln w="12700">
              <a:solidFill>
                <a:schemeClr val="tx1"/>
              </a:solidFill>
              <a:round/>
              <a:headEnd/>
              <a:tailEnd/>
            </a:ln>
          </p:spPr>
          <p:txBody>
            <a:bodyPr anchor="ctr" anchorCtr="1"/>
            <a:lstStyle/>
            <a:p>
              <a:endParaRPr lang="en-US" sz="1200"/>
            </a:p>
          </p:txBody>
        </p:sp>
        <p:sp>
          <p:nvSpPr>
            <p:cNvPr id="80969" name="Line 28"/>
            <p:cNvSpPr>
              <a:spLocks noChangeShapeType="1"/>
            </p:cNvSpPr>
            <p:nvPr/>
          </p:nvSpPr>
          <p:spPr bwMode="auto">
            <a:xfrm>
              <a:off x="3875087" y="2164556"/>
              <a:ext cx="0" cy="365125"/>
            </a:xfrm>
            <a:prstGeom prst="line">
              <a:avLst/>
            </a:prstGeom>
            <a:noFill/>
            <a:ln w="28575" cap="sq">
              <a:solidFill>
                <a:schemeClr val="tx1"/>
              </a:solidFill>
              <a:round/>
              <a:headEnd/>
              <a:tailEnd/>
            </a:ln>
          </p:spPr>
          <p:txBody>
            <a:bodyPr anchor="ctr" anchorCtr="1"/>
            <a:lstStyle/>
            <a:p>
              <a:endParaRPr lang="en-US" sz="1200"/>
            </a:p>
          </p:txBody>
        </p:sp>
        <p:sp>
          <p:nvSpPr>
            <p:cNvPr id="80970" name="Text Box 29"/>
            <p:cNvSpPr txBox="1">
              <a:spLocks noChangeArrowheads="1"/>
            </p:cNvSpPr>
            <p:nvPr/>
          </p:nvSpPr>
          <p:spPr bwMode="auto">
            <a:xfrm>
              <a:off x="2438400" y="1905000"/>
              <a:ext cx="228600" cy="276680"/>
            </a:xfrm>
            <a:prstGeom prst="rect">
              <a:avLst/>
            </a:prstGeom>
            <a:noFill/>
            <a:ln w="9525">
              <a:noFill/>
              <a:miter lim="800000"/>
              <a:headEnd/>
              <a:tailEnd/>
            </a:ln>
          </p:spPr>
          <p:txBody>
            <a:bodyPr>
              <a:spAutoFit/>
            </a:bodyPr>
            <a:lstStyle/>
            <a:p>
              <a:r>
                <a:rPr lang="en-US" sz="1200" dirty="0" smtClean="0"/>
                <a:t>0</a:t>
              </a:r>
              <a:endParaRPr lang="en-US" sz="1200" dirty="0"/>
            </a:p>
          </p:txBody>
        </p:sp>
        <p:sp>
          <p:nvSpPr>
            <p:cNvPr id="80971" name="Text Box 30"/>
            <p:cNvSpPr txBox="1">
              <a:spLocks noChangeArrowheads="1"/>
            </p:cNvSpPr>
            <p:nvPr/>
          </p:nvSpPr>
          <p:spPr bwMode="auto">
            <a:xfrm>
              <a:off x="2819400" y="1905000"/>
              <a:ext cx="228600" cy="276680"/>
            </a:xfrm>
            <a:prstGeom prst="rect">
              <a:avLst/>
            </a:prstGeom>
            <a:noFill/>
            <a:ln w="9525">
              <a:noFill/>
              <a:miter lim="800000"/>
              <a:headEnd/>
              <a:tailEnd/>
            </a:ln>
          </p:spPr>
          <p:txBody>
            <a:bodyPr>
              <a:spAutoFit/>
            </a:bodyPr>
            <a:lstStyle/>
            <a:p>
              <a:r>
                <a:rPr lang="en-US" sz="1200" dirty="0" smtClean="0"/>
                <a:t>1</a:t>
              </a:r>
              <a:endParaRPr lang="en-US" sz="1200" dirty="0"/>
            </a:p>
          </p:txBody>
        </p:sp>
        <p:sp>
          <p:nvSpPr>
            <p:cNvPr id="80972" name="Text Box 31"/>
            <p:cNvSpPr txBox="1">
              <a:spLocks noChangeArrowheads="1"/>
            </p:cNvSpPr>
            <p:nvPr/>
          </p:nvSpPr>
          <p:spPr bwMode="auto">
            <a:xfrm>
              <a:off x="3200400" y="1905000"/>
              <a:ext cx="228600" cy="276680"/>
            </a:xfrm>
            <a:prstGeom prst="rect">
              <a:avLst/>
            </a:prstGeom>
            <a:noFill/>
            <a:ln w="9525">
              <a:noFill/>
              <a:miter lim="800000"/>
              <a:headEnd/>
              <a:tailEnd/>
            </a:ln>
          </p:spPr>
          <p:txBody>
            <a:bodyPr>
              <a:spAutoFit/>
            </a:bodyPr>
            <a:lstStyle/>
            <a:p>
              <a:r>
                <a:rPr lang="en-US" sz="1200" dirty="0"/>
                <a:t>2</a:t>
              </a:r>
            </a:p>
          </p:txBody>
        </p:sp>
        <p:sp>
          <p:nvSpPr>
            <p:cNvPr id="80973" name="Text Box 32"/>
            <p:cNvSpPr txBox="1">
              <a:spLocks noChangeArrowheads="1"/>
            </p:cNvSpPr>
            <p:nvPr/>
          </p:nvSpPr>
          <p:spPr bwMode="auto">
            <a:xfrm>
              <a:off x="3581400" y="1905000"/>
              <a:ext cx="228600" cy="276680"/>
            </a:xfrm>
            <a:prstGeom prst="rect">
              <a:avLst/>
            </a:prstGeom>
            <a:noFill/>
            <a:ln w="9525">
              <a:noFill/>
              <a:miter lim="800000"/>
              <a:headEnd/>
              <a:tailEnd/>
            </a:ln>
          </p:spPr>
          <p:txBody>
            <a:bodyPr>
              <a:spAutoFit/>
            </a:bodyPr>
            <a:lstStyle/>
            <a:p>
              <a:r>
                <a:rPr lang="en-US" sz="1200" dirty="0" smtClean="0"/>
                <a:t>3</a:t>
              </a:r>
              <a:endParaRPr lang="en-US" sz="1200" dirty="0"/>
            </a:p>
          </p:txBody>
        </p:sp>
        <p:cxnSp>
          <p:nvCxnSpPr>
            <p:cNvPr id="80974" name="Straight Connector 312"/>
            <p:cNvCxnSpPr>
              <a:cxnSpLocks noChangeShapeType="1"/>
              <a:stCxn id="80964" idx="0"/>
              <a:endCxn id="80969" idx="0"/>
            </p:cNvCxnSpPr>
            <p:nvPr/>
          </p:nvCxnSpPr>
          <p:spPr bwMode="auto">
            <a:xfrm rot="16200000" flipH="1">
              <a:off x="3113087" y="1402556"/>
              <a:ext cx="1588" cy="1524000"/>
            </a:xfrm>
            <a:prstGeom prst="line">
              <a:avLst/>
            </a:prstGeom>
            <a:noFill/>
            <a:ln w="28575" algn="ctr">
              <a:solidFill>
                <a:schemeClr val="tx1"/>
              </a:solidFill>
              <a:round/>
              <a:headEnd/>
              <a:tailEnd/>
            </a:ln>
          </p:spPr>
        </p:cxnSp>
        <p:cxnSp>
          <p:nvCxnSpPr>
            <p:cNvPr id="80975" name="Straight Connector 313"/>
            <p:cNvCxnSpPr>
              <a:cxnSpLocks noChangeShapeType="1"/>
              <a:stCxn id="80964" idx="1"/>
              <a:endCxn id="80969" idx="1"/>
            </p:cNvCxnSpPr>
            <p:nvPr/>
          </p:nvCxnSpPr>
          <p:spPr bwMode="auto">
            <a:xfrm rot="5400000" flipH="1" flipV="1">
              <a:off x="3113087" y="1767681"/>
              <a:ext cx="1588" cy="1524000"/>
            </a:xfrm>
            <a:prstGeom prst="line">
              <a:avLst/>
            </a:prstGeom>
            <a:noFill/>
            <a:ln w="28575" algn="ctr">
              <a:solidFill>
                <a:schemeClr val="tx1"/>
              </a:solidFill>
              <a:round/>
              <a:headEnd/>
              <a:tailEnd/>
            </a:ln>
          </p:spPr>
        </p:cxnSp>
      </p:grpSp>
      <p:cxnSp>
        <p:nvCxnSpPr>
          <p:cNvPr id="80955" name="Straight Arrow Connector 398"/>
          <p:cNvCxnSpPr>
            <a:cxnSpLocks noChangeShapeType="1"/>
            <a:stCxn id="81022" idx="1"/>
            <a:endCxn id="80966" idx="0"/>
          </p:cNvCxnSpPr>
          <p:nvPr/>
        </p:nvCxnSpPr>
        <p:spPr bwMode="auto">
          <a:xfrm>
            <a:off x="2615082" y="4891832"/>
            <a:ext cx="763587" cy="505387"/>
          </a:xfrm>
          <a:prstGeom prst="straightConnector1">
            <a:avLst/>
          </a:prstGeom>
          <a:noFill/>
          <a:ln w="28575" algn="ctr">
            <a:solidFill>
              <a:srgbClr val="0000FF"/>
            </a:solidFill>
            <a:round/>
            <a:headEnd/>
            <a:tailEnd type="arrow" w="med" len="med"/>
          </a:ln>
        </p:spPr>
      </p:cxnSp>
      <p:cxnSp>
        <p:nvCxnSpPr>
          <p:cNvPr id="80956" name="Straight Arrow Connector 400"/>
          <p:cNvCxnSpPr>
            <a:cxnSpLocks noChangeShapeType="1"/>
            <a:endCxn id="80966" idx="0"/>
          </p:cNvCxnSpPr>
          <p:nvPr/>
        </p:nvCxnSpPr>
        <p:spPr bwMode="auto">
          <a:xfrm flipH="1">
            <a:off x="3378669" y="4937891"/>
            <a:ext cx="947737" cy="459328"/>
          </a:xfrm>
          <a:prstGeom prst="straightConnector1">
            <a:avLst/>
          </a:prstGeom>
          <a:noFill/>
          <a:ln w="28575" algn="ctr">
            <a:solidFill>
              <a:srgbClr val="0000FF"/>
            </a:solidFill>
            <a:round/>
            <a:headEnd/>
            <a:tailEnd type="arrow" w="med" len="med"/>
          </a:ln>
        </p:spPr>
      </p:cxnSp>
      <p:cxnSp>
        <p:nvCxnSpPr>
          <p:cNvPr id="80957" name="Straight Arrow Connector 402"/>
          <p:cNvCxnSpPr>
            <a:cxnSpLocks noChangeShapeType="1"/>
            <a:endCxn id="80945" idx="0"/>
          </p:cNvCxnSpPr>
          <p:nvPr/>
        </p:nvCxnSpPr>
        <p:spPr bwMode="auto">
          <a:xfrm>
            <a:off x="6561931" y="4951412"/>
            <a:ext cx="900907" cy="430709"/>
          </a:xfrm>
          <a:prstGeom prst="straightConnector1">
            <a:avLst/>
          </a:prstGeom>
          <a:noFill/>
          <a:ln w="28575" algn="ctr">
            <a:solidFill>
              <a:srgbClr val="0000FF"/>
            </a:solidFill>
            <a:round/>
            <a:headEnd/>
            <a:tailEnd type="arrow" w="med" len="med"/>
          </a:ln>
        </p:spPr>
      </p:cxnSp>
      <p:cxnSp>
        <p:nvCxnSpPr>
          <p:cNvPr id="80958" name="Straight Arrow Connector 404"/>
          <p:cNvCxnSpPr>
            <a:cxnSpLocks noChangeShapeType="1"/>
            <a:stCxn id="80990" idx="1"/>
            <a:endCxn id="80945" idx="0"/>
          </p:cNvCxnSpPr>
          <p:nvPr/>
        </p:nvCxnSpPr>
        <p:spPr bwMode="auto">
          <a:xfrm flipH="1">
            <a:off x="7462838" y="4952207"/>
            <a:ext cx="992188" cy="429914"/>
          </a:xfrm>
          <a:prstGeom prst="straightConnector1">
            <a:avLst/>
          </a:prstGeom>
          <a:noFill/>
          <a:ln w="28575" algn="ctr">
            <a:solidFill>
              <a:srgbClr val="0000FF"/>
            </a:solidFill>
            <a:round/>
            <a:headEnd/>
            <a:tailEnd type="arrow" w="med" len="med"/>
          </a:ln>
        </p:spPr>
      </p:cxnSp>
      <p:sp>
        <p:nvSpPr>
          <p:cNvPr id="80959" name="TextBox 413"/>
          <p:cNvSpPr txBox="1">
            <a:spLocks noChangeArrowheads="1"/>
          </p:cNvSpPr>
          <p:nvPr/>
        </p:nvSpPr>
        <p:spPr bwMode="auto">
          <a:xfrm>
            <a:off x="78018" y="5403580"/>
            <a:ext cx="913609" cy="276999"/>
          </a:xfrm>
          <a:prstGeom prst="rect">
            <a:avLst/>
          </a:prstGeom>
          <a:noFill/>
          <a:ln w="9525">
            <a:noFill/>
            <a:miter lim="800000"/>
            <a:headEnd/>
            <a:tailEnd/>
          </a:ln>
        </p:spPr>
        <p:txBody>
          <a:bodyPr wrap="square">
            <a:spAutoFit/>
          </a:bodyPr>
          <a:lstStyle/>
          <a:p>
            <a:r>
              <a:rPr lang="en-US" sz="1200" dirty="0">
                <a:solidFill>
                  <a:srgbClr val="0000FF"/>
                </a:solidFill>
              </a:rPr>
              <a:t>Merge</a:t>
            </a:r>
          </a:p>
        </p:txBody>
      </p:sp>
      <p:grpSp>
        <p:nvGrpSpPr>
          <p:cNvPr id="81210" name="Group 81209"/>
          <p:cNvGrpSpPr/>
          <p:nvPr/>
        </p:nvGrpSpPr>
        <p:grpSpPr>
          <a:xfrm>
            <a:off x="4234648" y="6125859"/>
            <a:ext cx="3059190" cy="602164"/>
            <a:chOff x="4234648" y="6125859"/>
            <a:chExt cx="3059190" cy="602164"/>
          </a:xfrm>
        </p:grpSpPr>
        <p:sp>
          <p:nvSpPr>
            <p:cNvPr id="80908" name="Rectangle 7"/>
            <p:cNvSpPr>
              <a:spLocks noChangeArrowheads="1"/>
            </p:cNvSpPr>
            <p:nvPr/>
          </p:nvSpPr>
          <p:spPr bwMode="auto">
            <a:xfrm>
              <a:off x="6911044" y="6368478"/>
              <a:ext cx="382794" cy="358764"/>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9</a:t>
              </a:r>
            </a:p>
          </p:txBody>
        </p:sp>
        <p:sp>
          <p:nvSpPr>
            <p:cNvPr id="80909" name="Rectangle 8"/>
            <p:cNvSpPr>
              <a:spLocks noChangeArrowheads="1"/>
            </p:cNvSpPr>
            <p:nvPr/>
          </p:nvSpPr>
          <p:spPr bwMode="auto">
            <a:xfrm>
              <a:off x="6529832" y="6368478"/>
              <a:ext cx="381213" cy="358764"/>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8</a:t>
              </a:r>
            </a:p>
          </p:txBody>
        </p:sp>
        <p:sp>
          <p:nvSpPr>
            <p:cNvPr id="80910" name="Rectangle 9"/>
            <p:cNvSpPr>
              <a:spLocks noChangeArrowheads="1"/>
            </p:cNvSpPr>
            <p:nvPr/>
          </p:nvSpPr>
          <p:spPr bwMode="auto">
            <a:xfrm>
              <a:off x="6145456" y="6368478"/>
              <a:ext cx="384376" cy="358764"/>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6</a:t>
              </a:r>
            </a:p>
          </p:txBody>
        </p:sp>
        <p:sp>
          <p:nvSpPr>
            <p:cNvPr id="80911" name="Rectangle 10"/>
            <p:cNvSpPr>
              <a:spLocks noChangeArrowheads="1"/>
            </p:cNvSpPr>
            <p:nvPr/>
          </p:nvSpPr>
          <p:spPr bwMode="auto">
            <a:xfrm>
              <a:off x="5764244" y="6368478"/>
              <a:ext cx="381213" cy="358764"/>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5</a:t>
              </a:r>
            </a:p>
          </p:txBody>
        </p:sp>
        <p:sp>
          <p:nvSpPr>
            <p:cNvPr id="80912" name="Rectangle 11"/>
            <p:cNvSpPr>
              <a:spLocks noChangeArrowheads="1"/>
            </p:cNvSpPr>
            <p:nvPr/>
          </p:nvSpPr>
          <p:spPr bwMode="auto">
            <a:xfrm>
              <a:off x="5381449" y="6368478"/>
              <a:ext cx="382794" cy="358764"/>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4</a:t>
              </a:r>
            </a:p>
          </p:txBody>
        </p:sp>
        <p:sp>
          <p:nvSpPr>
            <p:cNvPr id="80913" name="Rectangle 12"/>
            <p:cNvSpPr>
              <a:spLocks noChangeArrowheads="1"/>
            </p:cNvSpPr>
            <p:nvPr/>
          </p:nvSpPr>
          <p:spPr bwMode="auto">
            <a:xfrm>
              <a:off x="4998655" y="6368478"/>
              <a:ext cx="382794" cy="358764"/>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3</a:t>
              </a:r>
            </a:p>
          </p:txBody>
        </p:sp>
        <p:sp>
          <p:nvSpPr>
            <p:cNvPr id="80914" name="Rectangle 13"/>
            <p:cNvSpPr>
              <a:spLocks noChangeArrowheads="1"/>
            </p:cNvSpPr>
            <p:nvPr/>
          </p:nvSpPr>
          <p:spPr bwMode="auto">
            <a:xfrm>
              <a:off x="4617442" y="6368478"/>
              <a:ext cx="381213" cy="358764"/>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2</a:t>
              </a:r>
            </a:p>
          </p:txBody>
        </p:sp>
        <p:sp>
          <p:nvSpPr>
            <p:cNvPr id="80915" name="Rectangle 14"/>
            <p:cNvSpPr>
              <a:spLocks noChangeArrowheads="1"/>
            </p:cNvSpPr>
            <p:nvPr/>
          </p:nvSpPr>
          <p:spPr bwMode="auto">
            <a:xfrm>
              <a:off x="4234648" y="6368478"/>
              <a:ext cx="382794" cy="358764"/>
            </a:xfrm>
            <a:prstGeom prst="rect">
              <a:avLst/>
            </a:prstGeom>
            <a:noFill/>
            <a:ln w="9525">
              <a:noFill/>
              <a:miter lim="800000"/>
              <a:headEnd/>
              <a:tailEnd/>
            </a:ln>
          </p:spPr>
          <p:txBody>
            <a:bodyPr anchor="ctr" anchorCtr="1"/>
            <a:lstStyle/>
            <a:p>
              <a:pPr>
                <a:spcBef>
                  <a:spcPct val="20000"/>
                </a:spcBef>
              </a:pPr>
              <a:r>
                <a:rPr lang="en-US" sz="1200">
                  <a:solidFill>
                    <a:schemeClr val="accent2"/>
                  </a:solidFill>
                </a:rPr>
                <a:t>1</a:t>
              </a:r>
            </a:p>
          </p:txBody>
        </p:sp>
        <p:sp>
          <p:nvSpPr>
            <p:cNvPr id="80916" name="Line 17"/>
            <p:cNvSpPr>
              <a:spLocks noChangeShapeType="1"/>
            </p:cNvSpPr>
            <p:nvPr/>
          </p:nvSpPr>
          <p:spPr bwMode="auto">
            <a:xfrm>
              <a:off x="4234648" y="6368478"/>
              <a:ext cx="0" cy="358764"/>
            </a:xfrm>
            <a:prstGeom prst="line">
              <a:avLst/>
            </a:prstGeom>
            <a:noFill/>
            <a:ln w="28575" cap="sq">
              <a:solidFill>
                <a:schemeClr val="tx1"/>
              </a:solidFill>
              <a:round/>
              <a:headEnd/>
              <a:tailEnd/>
            </a:ln>
          </p:spPr>
          <p:txBody>
            <a:bodyPr anchor="ctr" anchorCtr="1"/>
            <a:lstStyle/>
            <a:p>
              <a:endParaRPr lang="en-US" sz="1200"/>
            </a:p>
          </p:txBody>
        </p:sp>
        <p:sp>
          <p:nvSpPr>
            <p:cNvPr id="80917" name="Line 18"/>
            <p:cNvSpPr>
              <a:spLocks noChangeShapeType="1"/>
            </p:cNvSpPr>
            <p:nvPr/>
          </p:nvSpPr>
          <p:spPr bwMode="auto">
            <a:xfrm>
              <a:off x="4617442" y="6368478"/>
              <a:ext cx="0" cy="358764"/>
            </a:xfrm>
            <a:prstGeom prst="line">
              <a:avLst/>
            </a:prstGeom>
            <a:noFill/>
            <a:ln w="12700">
              <a:solidFill>
                <a:schemeClr val="tx1"/>
              </a:solidFill>
              <a:round/>
              <a:headEnd/>
              <a:tailEnd/>
            </a:ln>
          </p:spPr>
          <p:txBody>
            <a:bodyPr anchor="ctr" anchorCtr="1"/>
            <a:lstStyle/>
            <a:p>
              <a:endParaRPr lang="en-US" sz="1200"/>
            </a:p>
          </p:txBody>
        </p:sp>
        <p:sp>
          <p:nvSpPr>
            <p:cNvPr id="80918" name="Line 19"/>
            <p:cNvSpPr>
              <a:spLocks noChangeShapeType="1"/>
            </p:cNvSpPr>
            <p:nvPr/>
          </p:nvSpPr>
          <p:spPr bwMode="auto">
            <a:xfrm>
              <a:off x="4998655" y="6368478"/>
              <a:ext cx="0" cy="358764"/>
            </a:xfrm>
            <a:prstGeom prst="line">
              <a:avLst/>
            </a:prstGeom>
            <a:noFill/>
            <a:ln w="12700">
              <a:solidFill>
                <a:schemeClr val="tx1"/>
              </a:solidFill>
              <a:round/>
              <a:headEnd/>
              <a:tailEnd/>
            </a:ln>
          </p:spPr>
          <p:txBody>
            <a:bodyPr anchor="ctr" anchorCtr="1"/>
            <a:lstStyle/>
            <a:p>
              <a:endParaRPr lang="en-US" sz="1200"/>
            </a:p>
          </p:txBody>
        </p:sp>
        <p:sp>
          <p:nvSpPr>
            <p:cNvPr id="80919" name="Line 20"/>
            <p:cNvSpPr>
              <a:spLocks noChangeShapeType="1"/>
            </p:cNvSpPr>
            <p:nvPr/>
          </p:nvSpPr>
          <p:spPr bwMode="auto">
            <a:xfrm>
              <a:off x="5381449" y="6368478"/>
              <a:ext cx="0" cy="358764"/>
            </a:xfrm>
            <a:prstGeom prst="line">
              <a:avLst/>
            </a:prstGeom>
            <a:noFill/>
            <a:ln w="12700">
              <a:solidFill>
                <a:schemeClr val="tx1"/>
              </a:solidFill>
              <a:round/>
              <a:headEnd/>
              <a:tailEnd/>
            </a:ln>
          </p:spPr>
          <p:txBody>
            <a:bodyPr anchor="ctr" anchorCtr="1"/>
            <a:lstStyle/>
            <a:p>
              <a:endParaRPr lang="en-US" sz="1200"/>
            </a:p>
          </p:txBody>
        </p:sp>
        <p:sp>
          <p:nvSpPr>
            <p:cNvPr id="80920" name="Line 21"/>
            <p:cNvSpPr>
              <a:spLocks noChangeShapeType="1"/>
            </p:cNvSpPr>
            <p:nvPr/>
          </p:nvSpPr>
          <p:spPr bwMode="auto">
            <a:xfrm>
              <a:off x="5764244" y="6368478"/>
              <a:ext cx="0" cy="358764"/>
            </a:xfrm>
            <a:prstGeom prst="line">
              <a:avLst/>
            </a:prstGeom>
            <a:noFill/>
            <a:ln w="12700">
              <a:solidFill>
                <a:schemeClr val="tx1"/>
              </a:solidFill>
              <a:round/>
              <a:headEnd/>
              <a:tailEnd/>
            </a:ln>
          </p:spPr>
          <p:txBody>
            <a:bodyPr anchor="ctr" anchorCtr="1"/>
            <a:lstStyle/>
            <a:p>
              <a:endParaRPr lang="en-US" sz="1200"/>
            </a:p>
          </p:txBody>
        </p:sp>
        <p:sp>
          <p:nvSpPr>
            <p:cNvPr id="80921" name="Line 22"/>
            <p:cNvSpPr>
              <a:spLocks noChangeShapeType="1"/>
            </p:cNvSpPr>
            <p:nvPr/>
          </p:nvSpPr>
          <p:spPr bwMode="auto">
            <a:xfrm>
              <a:off x="6145456" y="6368478"/>
              <a:ext cx="0" cy="358764"/>
            </a:xfrm>
            <a:prstGeom prst="line">
              <a:avLst/>
            </a:prstGeom>
            <a:noFill/>
            <a:ln w="12700">
              <a:solidFill>
                <a:schemeClr val="tx1"/>
              </a:solidFill>
              <a:round/>
              <a:headEnd/>
              <a:tailEnd/>
            </a:ln>
          </p:spPr>
          <p:txBody>
            <a:bodyPr anchor="ctr" anchorCtr="1"/>
            <a:lstStyle/>
            <a:p>
              <a:endParaRPr lang="en-US" sz="1200"/>
            </a:p>
          </p:txBody>
        </p:sp>
        <p:sp>
          <p:nvSpPr>
            <p:cNvPr id="80922" name="Line 23"/>
            <p:cNvSpPr>
              <a:spLocks noChangeShapeType="1"/>
            </p:cNvSpPr>
            <p:nvPr/>
          </p:nvSpPr>
          <p:spPr bwMode="auto">
            <a:xfrm>
              <a:off x="6529832" y="6368478"/>
              <a:ext cx="0" cy="358764"/>
            </a:xfrm>
            <a:prstGeom prst="line">
              <a:avLst/>
            </a:prstGeom>
            <a:noFill/>
            <a:ln w="12700">
              <a:solidFill>
                <a:schemeClr val="tx1"/>
              </a:solidFill>
              <a:round/>
              <a:headEnd/>
              <a:tailEnd/>
            </a:ln>
          </p:spPr>
          <p:txBody>
            <a:bodyPr anchor="ctr" anchorCtr="1"/>
            <a:lstStyle/>
            <a:p>
              <a:endParaRPr lang="en-US" sz="1200"/>
            </a:p>
          </p:txBody>
        </p:sp>
        <p:sp>
          <p:nvSpPr>
            <p:cNvPr id="80923" name="Line 24"/>
            <p:cNvSpPr>
              <a:spLocks noChangeShapeType="1"/>
            </p:cNvSpPr>
            <p:nvPr/>
          </p:nvSpPr>
          <p:spPr bwMode="auto">
            <a:xfrm>
              <a:off x="6911044" y="6368478"/>
              <a:ext cx="0" cy="358764"/>
            </a:xfrm>
            <a:prstGeom prst="line">
              <a:avLst/>
            </a:prstGeom>
            <a:noFill/>
            <a:ln w="12700">
              <a:solidFill>
                <a:schemeClr val="tx1"/>
              </a:solidFill>
              <a:round/>
              <a:headEnd/>
              <a:tailEnd/>
            </a:ln>
          </p:spPr>
          <p:txBody>
            <a:bodyPr anchor="ctr" anchorCtr="1"/>
            <a:lstStyle/>
            <a:p>
              <a:endParaRPr lang="en-US" sz="1200"/>
            </a:p>
          </p:txBody>
        </p:sp>
        <p:sp>
          <p:nvSpPr>
            <p:cNvPr id="80924" name="Line 28"/>
            <p:cNvSpPr>
              <a:spLocks noChangeShapeType="1"/>
            </p:cNvSpPr>
            <p:nvPr/>
          </p:nvSpPr>
          <p:spPr bwMode="auto">
            <a:xfrm>
              <a:off x="7271693" y="6368478"/>
              <a:ext cx="0" cy="358764"/>
            </a:xfrm>
            <a:prstGeom prst="line">
              <a:avLst/>
            </a:prstGeom>
            <a:noFill/>
            <a:ln w="28575" cap="sq">
              <a:solidFill>
                <a:schemeClr val="tx1"/>
              </a:solidFill>
              <a:round/>
              <a:headEnd/>
              <a:tailEnd/>
            </a:ln>
          </p:spPr>
          <p:txBody>
            <a:bodyPr anchor="ctr" anchorCtr="1"/>
            <a:lstStyle/>
            <a:p>
              <a:endParaRPr lang="en-US" sz="1200"/>
            </a:p>
          </p:txBody>
        </p:sp>
        <p:sp>
          <p:nvSpPr>
            <p:cNvPr id="80925" name="Text Box 29"/>
            <p:cNvSpPr txBox="1">
              <a:spLocks noChangeArrowheads="1"/>
            </p:cNvSpPr>
            <p:nvPr/>
          </p:nvSpPr>
          <p:spPr bwMode="auto">
            <a:xfrm>
              <a:off x="4657635" y="6128262"/>
              <a:ext cx="227778" cy="272194"/>
            </a:xfrm>
            <a:prstGeom prst="rect">
              <a:avLst/>
            </a:prstGeom>
            <a:noFill/>
            <a:ln w="9525">
              <a:noFill/>
              <a:miter lim="800000"/>
              <a:headEnd/>
              <a:tailEnd/>
            </a:ln>
          </p:spPr>
          <p:txBody>
            <a:bodyPr>
              <a:spAutoFit/>
            </a:bodyPr>
            <a:lstStyle/>
            <a:p>
              <a:r>
                <a:rPr lang="en-US" sz="1200"/>
                <a:t>1</a:t>
              </a:r>
            </a:p>
          </p:txBody>
        </p:sp>
        <p:sp>
          <p:nvSpPr>
            <p:cNvPr id="80926" name="Text Box 30"/>
            <p:cNvSpPr txBox="1">
              <a:spLocks noChangeArrowheads="1"/>
            </p:cNvSpPr>
            <p:nvPr/>
          </p:nvSpPr>
          <p:spPr bwMode="auto">
            <a:xfrm>
              <a:off x="5037266" y="6128262"/>
              <a:ext cx="227778" cy="272194"/>
            </a:xfrm>
            <a:prstGeom prst="rect">
              <a:avLst/>
            </a:prstGeom>
            <a:noFill/>
            <a:ln w="9525">
              <a:noFill/>
              <a:miter lim="800000"/>
              <a:headEnd/>
              <a:tailEnd/>
            </a:ln>
          </p:spPr>
          <p:txBody>
            <a:bodyPr>
              <a:spAutoFit/>
            </a:bodyPr>
            <a:lstStyle/>
            <a:p>
              <a:r>
                <a:rPr lang="en-US" sz="1200"/>
                <a:t>2</a:t>
              </a:r>
            </a:p>
          </p:txBody>
        </p:sp>
        <p:sp>
          <p:nvSpPr>
            <p:cNvPr id="80927" name="Text Box 31"/>
            <p:cNvSpPr txBox="1">
              <a:spLocks noChangeArrowheads="1"/>
            </p:cNvSpPr>
            <p:nvPr/>
          </p:nvSpPr>
          <p:spPr bwMode="auto">
            <a:xfrm>
              <a:off x="5416897" y="6128262"/>
              <a:ext cx="227778" cy="272194"/>
            </a:xfrm>
            <a:prstGeom prst="rect">
              <a:avLst/>
            </a:prstGeom>
            <a:noFill/>
            <a:ln w="9525">
              <a:noFill/>
              <a:miter lim="800000"/>
              <a:headEnd/>
              <a:tailEnd/>
            </a:ln>
          </p:spPr>
          <p:txBody>
            <a:bodyPr>
              <a:spAutoFit/>
            </a:bodyPr>
            <a:lstStyle/>
            <a:p>
              <a:r>
                <a:rPr lang="en-US" sz="1200"/>
                <a:t>3</a:t>
              </a:r>
            </a:p>
          </p:txBody>
        </p:sp>
        <p:sp>
          <p:nvSpPr>
            <p:cNvPr id="80928" name="Text Box 32"/>
            <p:cNvSpPr txBox="1">
              <a:spLocks noChangeArrowheads="1"/>
            </p:cNvSpPr>
            <p:nvPr/>
          </p:nvSpPr>
          <p:spPr bwMode="auto">
            <a:xfrm>
              <a:off x="5796527" y="6128262"/>
              <a:ext cx="227778" cy="272194"/>
            </a:xfrm>
            <a:prstGeom prst="rect">
              <a:avLst/>
            </a:prstGeom>
            <a:noFill/>
            <a:ln w="9525">
              <a:noFill/>
              <a:miter lim="800000"/>
              <a:headEnd/>
              <a:tailEnd/>
            </a:ln>
          </p:spPr>
          <p:txBody>
            <a:bodyPr>
              <a:spAutoFit/>
            </a:bodyPr>
            <a:lstStyle/>
            <a:p>
              <a:r>
                <a:rPr lang="en-US" sz="1200"/>
                <a:t>4</a:t>
              </a:r>
            </a:p>
          </p:txBody>
        </p:sp>
        <p:sp>
          <p:nvSpPr>
            <p:cNvPr id="80929" name="Text Box 33"/>
            <p:cNvSpPr txBox="1">
              <a:spLocks noChangeArrowheads="1"/>
            </p:cNvSpPr>
            <p:nvPr/>
          </p:nvSpPr>
          <p:spPr bwMode="auto">
            <a:xfrm>
              <a:off x="6175761" y="6128262"/>
              <a:ext cx="227778" cy="272194"/>
            </a:xfrm>
            <a:prstGeom prst="rect">
              <a:avLst/>
            </a:prstGeom>
            <a:noFill/>
            <a:ln w="9525">
              <a:noFill/>
              <a:miter lim="800000"/>
              <a:headEnd/>
              <a:tailEnd/>
            </a:ln>
          </p:spPr>
          <p:txBody>
            <a:bodyPr>
              <a:spAutoFit/>
            </a:bodyPr>
            <a:lstStyle/>
            <a:p>
              <a:r>
                <a:rPr lang="en-US" sz="1200"/>
                <a:t>5</a:t>
              </a:r>
            </a:p>
          </p:txBody>
        </p:sp>
        <p:sp>
          <p:nvSpPr>
            <p:cNvPr id="80930" name="Text Box 34"/>
            <p:cNvSpPr txBox="1">
              <a:spLocks noChangeArrowheads="1"/>
            </p:cNvSpPr>
            <p:nvPr/>
          </p:nvSpPr>
          <p:spPr bwMode="auto">
            <a:xfrm>
              <a:off x="6555788" y="6128262"/>
              <a:ext cx="227778" cy="272194"/>
            </a:xfrm>
            <a:prstGeom prst="rect">
              <a:avLst/>
            </a:prstGeom>
            <a:noFill/>
            <a:ln w="9525">
              <a:noFill/>
              <a:miter lim="800000"/>
              <a:headEnd/>
              <a:tailEnd/>
            </a:ln>
          </p:spPr>
          <p:txBody>
            <a:bodyPr>
              <a:spAutoFit/>
            </a:bodyPr>
            <a:lstStyle/>
            <a:p>
              <a:r>
                <a:rPr lang="en-US" sz="1200"/>
                <a:t>6</a:t>
              </a:r>
            </a:p>
          </p:txBody>
        </p:sp>
        <p:sp>
          <p:nvSpPr>
            <p:cNvPr id="80931" name="Text Box 35"/>
            <p:cNvSpPr txBox="1">
              <a:spLocks noChangeArrowheads="1"/>
            </p:cNvSpPr>
            <p:nvPr/>
          </p:nvSpPr>
          <p:spPr bwMode="auto">
            <a:xfrm>
              <a:off x="6935022" y="6128262"/>
              <a:ext cx="227778" cy="272194"/>
            </a:xfrm>
            <a:prstGeom prst="rect">
              <a:avLst/>
            </a:prstGeom>
            <a:noFill/>
            <a:ln w="9525">
              <a:noFill/>
              <a:miter lim="800000"/>
              <a:headEnd/>
              <a:tailEnd/>
            </a:ln>
          </p:spPr>
          <p:txBody>
            <a:bodyPr>
              <a:spAutoFit/>
            </a:bodyPr>
            <a:lstStyle/>
            <a:p>
              <a:r>
                <a:rPr lang="en-US" sz="1200"/>
                <a:t>7</a:t>
              </a:r>
            </a:p>
          </p:txBody>
        </p:sp>
        <p:sp>
          <p:nvSpPr>
            <p:cNvPr id="80932" name="Text Box 36"/>
            <p:cNvSpPr txBox="1">
              <a:spLocks noChangeArrowheads="1"/>
            </p:cNvSpPr>
            <p:nvPr/>
          </p:nvSpPr>
          <p:spPr bwMode="auto">
            <a:xfrm>
              <a:off x="4308705" y="6125859"/>
              <a:ext cx="227778" cy="276999"/>
            </a:xfrm>
            <a:prstGeom prst="rect">
              <a:avLst/>
            </a:prstGeom>
            <a:noFill/>
            <a:ln w="9525">
              <a:noFill/>
              <a:miter lim="800000"/>
              <a:headEnd/>
              <a:tailEnd/>
            </a:ln>
          </p:spPr>
          <p:txBody>
            <a:bodyPr>
              <a:spAutoFit/>
            </a:bodyPr>
            <a:lstStyle/>
            <a:p>
              <a:r>
                <a:rPr lang="en-US" sz="1200" dirty="0" smtClean="0"/>
                <a:t>0</a:t>
              </a:r>
              <a:endParaRPr lang="en-US" sz="1200" dirty="0"/>
            </a:p>
          </p:txBody>
        </p:sp>
        <p:cxnSp>
          <p:nvCxnSpPr>
            <p:cNvPr id="80933" name="Straight Connector 340"/>
            <p:cNvCxnSpPr>
              <a:cxnSpLocks noChangeShapeType="1"/>
              <a:stCxn id="80916" idx="0"/>
              <a:endCxn id="80924" idx="0"/>
            </p:cNvCxnSpPr>
            <p:nvPr/>
          </p:nvCxnSpPr>
          <p:spPr bwMode="auto">
            <a:xfrm rot="16200000" flipH="1">
              <a:off x="5753182" y="4849956"/>
              <a:ext cx="1560" cy="3037045"/>
            </a:xfrm>
            <a:prstGeom prst="line">
              <a:avLst/>
            </a:prstGeom>
            <a:noFill/>
            <a:ln w="28575" algn="ctr">
              <a:solidFill>
                <a:schemeClr val="tx1"/>
              </a:solidFill>
              <a:round/>
              <a:headEnd/>
              <a:tailEnd/>
            </a:ln>
          </p:spPr>
        </p:cxnSp>
        <p:cxnSp>
          <p:nvCxnSpPr>
            <p:cNvPr id="80934" name="Straight Connector 341"/>
            <p:cNvCxnSpPr>
              <a:cxnSpLocks noChangeShapeType="1"/>
              <a:stCxn id="80916" idx="1"/>
              <a:endCxn id="80924" idx="1"/>
            </p:cNvCxnSpPr>
            <p:nvPr/>
          </p:nvCxnSpPr>
          <p:spPr bwMode="auto">
            <a:xfrm rot="5400000" flipH="1" flipV="1">
              <a:off x="5753182" y="5208720"/>
              <a:ext cx="1560" cy="3037045"/>
            </a:xfrm>
            <a:prstGeom prst="line">
              <a:avLst/>
            </a:prstGeom>
            <a:noFill/>
            <a:ln w="28575" algn="ctr">
              <a:solidFill>
                <a:schemeClr val="tx1"/>
              </a:solidFill>
              <a:round/>
              <a:headEnd/>
              <a:tailEnd/>
            </a:ln>
          </p:spPr>
        </p:cxnSp>
      </p:grpSp>
      <p:cxnSp>
        <p:nvCxnSpPr>
          <p:cNvPr id="80935" name="Straight Arrow Connector 406"/>
          <p:cNvCxnSpPr>
            <a:cxnSpLocks noChangeShapeType="1"/>
            <a:stCxn id="80966" idx="1"/>
          </p:cNvCxnSpPr>
          <p:nvPr/>
        </p:nvCxnSpPr>
        <p:spPr bwMode="auto">
          <a:xfrm>
            <a:off x="3378670" y="5762765"/>
            <a:ext cx="2396645" cy="590894"/>
          </a:xfrm>
          <a:prstGeom prst="straightConnector1">
            <a:avLst/>
          </a:prstGeom>
          <a:noFill/>
          <a:ln w="28575" algn="ctr">
            <a:solidFill>
              <a:srgbClr val="0000FF"/>
            </a:solidFill>
            <a:round/>
            <a:headEnd/>
            <a:tailEnd type="arrow" w="med" len="med"/>
          </a:ln>
        </p:spPr>
      </p:cxnSp>
      <p:cxnSp>
        <p:nvCxnSpPr>
          <p:cNvPr id="80936" name="Straight Arrow Connector 408"/>
          <p:cNvCxnSpPr>
            <a:cxnSpLocks noChangeShapeType="1"/>
            <a:stCxn id="80945" idx="1"/>
          </p:cNvCxnSpPr>
          <p:nvPr/>
        </p:nvCxnSpPr>
        <p:spPr bwMode="auto">
          <a:xfrm flipH="1">
            <a:off x="5746701" y="5747667"/>
            <a:ext cx="1716138" cy="622687"/>
          </a:xfrm>
          <a:prstGeom prst="straightConnector1">
            <a:avLst/>
          </a:prstGeom>
          <a:noFill/>
          <a:ln w="28575" algn="ctr">
            <a:solidFill>
              <a:srgbClr val="0000FF"/>
            </a:solidFill>
            <a:round/>
            <a:headEnd/>
            <a:tailEnd type="arrow" w="med" len="med"/>
          </a:ln>
        </p:spPr>
      </p:cxnSp>
      <p:sp>
        <p:nvSpPr>
          <p:cNvPr id="80937" name="TextBox 414"/>
          <p:cNvSpPr txBox="1">
            <a:spLocks noChangeArrowheads="1"/>
          </p:cNvSpPr>
          <p:nvPr/>
        </p:nvSpPr>
        <p:spPr bwMode="auto">
          <a:xfrm>
            <a:off x="98097" y="6409360"/>
            <a:ext cx="1594448" cy="276999"/>
          </a:xfrm>
          <a:prstGeom prst="rect">
            <a:avLst/>
          </a:prstGeom>
          <a:noFill/>
          <a:ln w="9525">
            <a:noFill/>
            <a:miter lim="800000"/>
            <a:headEnd/>
            <a:tailEnd/>
          </a:ln>
        </p:spPr>
        <p:txBody>
          <a:bodyPr>
            <a:spAutoFit/>
          </a:bodyPr>
          <a:lstStyle/>
          <a:p>
            <a:r>
              <a:rPr lang="vi-VN" sz="1200" dirty="0" smtClean="0">
                <a:solidFill>
                  <a:srgbClr val="0000FF"/>
                </a:solidFill>
              </a:rPr>
              <a:t>Result:</a:t>
            </a:r>
            <a:endParaRPr lang="en-US" sz="1200" dirty="0">
              <a:solidFill>
                <a:srgbClr val="0000FF"/>
              </a:solidFill>
            </a:endParaRPr>
          </a:p>
        </p:txBody>
      </p:sp>
      <p:sp>
        <p:nvSpPr>
          <p:cNvPr id="316" name="TextBox 315"/>
          <p:cNvSpPr txBox="1"/>
          <p:nvPr/>
        </p:nvSpPr>
        <p:spPr>
          <a:xfrm>
            <a:off x="3689819" y="1561821"/>
            <a:ext cx="727076" cy="248134"/>
          </a:xfrm>
          <a:prstGeom prst="rect">
            <a:avLst/>
          </a:prstGeom>
          <a:noFill/>
        </p:spPr>
        <p:txBody>
          <a:bodyPr wrap="square" rtlCol="0">
            <a:spAutoFit/>
          </a:bodyPr>
          <a:lstStyle/>
          <a:p>
            <a:r>
              <a:rPr lang="en-US" sz="1000" dirty="0" smtClean="0"/>
              <a:t>MS(S,0,3)</a:t>
            </a:r>
            <a:endParaRPr lang="en-US" sz="1000" dirty="0"/>
          </a:p>
        </p:txBody>
      </p:sp>
      <p:sp>
        <p:nvSpPr>
          <p:cNvPr id="317" name="TextBox 316"/>
          <p:cNvSpPr txBox="1"/>
          <p:nvPr/>
        </p:nvSpPr>
        <p:spPr>
          <a:xfrm>
            <a:off x="5677369" y="1573164"/>
            <a:ext cx="1222376" cy="246221"/>
          </a:xfrm>
          <a:prstGeom prst="rect">
            <a:avLst/>
          </a:prstGeom>
          <a:noFill/>
        </p:spPr>
        <p:txBody>
          <a:bodyPr wrap="square" rtlCol="0">
            <a:spAutoFit/>
          </a:bodyPr>
          <a:lstStyle/>
          <a:p>
            <a:r>
              <a:rPr lang="en-US" sz="1000" dirty="0" smtClean="0"/>
              <a:t>MS(S,4,7)</a:t>
            </a:r>
            <a:endParaRPr lang="en-US" sz="1000" dirty="0"/>
          </a:p>
        </p:txBody>
      </p:sp>
      <p:sp>
        <p:nvSpPr>
          <p:cNvPr id="326" name="TextBox 325"/>
          <p:cNvSpPr txBox="1"/>
          <p:nvPr/>
        </p:nvSpPr>
        <p:spPr>
          <a:xfrm>
            <a:off x="2466499" y="2399130"/>
            <a:ext cx="738664" cy="246221"/>
          </a:xfrm>
          <a:prstGeom prst="rect">
            <a:avLst/>
          </a:prstGeom>
          <a:noFill/>
        </p:spPr>
        <p:txBody>
          <a:bodyPr wrap="square" rtlCol="0">
            <a:spAutoFit/>
          </a:bodyPr>
          <a:lstStyle/>
          <a:p>
            <a:r>
              <a:rPr lang="en-US" sz="1000" dirty="0" smtClean="0"/>
              <a:t>MS(S,0,1)</a:t>
            </a:r>
            <a:endParaRPr lang="en-US" sz="1000" dirty="0"/>
          </a:p>
        </p:txBody>
      </p:sp>
      <p:sp>
        <p:nvSpPr>
          <p:cNvPr id="327" name="TextBox 326"/>
          <p:cNvSpPr txBox="1"/>
          <p:nvPr/>
        </p:nvSpPr>
        <p:spPr>
          <a:xfrm>
            <a:off x="3730624" y="2407585"/>
            <a:ext cx="826146" cy="246221"/>
          </a:xfrm>
          <a:prstGeom prst="rect">
            <a:avLst/>
          </a:prstGeom>
          <a:noFill/>
        </p:spPr>
        <p:txBody>
          <a:bodyPr wrap="square" rtlCol="0">
            <a:spAutoFit/>
          </a:bodyPr>
          <a:lstStyle/>
          <a:p>
            <a:r>
              <a:rPr lang="en-US" sz="1000" dirty="0" smtClean="0"/>
              <a:t>MS(S,2,3)</a:t>
            </a:r>
            <a:endParaRPr lang="en-US" sz="1000" dirty="0"/>
          </a:p>
        </p:txBody>
      </p:sp>
      <p:sp>
        <p:nvSpPr>
          <p:cNvPr id="329" name="TextBox 328"/>
          <p:cNvSpPr txBox="1"/>
          <p:nvPr/>
        </p:nvSpPr>
        <p:spPr>
          <a:xfrm>
            <a:off x="1735921" y="3282280"/>
            <a:ext cx="750419" cy="246221"/>
          </a:xfrm>
          <a:prstGeom prst="rect">
            <a:avLst/>
          </a:prstGeom>
          <a:noFill/>
        </p:spPr>
        <p:txBody>
          <a:bodyPr wrap="square" rtlCol="0">
            <a:spAutoFit/>
          </a:bodyPr>
          <a:lstStyle/>
          <a:p>
            <a:r>
              <a:rPr lang="en-US" sz="1000" dirty="0" smtClean="0"/>
              <a:t>MS(S,0,0)</a:t>
            </a:r>
            <a:endParaRPr lang="en-US" sz="1000" dirty="0"/>
          </a:p>
        </p:txBody>
      </p:sp>
      <p:sp>
        <p:nvSpPr>
          <p:cNvPr id="330" name="TextBox 329"/>
          <p:cNvSpPr txBox="1"/>
          <p:nvPr/>
        </p:nvSpPr>
        <p:spPr>
          <a:xfrm>
            <a:off x="2657276" y="3249400"/>
            <a:ext cx="705318" cy="246221"/>
          </a:xfrm>
          <a:prstGeom prst="rect">
            <a:avLst/>
          </a:prstGeom>
          <a:noFill/>
        </p:spPr>
        <p:txBody>
          <a:bodyPr wrap="square" rtlCol="0">
            <a:spAutoFit/>
          </a:bodyPr>
          <a:lstStyle/>
          <a:p>
            <a:r>
              <a:rPr lang="en-US" sz="1000" dirty="0" smtClean="0"/>
              <a:t>MS(S,1,1)</a:t>
            </a:r>
            <a:endParaRPr lang="en-US" sz="1000" dirty="0"/>
          </a:p>
        </p:txBody>
      </p:sp>
      <p:sp>
        <p:nvSpPr>
          <p:cNvPr id="331" name="TextBox 330"/>
          <p:cNvSpPr txBox="1"/>
          <p:nvPr/>
        </p:nvSpPr>
        <p:spPr>
          <a:xfrm>
            <a:off x="1397802" y="4123851"/>
            <a:ext cx="1037293" cy="246221"/>
          </a:xfrm>
          <a:prstGeom prst="rect">
            <a:avLst/>
          </a:prstGeom>
          <a:noFill/>
        </p:spPr>
        <p:txBody>
          <a:bodyPr wrap="square" rtlCol="0">
            <a:spAutoFit/>
          </a:bodyPr>
          <a:lstStyle/>
          <a:p>
            <a:r>
              <a:rPr lang="en-US" sz="1000" dirty="0" smtClean="0"/>
              <a:t>MERGE(S,0,0,1)</a:t>
            </a:r>
            <a:endParaRPr lang="en-US" sz="1000" dirty="0"/>
          </a:p>
        </p:txBody>
      </p:sp>
      <p:sp>
        <p:nvSpPr>
          <p:cNvPr id="332" name="TextBox 331"/>
          <p:cNvSpPr txBox="1"/>
          <p:nvPr/>
        </p:nvSpPr>
        <p:spPr>
          <a:xfrm>
            <a:off x="2138326" y="997885"/>
            <a:ext cx="1820141" cy="707886"/>
          </a:xfrm>
          <a:prstGeom prst="rect">
            <a:avLst/>
          </a:prstGeom>
          <a:noFill/>
        </p:spPr>
        <p:txBody>
          <a:bodyPr wrap="square" rtlCol="0">
            <a:spAutoFit/>
          </a:bodyPr>
          <a:lstStyle/>
          <a:p>
            <a:r>
              <a:rPr lang="en-US" sz="1000" dirty="0" smtClean="0"/>
              <a:t>p=0;r=7: q = 3</a:t>
            </a:r>
          </a:p>
          <a:p>
            <a:r>
              <a:rPr lang="en-US" sz="1000" dirty="0" smtClean="0"/>
              <a:t>MS(S,0,3);MS(S,4,7);</a:t>
            </a:r>
            <a:endParaRPr lang="en-US" sz="1000" dirty="0"/>
          </a:p>
          <a:p>
            <a:r>
              <a:rPr lang="en-US" sz="1000" dirty="0" smtClean="0"/>
              <a:t>MERGE(S,0,3,7);</a:t>
            </a:r>
            <a:endParaRPr lang="en-US" sz="1000" dirty="0"/>
          </a:p>
          <a:p>
            <a:endParaRPr lang="en-US" sz="1000" dirty="0"/>
          </a:p>
        </p:txBody>
      </p:sp>
      <p:sp>
        <p:nvSpPr>
          <p:cNvPr id="333" name="TextBox 332"/>
          <p:cNvSpPr txBox="1"/>
          <p:nvPr/>
        </p:nvSpPr>
        <p:spPr>
          <a:xfrm>
            <a:off x="1281998" y="1848520"/>
            <a:ext cx="1820141" cy="553998"/>
          </a:xfrm>
          <a:prstGeom prst="rect">
            <a:avLst/>
          </a:prstGeom>
          <a:noFill/>
        </p:spPr>
        <p:txBody>
          <a:bodyPr wrap="square" rtlCol="0">
            <a:spAutoFit/>
          </a:bodyPr>
          <a:lstStyle/>
          <a:p>
            <a:r>
              <a:rPr lang="en-US" sz="1000" dirty="0" smtClean="0"/>
              <a:t>p=0;r=3: q = 1</a:t>
            </a:r>
          </a:p>
          <a:p>
            <a:r>
              <a:rPr lang="en-US" sz="1000" dirty="0" smtClean="0"/>
              <a:t>MS(S,0,1); MS(S,2,3);</a:t>
            </a:r>
            <a:endParaRPr lang="en-US" sz="1000" dirty="0"/>
          </a:p>
          <a:p>
            <a:r>
              <a:rPr lang="en-US" sz="1000" dirty="0" smtClean="0"/>
              <a:t>MERGE(S,0,1,3);</a:t>
            </a:r>
            <a:endParaRPr lang="en-US" sz="1000" dirty="0"/>
          </a:p>
        </p:txBody>
      </p:sp>
      <p:sp>
        <p:nvSpPr>
          <p:cNvPr id="334" name="TextBox 333"/>
          <p:cNvSpPr txBox="1"/>
          <p:nvPr/>
        </p:nvSpPr>
        <p:spPr>
          <a:xfrm>
            <a:off x="969432" y="2649395"/>
            <a:ext cx="1296547" cy="553998"/>
          </a:xfrm>
          <a:prstGeom prst="rect">
            <a:avLst/>
          </a:prstGeom>
          <a:noFill/>
        </p:spPr>
        <p:txBody>
          <a:bodyPr wrap="square" rtlCol="0">
            <a:spAutoFit/>
          </a:bodyPr>
          <a:lstStyle/>
          <a:p>
            <a:r>
              <a:rPr lang="en-US" sz="1000" dirty="0" smtClean="0"/>
              <a:t>p=0;r=1: q = 0</a:t>
            </a:r>
          </a:p>
          <a:p>
            <a:r>
              <a:rPr lang="en-US" sz="1000" dirty="0" smtClean="0"/>
              <a:t>MS(S,0,0);MS(S,1,1);</a:t>
            </a:r>
            <a:endParaRPr lang="en-US" sz="1000" dirty="0"/>
          </a:p>
          <a:p>
            <a:r>
              <a:rPr lang="en-US" sz="1000" dirty="0" smtClean="0"/>
              <a:t>MERGE(S,0,0,1);</a:t>
            </a:r>
            <a:endParaRPr lang="en-US" sz="1000" dirty="0"/>
          </a:p>
        </p:txBody>
      </p:sp>
      <p:sp>
        <p:nvSpPr>
          <p:cNvPr id="339" name="TextBox 338"/>
          <p:cNvSpPr txBox="1"/>
          <p:nvPr/>
        </p:nvSpPr>
        <p:spPr>
          <a:xfrm>
            <a:off x="1652952" y="3471448"/>
            <a:ext cx="718919" cy="246221"/>
          </a:xfrm>
          <a:prstGeom prst="rect">
            <a:avLst/>
          </a:prstGeom>
          <a:noFill/>
        </p:spPr>
        <p:txBody>
          <a:bodyPr wrap="square" rtlCol="0">
            <a:spAutoFit/>
          </a:bodyPr>
          <a:lstStyle/>
          <a:p>
            <a:r>
              <a:rPr lang="en-US" sz="1000" dirty="0" smtClean="0"/>
              <a:t>p=0;r=0:</a:t>
            </a:r>
            <a:endParaRPr lang="en-US" sz="1000" dirty="0"/>
          </a:p>
        </p:txBody>
      </p:sp>
      <p:sp>
        <p:nvSpPr>
          <p:cNvPr id="341" name="TextBox 340"/>
          <p:cNvSpPr txBox="1"/>
          <p:nvPr/>
        </p:nvSpPr>
        <p:spPr>
          <a:xfrm>
            <a:off x="7819362" y="1929082"/>
            <a:ext cx="1168388" cy="461665"/>
          </a:xfrm>
          <a:prstGeom prst="rect">
            <a:avLst/>
          </a:prstGeom>
          <a:noFill/>
        </p:spPr>
        <p:txBody>
          <a:bodyPr wrap="square" rtlCol="0">
            <a:spAutoFit/>
          </a:bodyPr>
          <a:lstStyle/>
          <a:p>
            <a:r>
              <a:rPr lang="en-US" sz="800" dirty="0" smtClean="0"/>
              <a:t>p=4;r=7: q = 5</a:t>
            </a:r>
          </a:p>
          <a:p>
            <a:r>
              <a:rPr lang="en-US" sz="800" dirty="0" smtClean="0"/>
              <a:t>MS(S,4,5); MS(S,6,7);</a:t>
            </a:r>
            <a:endParaRPr lang="en-US" sz="800" dirty="0"/>
          </a:p>
          <a:p>
            <a:r>
              <a:rPr lang="en-US" sz="800" dirty="0" smtClean="0"/>
              <a:t>MERGE(S,4,5,7);</a:t>
            </a:r>
            <a:endParaRPr lang="en-US" sz="800" dirty="0"/>
          </a:p>
        </p:txBody>
      </p:sp>
      <p:sp>
        <p:nvSpPr>
          <p:cNvPr id="348" name="TextBox 347"/>
          <p:cNvSpPr txBox="1"/>
          <p:nvPr/>
        </p:nvSpPr>
        <p:spPr>
          <a:xfrm>
            <a:off x="3420773" y="3242945"/>
            <a:ext cx="705318" cy="246221"/>
          </a:xfrm>
          <a:prstGeom prst="rect">
            <a:avLst/>
          </a:prstGeom>
          <a:noFill/>
        </p:spPr>
        <p:txBody>
          <a:bodyPr wrap="square" rtlCol="0">
            <a:spAutoFit/>
          </a:bodyPr>
          <a:lstStyle/>
          <a:p>
            <a:r>
              <a:rPr lang="en-US" sz="1000" dirty="0" smtClean="0"/>
              <a:t>MS(S,2,2)</a:t>
            </a:r>
            <a:endParaRPr lang="en-US" sz="1000" dirty="0"/>
          </a:p>
        </p:txBody>
      </p:sp>
      <p:sp>
        <p:nvSpPr>
          <p:cNvPr id="349" name="TextBox 348"/>
          <p:cNvSpPr txBox="1"/>
          <p:nvPr/>
        </p:nvSpPr>
        <p:spPr>
          <a:xfrm>
            <a:off x="4302714" y="3225952"/>
            <a:ext cx="705318" cy="246221"/>
          </a:xfrm>
          <a:prstGeom prst="rect">
            <a:avLst/>
          </a:prstGeom>
          <a:noFill/>
        </p:spPr>
        <p:txBody>
          <a:bodyPr wrap="square" rtlCol="0">
            <a:spAutoFit/>
          </a:bodyPr>
          <a:lstStyle/>
          <a:p>
            <a:r>
              <a:rPr lang="en-US" sz="1000" dirty="0" smtClean="0"/>
              <a:t>MS(S,3,3)</a:t>
            </a:r>
            <a:endParaRPr lang="en-US" sz="1000" dirty="0"/>
          </a:p>
        </p:txBody>
      </p:sp>
      <p:sp>
        <p:nvSpPr>
          <p:cNvPr id="350" name="TextBox 349"/>
          <p:cNvSpPr txBox="1"/>
          <p:nvPr/>
        </p:nvSpPr>
        <p:spPr>
          <a:xfrm>
            <a:off x="2825683" y="3463820"/>
            <a:ext cx="718919" cy="246221"/>
          </a:xfrm>
          <a:prstGeom prst="rect">
            <a:avLst/>
          </a:prstGeom>
          <a:noFill/>
        </p:spPr>
        <p:txBody>
          <a:bodyPr wrap="square" rtlCol="0">
            <a:spAutoFit/>
          </a:bodyPr>
          <a:lstStyle/>
          <a:p>
            <a:r>
              <a:rPr lang="en-US" sz="1000" dirty="0" smtClean="0"/>
              <a:t>p=1;r=1</a:t>
            </a:r>
            <a:endParaRPr lang="en-US" sz="1000" dirty="0"/>
          </a:p>
        </p:txBody>
      </p:sp>
      <p:sp>
        <p:nvSpPr>
          <p:cNvPr id="351" name="TextBox 350"/>
          <p:cNvSpPr txBox="1"/>
          <p:nvPr/>
        </p:nvSpPr>
        <p:spPr>
          <a:xfrm>
            <a:off x="3319573" y="3464311"/>
            <a:ext cx="669022" cy="246221"/>
          </a:xfrm>
          <a:prstGeom prst="rect">
            <a:avLst/>
          </a:prstGeom>
          <a:noFill/>
        </p:spPr>
        <p:txBody>
          <a:bodyPr wrap="square" rtlCol="0">
            <a:spAutoFit/>
          </a:bodyPr>
          <a:lstStyle/>
          <a:p>
            <a:r>
              <a:rPr lang="en-US" sz="1000" dirty="0" smtClean="0"/>
              <a:t>p=2;r=2:</a:t>
            </a:r>
            <a:endParaRPr lang="en-US" sz="1000" dirty="0"/>
          </a:p>
        </p:txBody>
      </p:sp>
      <p:sp>
        <p:nvSpPr>
          <p:cNvPr id="353" name="TextBox 352"/>
          <p:cNvSpPr txBox="1"/>
          <p:nvPr/>
        </p:nvSpPr>
        <p:spPr>
          <a:xfrm>
            <a:off x="4723184" y="3458854"/>
            <a:ext cx="669022" cy="246221"/>
          </a:xfrm>
          <a:prstGeom prst="rect">
            <a:avLst/>
          </a:prstGeom>
          <a:noFill/>
        </p:spPr>
        <p:txBody>
          <a:bodyPr wrap="square" rtlCol="0">
            <a:spAutoFit/>
          </a:bodyPr>
          <a:lstStyle/>
          <a:p>
            <a:r>
              <a:rPr lang="en-US" sz="1000" dirty="0" smtClean="0"/>
              <a:t>p=3;r=3</a:t>
            </a:r>
            <a:endParaRPr lang="en-US" sz="1000" dirty="0"/>
          </a:p>
        </p:txBody>
      </p:sp>
      <p:sp>
        <p:nvSpPr>
          <p:cNvPr id="354" name="TextBox 353"/>
          <p:cNvSpPr txBox="1"/>
          <p:nvPr/>
        </p:nvSpPr>
        <p:spPr>
          <a:xfrm>
            <a:off x="6189760" y="2406720"/>
            <a:ext cx="703487" cy="246221"/>
          </a:xfrm>
          <a:prstGeom prst="rect">
            <a:avLst/>
          </a:prstGeom>
          <a:noFill/>
        </p:spPr>
        <p:txBody>
          <a:bodyPr wrap="square" rtlCol="0">
            <a:spAutoFit/>
          </a:bodyPr>
          <a:lstStyle/>
          <a:p>
            <a:r>
              <a:rPr lang="en-US" sz="1000" dirty="0" smtClean="0"/>
              <a:t>MS(S,4,5)</a:t>
            </a:r>
            <a:endParaRPr lang="en-US" sz="1000" dirty="0"/>
          </a:p>
        </p:txBody>
      </p:sp>
      <p:sp>
        <p:nvSpPr>
          <p:cNvPr id="355" name="TextBox 354"/>
          <p:cNvSpPr txBox="1"/>
          <p:nvPr/>
        </p:nvSpPr>
        <p:spPr>
          <a:xfrm>
            <a:off x="7195298" y="2383474"/>
            <a:ext cx="826146" cy="246221"/>
          </a:xfrm>
          <a:prstGeom prst="rect">
            <a:avLst/>
          </a:prstGeom>
          <a:noFill/>
        </p:spPr>
        <p:txBody>
          <a:bodyPr wrap="square" rtlCol="0">
            <a:spAutoFit/>
          </a:bodyPr>
          <a:lstStyle/>
          <a:p>
            <a:r>
              <a:rPr lang="en-US" sz="1000" dirty="0" smtClean="0"/>
              <a:t>MS(S,6,7)</a:t>
            </a:r>
            <a:endParaRPr lang="en-US" sz="1000" dirty="0"/>
          </a:p>
        </p:txBody>
      </p:sp>
      <p:sp>
        <p:nvSpPr>
          <p:cNvPr id="335" name="TextBox 334"/>
          <p:cNvSpPr txBox="1"/>
          <p:nvPr/>
        </p:nvSpPr>
        <p:spPr>
          <a:xfrm>
            <a:off x="3152120" y="4123852"/>
            <a:ext cx="1037293" cy="246221"/>
          </a:xfrm>
          <a:prstGeom prst="rect">
            <a:avLst/>
          </a:prstGeom>
          <a:noFill/>
        </p:spPr>
        <p:txBody>
          <a:bodyPr wrap="square" rtlCol="0">
            <a:spAutoFit/>
          </a:bodyPr>
          <a:lstStyle/>
          <a:p>
            <a:r>
              <a:rPr lang="en-US" sz="1000" dirty="0" smtClean="0"/>
              <a:t>MERGE(S,2,2,3)</a:t>
            </a:r>
            <a:endParaRPr lang="en-US" sz="1000" dirty="0"/>
          </a:p>
        </p:txBody>
      </p:sp>
      <p:sp>
        <p:nvSpPr>
          <p:cNvPr id="336" name="TextBox 335"/>
          <p:cNvSpPr txBox="1"/>
          <p:nvPr/>
        </p:nvSpPr>
        <p:spPr>
          <a:xfrm>
            <a:off x="4464836" y="2761023"/>
            <a:ext cx="1087834" cy="415498"/>
          </a:xfrm>
          <a:prstGeom prst="rect">
            <a:avLst/>
          </a:prstGeom>
          <a:noFill/>
        </p:spPr>
        <p:txBody>
          <a:bodyPr wrap="square" rtlCol="0">
            <a:spAutoFit/>
          </a:bodyPr>
          <a:lstStyle/>
          <a:p>
            <a:r>
              <a:rPr lang="en-US" sz="700" dirty="0" smtClean="0"/>
              <a:t>p=2;r=3: q = 2</a:t>
            </a:r>
          </a:p>
          <a:p>
            <a:r>
              <a:rPr lang="en-US" sz="700" dirty="0" smtClean="0"/>
              <a:t>MS(S,2,2);MS(S,3,3);</a:t>
            </a:r>
            <a:endParaRPr lang="en-US" sz="700" dirty="0"/>
          </a:p>
          <a:p>
            <a:r>
              <a:rPr lang="en-US" sz="700" dirty="0" smtClean="0"/>
              <a:t>MERGE(S,2,2,3);</a:t>
            </a:r>
            <a:endParaRPr lang="en-US" sz="700" dirty="0"/>
          </a:p>
        </p:txBody>
      </p:sp>
      <p:sp>
        <p:nvSpPr>
          <p:cNvPr id="337" name="TextBox 336"/>
          <p:cNvSpPr txBox="1"/>
          <p:nvPr/>
        </p:nvSpPr>
        <p:spPr>
          <a:xfrm>
            <a:off x="2936223" y="4981322"/>
            <a:ext cx="1037293" cy="246221"/>
          </a:xfrm>
          <a:prstGeom prst="rect">
            <a:avLst/>
          </a:prstGeom>
          <a:noFill/>
        </p:spPr>
        <p:txBody>
          <a:bodyPr wrap="square" rtlCol="0">
            <a:spAutoFit/>
          </a:bodyPr>
          <a:lstStyle/>
          <a:p>
            <a:r>
              <a:rPr lang="en-US" sz="1000" dirty="0" smtClean="0"/>
              <a:t>MERGE(S,0,1,3)</a:t>
            </a:r>
            <a:endParaRPr lang="en-US" sz="1000" dirty="0"/>
          </a:p>
        </p:txBody>
      </p:sp>
      <p:sp>
        <p:nvSpPr>
          <p:cNvPr id="338" name="TextBox 337"/>
          <p:cNvSpPr txBox="1"/>
          <p:nvPr/>
        </p:nvSpPr>
        <p:spPr>
          <a:xfrm>
            <a:off x="8160587" y="2706766"/>
            <a:ext cx="1168388" cy="461665"/>
          </a:xfrm>
          <a:prstGeom prst="rect">
            <a:avLst/>
          </a:prstGeom>
          <a:noFill/>
        </p:spPr>
        <p:txBody>
          <a:bodyPr wrap="square" rtlCol="0">
            <a:spAutoFit/>
          </a:bodyPr>
          <a:lstStyle/>
          <a:p>
            <a:r>
              <a:rPr lang="en-US" sz="800" dirty="0" smtClean="0"/>
              <a:t>p=6;r=7: q = 6</a:t>
            </a:r>
          </a:p>
          <a:p>
            <a:r>
              <a:rPr lang="en-US" sz="800" dirty="0" smtClean="0"/>
              <a:t>MS(S,6,6); MS(S,7,7);</a:t>
            </a:r>
            <a:endParaRPr lang="en-US" sz="800" dirty="0"/>
          </a:p>
          <a:p>
            <a:r>
              <a:rPr lang="en-US" sz="800" dirty="0" smtClean="0"/>
              <a:t>MERGE(S,6,6,7);</a:t>
            </a:r>
            <a:endParaRPr lang="en-US" sz="800" dirty="0"/>
          </a:p>
        </p:txBody>
      </p:sp>
      <p:sp>
        <p:nvSpPr>
          <p:cNvPr id="343" name="TextBox 342"/>
          <p:cNvSpPr txBox="1"/>
          <p:nvPr/>
        </p:nvSpPr>
        <p:spPr>
          <a:xfrm>
            <a:off x="8125035" y="3225952"/>
            <a:ext cx="705318" cy="246221"/>
          </a:xfrm>
          <a:prstGeom prst="rect">
            <a:avLst/>
          </a:prstGeom>
          <a:noFill/>
        </p:spPr>
        <p:txBody>
          <a:bodyPr wrap="square" rtlCol="0">
            <a:spAutoFit/>
          </a:bodyPr>
          <a:lstStyle/>
          <a:p>
            <a:r>
              <a:rPr lang="en-US" sz="1000" dirty="0" smtClean="0"/>
              <a:t>MS(S,7,7)</a:t>
            </a:r>
            <a:endParaRPr lang="en-US" sz="1000" dirty="0"/>
          </a:p>
        </p:txBody>
      </p:sp>
      <p:sp>
        <p:nvSpPr>
          <p:cNvPr id="344" name="TextBox 343"/>
          <p:cNvSpPr txBox="1"/>
          <p:nvPr/>
        </p:nvSpPr>
        <p:spPr>
          <a:xfrm>
            <a:off x="7219028" y="3266883"/>
            <a:ext cx="804628" cy="246221"/>
          </a:xfrm>
          <a:prstGeom prst="rect">
            <a:avLst/>
          </a:prstGeom>
          <a:noFill/>
        </p:spPr>
        <p:txBody>
          <a:bodyPr wrap="square" rtlCol="0">
            <a:spAutoFit/>
          </a:bodyPr>
          <a:lstStyle/>
          <a:p>
            <a:r>
              <a:rPr lang="en-US" sz="1000" dirty="0" smtClean="0"/>
              <a:t>MS(S,6,6)</a:t>
            </a:r>
            <a:endParaRPr lang="en-US" sz="1000" dirty="0"/>
          </a:p>
        </p:txBody>
      </p:sp>
      <p:sp>
        <p:nvSpPr>
          <p:cNvPr id="356" name="TextBox 355"/>
          <p:cNvSpPr txBox="1"/>
          <p:nvPr/>
        </p:nvSpPr>
        <p:spPr>
          <a:xfrm>
            <a:off x="5638800" y="3272542"/>
            <a:ext cx="705318" cy="246221"/>
          </a:xfrm>
          <a:prstGeom prst="rect">
            <a:avLst/>
          </a:prstGeom>
          <a:noFill/>
        </p:spPr>
        <p:txBody>
          <a:bodyPr wrap="square" rtlCol="0">
            <a:spAutoFit/>
          </a:bodyPr>
          <a:lstStyle/>
          <a:p>
            <a:r>
              <a:rPr lang="en-US" sz="1000" dirty="0" smtClean="0"/>
              <a:t>MS(S,4,4)</a:t>
            </a:r>
            <a:endParaRPr lang="en-US" sz="1000" dirty="0"/>
          </a:p>
        </p:txBody>
      </p:sp>
      <p:sp>
        <p:nvSpPr>
          <p:cNvPr id="357" name="TextBox 356"/>
          <p:cNvSpPr txBox="1"/>
          <p:nvPr/>
        </p:nvSpPr>
        <p:spPr>
          <a:xfrm>
            <a:off x="6637297" y="3245906"/>
            <a:ext cx="789757" cy="246221"/>
          </a:xfrm>
          <a:prstGeom prst="rect">
            <a:avLst/>
          </a:prstGeom>
          <a:noFill/>
        </p:spPr>
        <p:txBody>
          <a:bodyPr wrap="square" rtlCol="0">
            <a:spAutoFit/>
          </a:bodyPr>
          <a:lstStyle/>
          <a:p>
            <a:r>
              <a:rPr lang="en-US" sz="1000" dirty="0" smtClean="0"/>
              <a:t>MS(S,5,5)</a:t>
            </a:r>
            <a:endParaRPr lang="en-US" sz="1000" dirty="0"/>
          </a:p>
        </p:txBody>
      </p:sp>
      <p:sp>
        <p:nvSpPr>
          <p:cNvPr id="360" name="TextBox 359"/>
          <p:cNvSpPr txBox="1"/>
          <p:nvPr/>
        </p:nvSpPr>
        <p:spPr>
          <a:xfrm>
            <a:off x="5379218" y="2765075"/>
            <a:ext cx="1087834" cy="415498"/>
          </a:xfrm>
          <a:prstGeom prst="rect">
            <a:avLst/>
          </a:prstGeom>
          <a:noFill/>
        </p:spPr>
        <p:txBody>
          <a:bodyPr wrap="square" rtlCol="0">
            <a:spAutoFit/>
          </a:bodyPr>
          <a:lstStyle/>
          <a:p>
            <a:r>
              <a:rPr lang="en-US" sz="700" dirty="0" smtClean="0"/>
              <a:t>p=</a:t>
            </a:r>
            <a:r>
              <a:rPr lang="vi-VN" sz="700" dirty="0" smtClean="0"/>
              <a:t>4</a:t>
            </a:r>
            <a:r>
              <a:rPr lang="en-US" sz="700" dirty="0" smtClean="0"/>
              <a:t>;r=</a:t>
            </a:r>
            <a:r>
              <a:rPr lang="vi-VN" sz="700" dirty="0" smtClean="0"/>
              <a:t>5</a:t>
            </a:r>
            <a:r>
              <a:rPr lang="en-US" sz="700" dirty="0" smtClean="0"/>
              <a:t>: q = </a:t>
            </a:r>
            <a:r>
              <a:rPr lang="vi-VN" sz="700" dirty="0" smtClean="0"/>
              <a:t>4</a:t>
            </a:r>
            <a:endParaRPr lang="en-US" sz="700" dirty="0" smtClean="0"/>
          </a:p>
          <a:p>
            <a:r>
              <a:rPr lang="en-US" sz="700" dirty="0" smtClean="0"/>
              <a:t>MS(S,</a:t>
            </a:r>
            <a:r>
              <a:rPr lang="vi-VN" sz="700" dirty="0" smtClean="0"/>
              <a:t>4</a:t>
            </a:r>
            <a:r>
              <a:rPr lang="en-US" sz="700" dirty="0" smtClean="0"/>
              <a:t>,</a:t>
            </a:r>
            <a:r>
              <a:rPr lang="vi-VN" sz="700" dirty="0" smtClean="0"/>
              <a:t>4</a:t>
            </a:r>
            <a:r>
              <a:rPr lang="en-US" sz="700" dirty="0" smtClean="0"/>
              <a:t>);MS(S,</a:t>
            </a:r>
            <a:r>
              <a:rPr lang="vi-VN" sz="700" dirty="0" smtClean="0"/>
              <a:t>5,5</a:t>
            </a:r>
            <a:r>
              <a:rPr lang="en-US" sz="700" dirty="0" smtClean="0"/>
              <a:t>);</a:t>
            </a:r>
            <a:endParaRPr lang="en-US" sz="700" dirty="0"/>
          </a:p>
          <a:p>
            <a:r>
              <a:rPr lang="en-US" sz="700" dirty="0" smtClean="0"/>
              <a:t>MERGE(S,</a:t>
            </a:r>
            <a:r>
              <a:rPr lang="vi-VN" sz="700" dirty="0" smtClean="0"/>
              <a:t>4</a:t>
            </a:r>
            <a:r>
              <a:rPr lang="en-US" sz="700" dirty="0" smtClean="0"/>
              <a:t>,</a:t>
            </a:r>
            <a:r>
              <a:rPr lang="vi-VN" sz="700" dirty="0" smtClean="0"/>
              <a:t>4</a:t>
            </a:r>
            <a:r>
              <a:rPr lang="en-US" sz="700" dirty="0" smtClean="0"/>
              <a:t>,</a:t>
            </a:r>
            <a:r>
              <a:rPr lang="vi-VN" sz="700" dirty="0" smtClean="0"/>
              <a:t>5</a:t>
            </a:r>
            <a:r>
              <a:rPr lang="en-US" sz="700" dirty="0" smtClean="0"/>
              <a:t>);</a:t>
            </a:r>
            <a:endParaRPr lang="en-US" sz="700" dirty="0"/>
          </a:p>
        </p:txBody>
      </p:sp>
      <p:sp>
        <p:nvSpPr>
          <p:cNvPr id="370" name="TextBox 369"/>
          <p:cNvSpPr txBox="1"/>
          <p:nvPr/>
        </p:nvSpPr>
        <p:spPr>
          <a:xfrm>
            <a:off x="5427442" y="4184441"/>
            <a:ext cx="1037293" cy="246221"/>
          </a:xfrm>
          <a:prstGeom prst="rect">
            <a:avLst/>
          </a:prstGeom>
          <a:noFill/>
        </p:spPr>
        <p:txBody>
          <a:bodyPr wrap="square" rtlCol="0">
            <a:spAutoFit/>
          </a:bodyPr>
          <a:lstStyle/>
          <a:p>
            <a:r>
              <a:rPr lang="en-US" sz="1000" dirty="0" smtClean="0"/>
              <a:t>MERGE(S,</a:t>
            </a:r>
            <a:r>
              <a:rPr lang="vi-VN" sz="1000" dirty="0" smtClean="0"/>
              <a:t>4</a:t>
            </a:r>
            <a:r>
              <a:rPr lang="en-US" sz="1000" dirty="0" smtClean="0"/>
              <a:t>,</a:t>
            </a:r>
            <a:r>
              <a:rPr lang="vi-VN" sz="1000" dirty="0" smtClean="0"/>
              <a:t>4</a:t>
            </a:r>
            <a:r>
              <a:rPr lang="en-US" sz="1000" dirty="0" smtClean="0"/>
              <a:t>,</a:t>
            </a:r>
            <a:r>
              <a:rPr lang="vi-VN" sz="1000" dirty="0" smtClean="0"/>
              <a:t>5</a:t>
            </a:r>
            <a:r>
              <a:rPr lang="en-US" sz="1000" dirty="0" smtClean="0"/>
              <a:t>)</a:t>
            </a:r>
            <a:endParaRPr lang="en-US" sz="1000" dirty="0"/>
          </a:p>
        </p:txBody>
      </p:sp>
      <p:sp>
        <p:nvSpPr>
          <p:cNvPr id="371" name="TextBox 370"/>
          <p:cNvSpPr txBox="1"/>
          <p:nvPr/>
        </p:nvSpPr>
        <p:spPr>
          <a:xfrm>
            <a:off x="7285384" y="4168216"/>
            <a:ext cx="1037293" cy="246221"/>
          </a:xfrm>
          <a:prstGeom prst="rect">
            <a:avLst/>
          </a:prstGeom>
          <a:noFill/>
        </p:spPr>
        <p:txBody>
          <a:bodyPr wrap="square" rtlCol="0">
            <a:spAutoFit/>
          </a:bodyPr>
          <a:lstStyle/>
          <a:p>
            <a:r>
              <a:rPr lang="en-US" sz="1000" dirty="0" smtClean="0"/>
              <a:t>MERGE(S,</a:t>
            </a:r>
            <a:r>
              <a:rPr lang="vi-VN" sz="1000" dirty="0"/>
              <a:t>6</a:t>
            </a:r>
            <a:r>
              <a:rPr lang="en-US" sz="1000" dirty="0" smtClean="0"/>
              <a:t>,</a:t>
            </a:r>
            <a:r>
              <a:rPr lang="vi-VN" sz="1000" dirty="0" smtClean="0"/>
              <a:t>6</a:t>
            </a:r>
            <a:r>
              <a:rPr lang="en-US" sz="1000" dirty="0" smtClean="0"/>
              <a:t>,</a:t>
            </a:r>
            <a:r>
              <a:rPr lang="vi-VN" sz="1000" dirty="0" smtClean="0"/>
              <a:t>7</a:t>
            </a:r>
            <a:r>
              <a:rPr lang="en-US" sz="1000" dirty="0" smtClean="0"/>
              <a:t>)</a:t>
            </a:r>
            <a:endParaRPr lang="en-US" sz="1000" dirty="0"/>
          </a:p>
        </p:txBody>
      </p:sp>
      <p:sp>
        <p:nvSpPr>
          <p:cNvPr id="372" name="TextBox 371"/>
          <p:cNvSpPr txBox="1"/>
          <p:nvPr/>
        </p:nvSpPr>
        <p:spPr>
          <a:xfrm>
            <a:off x="6965575" y="4884960"/>
            <a:ext cx="1037293" cy="246221"/>
          </a:xfrm>
          <a:prstGeom prst="rect">
            <a:avLst/>
          </a:prstGeom>
          <a:noFill/>
        </p:spPr>
        <p:txBody>
          <a:bodyPr wrap="square" rtlCol="0">
            <a:spAutoFit/>
          </a:bodyPr>
          <a:lstStyle/>
          <a:p>
            <a:r>
              <a:rPr lang="en-US" sz="1000" dirty="0" smtClean="0"/>
              <a:t>MERGE(S,</a:t>
            </a:r>
            <a:r>
              <a:rPr lang="vi-VN" sz="1000" dirty="0"/>
              <a:t>4</a:t>
            </a:r>
            <a:r>
              <a:rPr lang="en-US" sz="1000" dirty="0" smtClean="0"/>
              <a:t>,</a:t>
            </a:r>
            <a:r>
              <a:rPr lang="vi-VN" sz="1000" dirty="0" smtClean="0"/>
              <a:t>5</a:t>
            </a:r>
            <a:r>
              <a:rPr lang="en-US" sz="1000" dirty="0" smtClean="0"/>
              <a:t>,</a:t>
            </a:r>
            <a:r>
              <a:rPr lang="vi-VN" sz="1000" dirty="0"/>
              <a:t>7</a:t>
            </a:r>
            <a:r>
              <a:rPr lang="en-US" sz="1000" dirty="0" smtClean="0"/>
              <a:t>)</a:t>
            </a:r>
            <a:endParaRPr lang="en-US" sz="1000" dirty="0"/>
          </a:p>
        </p:txBody>
      </p:sp>
      <p:sp>
        <p:nvSpPr>
          <p:cNvPr id="373" name="TextBox 372"/>
          <p:cNvSpPr txBox="1"/>
          <p:nvPr/>
        </p:nvSpPr>
        <p:spPr>
          <a:xfrm>
            <a:off x="5431088" y="3542652"/>
            <a:ext cx="669022" cy="246221"/>
          </a:xfrm>
          <a:prstGeom prst="rect">
            <a:avLst/>
          </a:prstGeom>
          <a:noFill/>
        </p:spPr>
        <p:txBody>
          <a:bodyPr wrap="square" rtlCol="0">
            <a:spAutoFit/>
          </a:bodyPr>
          <a:lstStyle/>
          <a:p>
            <a:r>
              <a:rPr lang="en-US" sz="1000" dirty="0" smtClean="0"/>
              <a:t>p=</a:t>
            </a:r>
            <a:r>
              <a:rPr lang="vi-VN" sz="1000" dirty="0" smtClean="0"/>
              <a:t>4</a:t>
            </a:r>
            <a:r>
              <a:rPr lang="en-US" sz="1000" dirty="0" smtClean="0"/>
              <a:t>;r=</a:t>
            </a:r>
            <a:r>
              <a:rPr lang="vi-VN" sz="1000" dirty="0" smtClean="0"/>
              <a:t>4</a:t>
            </a:r>
            <a:endParaRPr lang="en-US" sz="1000" dirty="0"/>
          </a:p>
        </p:txBody>
      </p:sp>
      <p:sp>
        <p:nvSpPr>
          <p:cNvPr id="374" name="TextBox 373"/>
          <p:cNvSpPr txBox="1"/>
          <p:nvPr/>
        </p:nvSpPr>
        <p:spPr>
          <a:xfrm>
            <a:off x="6936127" y="3520786"/>
            <a:ext cx="669022" cy="246221"/>
          </a:xfrm>
          <a:prstGeom prst="rect">
            <a:avLst/>
          </a:prstGeom>
          <a:noFill/>
        </p:spPr>
        <p:txBody>
          <a:bodyPr wrap="square" rtlCol="0">
            <a:spAutoFit/>
          </a:bodyPr>
          <a:lstStyle/>
          <a:p>
            <a:r>
              <a:rPr lang="en-US" sz="1000" dirty="0" smtClean="0"/>
              <a:t>p=</a:t>
            </a:r>
            <a:r>
              <a:rPr lang="vi-VN" sz="1000" dirty="0" smtClean="0"/>
              <a:t>5</a:t>
            </a:r>
            <a:r>
              <a:rPr lang="en-US" sz="1000" dirty="0" smtClean="0"/>
              <a:t>;r=</a:t>
            </a:r>
            <a:r>
              <a:rPr lang="vi-VN" sz="1000" dirty="0" smtClean="0"/>
              <a:t>5</a:t>
            </a:r>
            <a:endParaRPr lang="en-US" sz="1000" dirty="0"/>
          </a:p>
        </p:txBody>
      </p:sp>
      <p:sp>
        <p:nvSpPr>
          <p:cNvPr id="375" name="TextBox 374"/>
          <p:cNvSpPr txBox="1"/>
          <p:nvPr/>
        </p:nvSpPr>
        <p:spPr>
          <a:xfrm>
            <a:off x="7427290" y="3474876"/>
            <a:ext cx="669022" cy="246221"/>
          </a:xfrm>
          <a:prstGeom prst="rect">
            <a:avLst/>
          </a:prstGeom>
          <a:noFill/>
        </p:spPr>
        <p:txBody>
          <a:bodyPr wrap="square" rtlCol="0">
            <a:spAutoFit/>
          </a:bodyPr>
          <a:lstStyle/>
          <a:p>
            <a:r>
              <a:rPr lang="en-US" sz="1000" dirty="0" smtClean="0"/>
              <a:t>p=</a:t>
            </a:r>
            <a:r>
              <a:rPr lang="vi-VN" sz="1000" dirty="0" smtClean="0"/>
              <a:t>6</a:t>
            </a:r>
            <a:r>
              <a:rPr lang="en-US" sz="1000" dirty="0" smtClean="0"/>
              <a:t>;r=</a:t>
            </a:r>
            <a:r>
              <a:rPr lang="vi-VN" sz="1000" dirty="0" smtClean="0"/>
              <a:t>6</a:t>
            </a:r>
            <a:endParaRPr lang="en-US" sz="1000" dirty="0"/>
          </a:p>
        </p:txBody>
      </p:sp>
      <p:sp>
        <p:nvSpPr>
          <p:cNvPr id="376" name="TextBox 375"/>
          <p:cNvSpPr txBox="1"/>
          <p:nvPr/>
        </p:nvSpPr>
        <p:spPr>
          <a:xfrm>
            <a:off x="8630606" y="3455258"/>
            <a:ext cx="669022" cy="246221"/>
          </a:xfrm>
          <a:prstGeom prst="rect">
            <a:avLst/>
          </a:prstGeom>
          <a:noFill/>
        </p:spPr>
        <p:txBody>
          <a:bodyPr wrap="square" rtlCol="0">
            <a:spAutoFit/>
          </a:bodyPr>
          <a:lstStyle/>
          <a:p>
            <a:r>
              <a:rPr lang="en-US" sz="1000" dirty="0" smtClean="0"/>
              <a:t>p=</a:t>
            </a:r>
            <a:r>
              <a:rPr lang="vi-VN" sz="1000" dirty="0" smtClean="0"/>
              <a:t>7</a:t>
            </a:r>
            <a:r>
              <a:rPr lang="en-US" sz="1000" dirty="0" smtClean="0"/>
              <a:t>;r=</a:t>
            </a:r>
            <a:r>
              <a:rPr lang="vi-VN" sz="1000" dirty="0" smtClean="0"/>
              <a:t>7</a:t>
            </a:r>
            <a:endParaRPr lang="en-US" sz="1000" dirty="0"/>
          </a:p>
        </p:txBody>
      </p:sp>
      <p:sp>
        <p:nvSpPr>
          <p:cNvPr id="384" name="TextBox 383"/>
          <p:cNvSpPr txBox="1"/>
          <p:nvPr/>
        </p:nvSpPr>
        <p:spPr>
          <a:xfrm>
            <a:off x="5178229" y="5924497"/>
            <a:ext cx="1037293" cy="246221"/>
          </a:xfrm>
          <a:prstGeom prst="rect">
            <a:avLst/>
          </a:prstGeom>
          <a:noFill/>
        </p:spPr>
        <p:txBody>
          <a:bodyPr wrap="square" rtlCol="0">
            <a:spAutoFit/>
          </a:bodyPr>
          <a:lstStyle/>
          <a:p>
            <a:r>
              <a:rPr lang="en-US" sz="1000" dirty="0" smtClean="0"/>
              <a:t>MERGE(S,0,</a:t>
            </a:r>
            <a:r>
              <a:rPr lang="vi-VN" sz="1000" dirty="0" smtClean="0"/>
              <a:t>3</a:t>
            </a:r>
            <a:r>
              <a:rPr lang="en-US" sz="1000" dirty="0" smtClean="0"/>
              <a:t>,</a:t>
            </a:r>
            <a:r>
              <a:rPr lang="vi-VN" sz="1000" dirty="0" smtClean="0"/>
              <a:t>7</a:t>
            </a:r>
            <a:r>
              <a:rPr lang="en-US" sz="1000" dirty="0" smtClean="0"/>
              <a:t>)</a:t>
            </a:r>
            <a:endParaRPr lang="en-US" sz="1000" dirty="0"/>
          </a:p>
        </p:txBody>
      </p:sp>
      <p:sp>
        <p:nvSpPr>
          <p:cNvPr id="2" name="Rectangle 1"/>
          <p:cNvSpPr/>
          <p:nvPr/>
        </p:nvSpPr>
        <p:spPr>
          <a:xfrm>
            <a:off x="6594283" y="760026"/>
            <a:ext cx="2603962" cy="701859"/>
          </a:xfrm>
          <a:prstGeom prst="rect">
            <a:avLst/>
          </a:prstGeom>
        </p:spPr>
        <p:txBody>
          <a:bodyPr wrap="square">
            <a:spAutoFit/>
          </a:bodyPr>
          <a:lstStyle/>
          <a:p>
            <a:pPr eaLnBrk="1" hangingPunct="1">
              <a:lnSpc>
                <a:spcPct val="150000"/>
              </a:lnSpc>
            </a:pPr>
            <a:r>
              <a:rPr lang="en-US" sz="3000" dirty="0">
                <a:latin typeface="Times New Roman" panose="02020603050405020304" pitchFamily="18" charset="0"/>
                <a:cs typeface="Times New Roman" panose="02020603050405020304" pitchFamily="18" charset="0"/>
              </a:rPr>
              <a:t>M</a:t>
            </a:r>
            <a:r>
              <a:rPr lang="vi-VN" sz="3000" dirty="0">
                <a:latin typeface="Times New Roman" panose="02020603050405020304" pitchFamily="18" charset="0"/>
                <a:cs typeface="Times New Roman" panose="02020603050405020304" pitchFamily="18" charset="0"/>
              </a:rPr>
              <a:t>S</a:t>
            </a:r>
            <a:r>
              <a:rPr lang="en-US" sz="3000" dirty="0">
                <a:latin typeface="Times New Roman" panose="02020603050405020304" pitchFamily="18" charset="0"/>
                <a:cs typeface="Times New Roman" panose="02020603050405020304" pitchFamily="18" charset="0"/>
              </a:rPr>
              <a:t>(S, 0, </a:t>
            </a:r>
            <a:r>
              <a:rPr lang="en-US" sz="3000" dirty="0" smtClean="0">
                <a:latin typeface="Times New Roman" panose="02020603050405020304" pitchFamily="18" charset="0"/>
                <a:cs typeface="Times New Roman" panose="02020603050405020304" pitchFamily="18" charset="0"/>
              </a:rPr>
              <a:t>7);</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841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additive="base">
                                        <p:cTn id="7" dur="500" fill="hold"/>
                                        <p:tgtEl>
                                          <p:spTgt spid="332"/>
                                        </p:tgtEl>
                                        <p:attrNameLst>
                                          <p:attrName>ppt_x</p:attrName>
                                        </p:attrNameLst>
                                      </p:cBhvr>
                                      <p:tavLst>
                                        <p:tav tm="0">
                                          <p:val>
                                            <p:strVal val="0-#ppt_w/2"/>
                                          </p:val>
                                        </p:tav>
                                        <p:tav tm="100000">
                                          <p:val>
                                            <p:strVal val="#ppt_x"/>
                                          </p:val>
                                        </p:tav>
                                      </p:tavLst>
                                    </p:anim>
                                    <p:anim calcmode="lin" valueType="num">
                                      <p:cBhvr additive="base">
                                        <p:cTn id="8" dur="500" fill="hold"/>
                                        <p:tgtEl>
                                          <p:spTgt spid="3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81179"/>
                                        </p:tgtEl>
                                        <p:attrNameLst>
                                          <p:attrName>style.visibility</p:attrName>
                                        </p:attrNameLst>
                                      </p:cBhvr>
                                      <p:to>
                                        <p:strVal val="visible"/>
                                      </p:to>
                                    </p:set>
                                    <p:animEffect transition="in" filter="wipe(up)">
                                      <p:cBhvr>
                                        <p:cTn id="13" dur="500"/>
                                        <p:tgtEl>
                                          <p:spTgt spid="81179"/>
                                        </p:tgtEl>
                                      </p:cBhvr>
                                    </p:animEffect>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316"/>
                                        </p:tgtEl>
                                        <p:attrNameLst>
                                          <p:attrName>style.visibility</p:attrName>
                                        </p:attrNameLst>
                                      </p:cBhvr>
                                      <p:to>
                                        <p:strVal val="visible"/>
                                      </p:to>
                                    </p:set>
                                    <p:anim calcmode="lin" valueType="num">
                                      <p:cBhvr additive="base">
                                        <p:cTn id="17" dur="500" fill="hold"/>
                                        <p:tgtEl>
                                          <p:spTgt spid="316"/>
                                        </p:tgtEl>
                                        <p:attrNameLst>
                                          <p:attrName>ppt_x</p:attrName>
                                        </p:attrNameLst>
                                      </p:cBhvr>
                                      <p:tavLst>
                                        <p:tav tm="0">
                                          <p:val>
                                            <p:strVal val="0-#ppt_w/2"/>
                                          </p:val>
                                        </p:tav>
                                        <p:tav tm="100000">
                                          <p:val>
                                            <p:strVal val="#ppt_x"/>
                                          </p:val>
                                        </p:tav>
                                      </p:tavLst>
                                    </p:anim>
                                    <p:anim calcmode="lin" valueType="num">
                                      <p:cBhvr additive="base">
                                        <p:cTn id="18" dur="500" fill="hold"/>
                                        <p:tgtEl>
                                          <p:spTgt spid="316"/>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33"/>
                                        </p:tgtEl>
                                        <p:attrNameLst>
                                          <p:attrName>style.visibility</p:attrName>
                                        </p:attrNameLst>
                                      </p:cBhvr>
                                      <p:to>
                                        <p:strVal val="visible"/>
                                      </p:to>
                                    </p:set>
                                    <p:animEffect transition="in" filter="wipe(down)">
                                      <p:cBhvr>
                                        <p:cTn id="26" dur="500"/>
                                        <p:tgtEl>
                                          <p:spTgt spid="3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81099"/>
                                        </p:tgtEl>
                                        <p:attrNameLst>
                                          <p:attrName>style.visibility</p:attrName>
                                        </p:attrNameLst>
                                      </p:cBhvr>
                                      <p:to>
                                        <p:strVal val="visible"/>
                                      </p:to>
                                    </p:set>
                                    <p:animEffect transition="in" filter="wipe(up)">
                                      <p:cBhvr>
                                        <p:cTn id="31" dur="500"/>
                                        <p:tgtEl>
                                          <p:spTgt spid="81099"/>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326"/>
                                        </p:tgtEl>
                                        <p:attrNameLst>
                                          <p:attrName>style.visibility</p:attrName>
                                        </p:attrNameLst>
                                      </p:cBhvr>
                                      <p:to>
                                        <p:strVal val="visible"/>
                                      </p:to>
                                    </p:set>
                                    <p:animEffect transition="in" filter="wipe(down)">
                                      <p:cBhvr>
                                        <p:cTn id="35" dur="500"/>
                                        <p:tgtEl>
                                          <p:spTgt spid="326"/>
                                        </p:tgtEl>
                                      </p:cBhvr>
                                    </p:animEffect>
                                  </p:childTnLst>
                                </p:cTn>
                              </p:par>
                              <p:par>
                                <p:cTn id="36" presetID="2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34"/>
                                        </p:tgtEl>
                                        <p:attrNameLst>
                                          <p:attrName>style.visibility</p:attrName>
                                        </p:attrNameLst>
                                      </p:cBhvr>
                                      <p:to>
                                        <p:strVal val="visible"/>
                                      </p:to>
                                    </p:set>
                                    <p:animEffect transition="in" filter="wipe(down)">
                                      <p:cBhvr>
                                        <p:cTn id="43" dur="500"/>
                                        <p:tgtEl>
                                          <p:spTgt spid="33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037"/>
                                        </p:tgtEl>
                                        <p:attrNameLst>
                                          <p:attrName>style.visibility</p:attrName>
                                        </p:attrNameLst>
                                      </p:cBhvr>
                                      <p:to>
                                        <p:strVal val="visible"/>
                                      </p:to>
                                    </p:set>
                                    <p:animEffect transition="in" filter="wipe(up)">
                                      <p:cBhvr>
                                        <p:cTn id="48" dur="500"/>
                                        <p:tgtEl>
                                          <p:spTgt spid="81037"/>
                                        </p:tgtEl>
                                      </p:cBhvr>
                                    </p:animEffect>
                                  </p:childTnLst>
                                </p:cTn>
                              </p:par>
                            </p:childTnLst>
                          </p:cTn>
                        </p:par>
                        <p:par>
                          <p:cTn id="49" fill="hold">
                            <p:stCondLst>
                              <p:cond delay="500"/>
                            </p:stCondLst>
                            <p:childTnLst>
                              <p:par>
                                <p:cTn id="50" presetID="22" presetClass="entr" presetSubtype="4" fill="hold" grpId="0" nodeType="afterEffect">
                                  <p:stCondLst>
                                    <p:cond delay="0"/>
                                  </p:stCondLst>
                                  <p:childTnLst>
                                    <p:set>
                                      <p:cBhvr>
                                        <p:cTn id="51" dur="1" fill="hold">
                                          <p:stCondLst>
                                            <p:cond delay="0"/>
                                          </p:stCondLst>
                                        </p:cTn>
                                        <p:tgtEl>
                                          <p:spTgt spid="329"/>
                                        </p:tgtEl>
                                        <p:attrNameLst>
                                          <p:attrName>style.visibility</p:attrName>
                                        </p:attrNameLst>
                                      </p:cBhvr>
                                      <p:to>
                                        <p:strVal val="visible"/>
                                      </p:to>
                                    </p:set>
                                    <p:animEffect transition="in" filter="wipe(down)">
                                      <p:cBhvr>
                                        <p:cTn id="52" dur="500"/>
                                        <p:tgtEl>
                                          <p:spTgt spid="329"/>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down)">
                                      <p:cBhvr>
                                        <p:cTn id="56" dur="500"/>
                                        <p:tgtEl>
                                          <p:spTgt spid="48"/>
                                        </p:tgtEl>
                                      </p:cBhvr>
                                    </p:animEffect>
                                  </p:childTnLst>
                                </p:cTn>
                              </p:par>
                            </p:childTnLst>
                          </p:cTn>
                        </p:par>
                        <p:par>
                          <p:cTn id="57" fill="hold">
                            <p:stCondLst>
                              <p:cond delay="1500"/>
                            </p:stCondLst>
                            <p:childTnLst>
                              <p:par>
                                <p:cTn id="58" presetID="22" presetClass="entr" presetSubtype="4" fill="hold" grpId="0" nodeType="afterEffect">
                                  <p:stCondLst>
                                    <p:cond delay="0"/>
                                  </p:stCondLst>
                                  <p:childTnLst>
                                    <p:set>
                                      <p:cBhvr>
                                        <p:cTn id="59" dur="1" fill="hold">
                                          <p:stCondLst>
                                            <p:cond delay="0"/>
                                          </p:stCondLst>
                                        </p:cTn>
                                        <p:tgtEl>
                                          <p:spTgt spid="339"/>
                                        </p:tgtEl>
                                        <p:attrNameLst>
                                          <p:attrName>style.visibility</p:attrName>
                                        </p:attrNameLst>
                                      </p:cBhvr>
                                      <p:to>
                                        <p:strVal val="visible"/>
                                      </p:to>
                                    </p:set>
                                    <p:animEffect transition="in" filter="wipe(down)">
                                      <p:cBhvr>
                                        <p:cTn id="60" dur="500"/>
                                        <p:tgtEl>
                                          <p:spTgt spid="33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81038"/>
                                        </p:tgtEl>
                                        <p:attrNameLst>
                                          <p:attrName>style.visibility</p:attrName>
                                        </p:attrNameLst>
                                      </p:cBhvr>
                                      <p:to>
                                        <p:strVal val="visible"/>
                                      </p:to>
                                    </p:set>
                                    <p:animEffect transition="in" filter="wipe(up)">
                                      <p:cBhvr>
                                        <p:cTn id="65" dur="500"/>
                                        <p:tgtEl>
                                          <p:spTgt spid="8103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30"/>
                                        </p:tgtEl>
                                        <p:attrNameLst>
                                          <p:attrName>style.visibility</p:attrName>
                                        </p:attrNameLst>
                                      </p:cBhvr>
                                      <p:to>
                                        <p:strVal val="visible"/>
                                      </p:to>
                                    </p:set>
                                    <p:animEffect transition="in" filter="wipe(down)">
                                      <p:cBhvr>
                                        <p:cTn id="68" dur="500"/>
                                        <p:tgtEl>
                                          <p:spTgt spid="330"/>
                                        </p:tgtEl>
                                      </p:cBhvr>
                                    </p:animEffect>
                                  </p:childTnLst>
                                </p:cTn>
                              </p:par>
                            </p:childTnLst>
                          </p:cTn>
                        </p:par>
                        <p:par>
                          <p:cTn id="69" fill="hold">
                            <p:stCondLst>
                              <p:cond delay="500"/>
                            </p:stCondLst>
                            <p:childTnLst>
                              <p:par>
                                <p:cTn id="70" presetID="22" presetClass="entr" presetSubtype="4" fill="hold"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down)">
                                      <p:cBhvr>
                                        <p:cTn id="72" dur="500"/>
                                        <p:tgtEl>
                                          <p:spTgt spid="49"/>
                                        </p:tgtEl>
                                      </p:cBhvr>
                                    </p:animEffect>
                                  </p:childTnLst>
                                </p:cTn>
                              </p:par>
                            </p:childTnLst>
                          </p:cTn>
                        </p:par>
                        <p:par>
                          <p:cTn id="73" fill="hold">
                            <p:stCondLst>
                              <p:cond delay="1000"/>
                            </p:stCondLst>
                            <p:childTnLst>
                              <p:par>
                                <p:cTn id="74" presetID="2" presetClass="entr" presetSubtype="4" fill="hold" grpId="0" nodeType="afterEffect">
                                  <p:stCondLst>
                                    <p:cond delay="0"/>
                                  </p:stCondLst>
                                  <p:childTnLst>
                                    <p:set>
                                      <p:cBhvr>
                                        <p:cTn id="75" dur="1" fill="hold">
                                          <p:stCondLst>
                                            <p:cond delay="0"/>
                                          </p:stCondLst>
                                        </p:cTn>
                                        <p:tgtEl>
                                          <p:spTgt spid="350"/>
                                        </p:tgtEl>
                                        <p:attrNameLst>
                                          <p:attrName>style.visibility</p:attrName>
                                        </p:attrNameLst>
                                      </p:cBhvr>
                                      <p:to>
                                        <p:strVal val="visible"/>
                                      </p:to>
                                    </p:set>
                                    <p:anim calcmode="lin" valueType="num">
                                      <p:cBhvr additive="base">
                                        <p:cTn id="76" dur="500" fill="hold"/>
                                        <p:tgtEl>
                                          <p:spTgt spid="350"/>
                                        </p:tgtEl>
                                        <p:attrNameLst>
                                          <p:attrName>ppt_x</p:attrName>
                                        </p:attrNameLst>
                                      </p:cBhvr>
                                      <p:tavLst>
                                        <p:tav tm="0">
                                          <p:val>
                                            <p:strVal val="#ppt_x"/>
                                          </p:val>
                                        </p:tav>
                                        <p:tav tm="100000">
                                          <p:val>
                                            <p:strVal val="#ppt_x"/>
                                          </p:val>
                                        </p:tav>
                                      </p:tavLst>
                                    </p:anim>
                                    <p:anim calcmode="lin" valueType="num">
                                      <p:cBhvr additive="base">
                                        <p:cTn id="77" dur="500" fill="hold"/>
                                        <p:tgtEl>
                                          <p:spTgt spid="35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80976"/>
                                        </p:tgtEl>
                                        <p:attrNameLst>
                                          <p:attrName>style.visibility</p:attrName>
                                        </p:attrNameLst>
                                      </p:cBhvr>
                                      <p:to>
                                        <p:strVal val="visible"/>
                                      </p:to>
                                    </p:set>
                                    <p:animEffect transition="in" filter="wipe(up)">
                                      <p:cBhvr>
                                        <p:cTn id="82" dur="500"/>
                                        <p:tgtEl>
                                          <p:spTgt spid="80976"/>
                                        </p:tgtEl>
                                      </p:cBhvr>
                                    </p:animEffect>
                                  </p:childTnLst>
                                </p:cTn>
                              </p:par>
                              <p:par>
                                <p:cTn id="83" presetID="22" presetClass="entr" presetSubtype="1" fill="hold" nodeType="withEffect">
                                  <p:stCondLst>
                                    <p:cond delay="0"/>
                                  </p:stCondLst>
                                  <p:childTnLst>
                                    <p:set>
                                      <p:cBhvr>
                                        <p:cTn id="84" dur="1" fill="hold">
                                          <p:stCondLst>
                                            <p:cond delay="0"/>
                                          </p:stCondLst>
                                        </p:cTn>
                                        <p:tgtEl>
                                          <p:spTgt spid="80977"/>
                                        </p:tgtEl>
                                        <p:attrNameLst>
                                          <p:attrName>style.visibility</p:attrName>
                                        </p:attrNameLst>
                                      </p:cBhvr>
                                      <p:to>
                                        <p:strVal val="visible"/>
                                      </p:to>
                                    </p:set>
                                    <p:animEffect transition="in" filter="wipe(up)">
                                      <p:cBhvr>
                                        <p:cTn id="85" dur="500"/>
                                        <p:tgtEl>
                                          <p:spTgt spid="80977"/>
                                        </p:tgtEl>
                                      </p:cBhvr>
                                    </p:animEffect>
                                  </p:childTnLst>
                                </p:cTn>
                              </p:par>
                            </p:childTnLst>
                          </p:cTn>
                        </p:par>
                        <p:par>
                          <p:cTn id="86" fill="hold">
                            <p:stCondLst>
                              <p:cond delay="500"/>
                            </p:stCondLst>
                            <p:childTnLst>
                              <p:par>
                                <p:cTn id="87" presetID="22" presetClass="entr" presetSubtype="4" fill="hold" grpId="0" nodeType="afterEffect">
                                  <p:stCondLst>
                                    <p:cond delay="0"/>
                                  </p:stCondLst>
                                  <p:childTnLst>
                                    <p:set>
                                      <p:cBhvr>
                                        <p:cTn id="88" dur="1" fill="hold">
                                          <p:stCondLst>
                                            <p:cond delay="0"/>
                                          </p:stCondLst>
                                        </p:cTn>
                                        <p:tgtEl>
                                          <p:spTgt spid="331"/>
                                        </p:tgtEl>
                                        <p:attrNameLst>
                                          <p:attrName>style.visibility</p:attrName>
                                        </p:attrNameLst>
                                      </p:cBhvr>
                                      <p:to>
                                        <p:strVal val="visible"/>
                                      </p:to>
                                    </p:set>
                                    <p:animEffect transition="in" filter="wipe(down)">
                                      <p:cBhvr>
                                        <p:cTn id="89" dur="500"/>
                                        <p:tgtEl>
                                          <p:spTgt spid="331"/>
                                        </p:tgtEl>
                                      </p:cBhvr>
                                    </p:animEffect>
                                  </p:childTnLst>
                                </p:cTn>
                              </p:par>
                            </p:childTnLst>
                          </p:cTn>
                        </p:par>
                        <p:par>
                          <p:cTn id="90" fill="hold">
                            <p:stCondLst>
                              <p:cond delay="1000"/>
                            </p:stCondLst>
                            <p:childTnLst>
                              <p:par>
                                <p:cTn id="91" presetID="22" presetClass="entr" presetSubtype="4" fill="hold" nodeType="after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wipe(down)">
                                      <p:cBhvr>
                                        <p:cTn id="93" dur="500"/>
                                        <p:tgtEl>
                                          <p:spTgt spid="5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327"/>
                                        </p:tgtEl>
                                        <p:attrNameLst>
                                          <p:attrName>style.visibility</p:attrName>
                                        </p:attrNameLst>
                                      </p:cBhvr>
                                      <p:to>
                                        <p:strVal val="visible"/>
                                      </p:to>
                                    </p:set>
                                    <p:animEffect transition="in" filter="wipe(down)">
                                      <p:cBhvr>
                                        <p:cTn id="98" dur="500"/>
                                        <p:tgtEl>
                                          <p:spTgt spid="327"/>
                                        </p:tgtEl>
                                      </p:cBhvr>
                                    </p:animEffect>
                                  </p:childTnLst>
                                </p:cTn>
                              </p:par>
                            </p:childTnLst>
                          </p:cTn>
                        </p:par>
                        <p:par>
                          <p:cTn id="99" fill="hold">
                            <p:stCondLst>
                              <p:cond delay="500"/>
                            </p:stCondLst>
                            <p:childTnLst>
                              <p:par>
                                <p:cTn id="100" presetID="22" presetClass="entr" presetSubtype="1" fill="hold" nodeType="afterEffect">
                                  <p:stCondLst>
                                    <p:cond delay="0"/>
                                  </p:stCondLst>
                                  <p:childTnLst>
                                    <p:set>
                                      <p:cBhvr>
                                        <p:cTn id="101" dur="1" fill="hold">
                                          <p:stCondLst>
                                            <p:cond delay="0"/>
                                          </p:stCondLst>
                                        </p:cTn>
                                        <p:tgtEl>
                                          <p:spTgt spid="81145"/>
                                        </p:tgtEl>
                                        <p:attrNameLst>
                                          <p:attrName>style.visibility</p:attrName>
                                        </p:attrNameLst>
                                      </p:cBhvr>
                                      <p:to>
                                        <p:strVal val="visible"/>
                                      </p:to>
                                    </p:set>
                                    <p:animEffect transition="in" filter="wipe(up)">
                                      <p:cBhvr>
                                        <p:cTn id="102" dur="500"/>
                                        <p:tgtEl>
                                          <p:spTgt spid="81145"/>
                                        </p:tgtEl>
                                      </p:cBhvr>
                                    </p:animEffect>
                                  </p:childTnLst>
                                </p:cTn>
                              </p:par>
                            </p:childTnLst>
                          </p:cTn>
                        </p:par>
                        <p:par>
                          <p:cTn id="103" fill="hold">
                            <p:stCondLst>
                              <p:cond delay="1000"/>
                            </p:stCondLst>
                            <p:childTnLst>
                              <p:par>
                                <p:cTn id="104" presetID="22" presetClass="entr" presetSubtype="4" fill="hold"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500"/>
                            </p:stCondLst>
                            <p:childTnLst>
                              <p:par>
                                <p:cTn id="108" presetID="2" presetClass="entr" presetSubtype="4" fill="hold" grpId="0" nodeType="afterEffect">
                                  <p:stCondLst>
                                    <p:cond delay="0"/>
                                  </p:stCondLst>
                                  <p:childTnLst>
                                    <p:set>
                                      <p:cBhvr>
                                        <p:cTn id="109" dur="1" fill="hold">
                                          <p:stCondLst>
                                            <p:cond delay="0"/>
                                          </p:stCondLst>
                                        </p:cTn>
                                        <p:tgtEl>
                                          <p:spTgt spid="336"/>
                                        </p:tgtEl>
                                        <p:attrNameLst>
                                          <p:attrName>style.visibility</p:attrName>
                                        </p:attrNameLst>
                                      </p:cBhvr>
                                      <p:to>
                                        <p:strVal val="visible"/>
                                      </p:to>
                                    </p:set>
                                    <p:anim calcmode="lin" valueType="num">
                                      <p:cBhvr additive="base">
                                        <p:cTn id="110" dur="500" fill="hold"/>
                                        <p:tgtEl>
                                          <p:spTgt spid="336"/>
                                        </p:tgtEl>
                                        <p:attrNameLst>
                                          <p:attrName>ppt_x</p:attrName>
                                        </p:attrNameLst>
                                      </p:cBhvr>
                                      <p:tavLst>
                                        <p:tav tm="0">
                                          <p:val>
                                            <p:strVal val="#ppt_x"/>
                                          </p:val>
                                        </p:tav>
                                        <p:tav tm="100000">
                                          <p:val>
                                            <p:strVal val="#ppt_x"/>
                                          </p:val>
                                        </p:tav>
                                      </p:tavLst>
                                    </p:anim>
                                    <p:anim calcmode="lin" valueType="num">
                                      <p:cBhvr additive="base">
                                        <p:cTn id="111" dur="500" fill="hold"/>
                                        <p:tgtEl>
                                          <p:spTgt spid="336"/>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81039"/>
                                        </p:tgtEl>
                                        <p:attrNameLst>
                                          <p:attrName>style.visibility</p:attrName>
                                        </p:attrNameLst>
                                      </p:cBhvr>
                                      <p:to>
                                        <p:strVal val="visible"/>
                                      </p:to>
                                    </p:set>
                                    <p:animEffect transition="in" filter="wipe(up)">
                                      <p:cBhvr>
                                        <p:cTn id="116" dur="500"/>
                                        <p:tgtEl>
                                          <p:spTgt spid="81039"/>
                                        </p:tgtEl>
                                      </p:cBhvr>
                                    </p:animEffect>
                                  </p:childTnLst>
                                </p:cTn>
                              </p:par>
                            </p:childTnLst>
                          </p:cTn>
                        </p:par>
                        <p:par>
                          <p:cTn id="117" fill="hold">
                            <p:stCondLst>
                              <p:cond delay="500"/>
                            </p:stCondLst>
                            <p:childTnLst>
                              <p:par>
                                <p:cTn id="118" presetID="22" presetClass="entr" presetSubtype="4" fill="hold" grpId="0" nodeType="afterEffect">
                                  <p:stCondLst>
                                    <p:cond delay="0"/>
                                  </p:stCondLst>
                                  <p:childTnLst>
                                    <p:set>
                                      <p:cBhvr>
                                        <p:cTn id="119" dur="1" fill="hold">
                                          <p:stCondLst>
                                            <p:cond delay="0"/>
                                          </p:stCondLst>
                                        </p:cTn>
                                        <p:tgtEl>
                                          <p:spTgt spid="348"/>
                                        </p:tgtEl>
                                        <p:attrNameLst>
                                          <p:attrName>style.visibility</p:attrName>
                                        </p:attrNameLst>
                                      </p:cBhvr>
                                      <p:to>
                                        <p:strVal val="visible"/>
                                      </p:to>
                                    </p:set>
                                    <p:animEffect transition="in" filter="wipe(down)">
                                      <p:cBhvr>
                                        <p:cTn id="120" dur="500"/>
                                        <p:tgtEl>
                                          <p:spTgt spid="348"/>
                                        </p:tgtEl>
                                      </p:cBhvr>
                                    </p:animEffect>
                                  </p:childTnLst>
                                </p:cTn>
                              </p:par>
                            </p:childTnLst>
                          </p:cTn>
                        </p:par>
                        <p:par>
                          <p:cTn id="121" fill="hold">
                            <p:stCondLst>
                              <p:cond delay="1000"/>
                            </p:stCondLst>
                            <p:childTnLst>
                              <p:par>
                                <p:cTn id="122" presetID="22" presetClass="entr" presetSubtype="4" fill="hold" nodeType="after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wipe(down)">
                                      <p:cBhvr>
                                        <p:cTn id="124" dur="500"/>
                                        <p:tgtEl>
                                          <p:spTgt spid="52"/>
                                        </p:tgtEl>
                                      </p:cBhvr>
                                    </p:animEffect>
                                  </p:childTnLst>
                                </p:cTn>
                              </p:par>
                            </p:childTnLst>
                          </p:cTn>
                        </p:par>
                        <p:par>
                          <p:cTn id="125" fill="hold">
                            <p:stCondLst>
                              <p:cond delay="1500"/>
                            </p:stCondLst>
                            <p:childTnLst>
                              <p:par>
                                <p:cTn id="126" presetID="42" presetClass="entr" presetSubtype="0" fill="hold" grpId="0" nodeType="afterEffect">
                                  <p:stCondLst>
                                    <p:cond delay="0"/>
                                  </p:stCondLst>
                                  <p:childTnLst>
                                    <p:set>
                                      <p:cBhvr>
                                        <p:cTn id="127" dur="1" fill="hold">
                                          <p:stCondLst>
                                            <p:cond delay="0"/>
                                          </p:stCondLst>
                                        </p:cTn>
                                        <p:tgtEl>
                                          <p:spTgt spid="351"/>
                                        </p:tgtEl>
                                        <p:attrNameLst>
                                          <p:attrName>style.visibility</p:attrName>
                                        </p:attrNameLst>
                                      </p:cBhvr>
                                      <p:to>
                                        <p:strVal val="visible"/>
                                      </p:to>
                                    </p:set>
                                    <p:animEffect transition="in" filter="fade">
                                      <p:cBhvr>
                                        <p:cTn id="128" dur="1000"/>
                                        <p:tgtEl>
                                          <p:spTgt spid="351"/>
                                        </p:tgtEl>
                                      </p:cBhvr>
                                    </p:animEffect>
                                    <p:anim calcmode="lin" valueType="num">
                                      <p:cBhvr>
                                        <p:cTn id="129" dur="1000" fill="hold"/>
                                        <p:tgtEl>
                                          <p:spTgt spid="351"/>
                                        </p:tgtEl>
                                        <p:attrNameLst>
                                          <p:attrName>ppt_x</p:attrName>
                                        </p:attrNameLst>
                                      </p:cBhvr>
                                      <p:tavLst>
                                        <p:tav tm="0">
                                          <p:val>
                                            <p:strVal val="#ppt_x"/>
                                          </p:val>
                                        </p:tav>
                                        <p:tav tm="100000">
                                          <p:val>
                                            <p:strVal val="#ppt_x"/>
                                          </p:val>
                                        </p:tav>
                                      </p:tavLst>
                                    </p:anim>
                                    <p:anim calcmode="lin" valueType="num">
                                      <p:cBhvr>
                                        <p:cTn id="130" dur="1000" fill="hold"/>
                                        <p:tgtEl>
                                          <p:spTgt spid="351"/>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81040"/>
                                        </p:tgtEl>
                                        <p:attrNameLst>
                                          <p:attrName>style.visibility</p:attrName>
                                        </p:attrNameLst>
                                      </p:cBhvr>
                                      <p:to>
                                        <p:strVal val="visible"/>
                                      </p:to>
                                    </p:set>
                                    <p:animEffect transition="in" filter="wipe(up)">
                                      <p:cBhvr>
                                        <p:cTn id="135" dur="500"/>
                                        <p:tgtEl>
                                          <p:spTgt spid="81040"/>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349"/>
                                        </p:tgtEl>
                                        <p:attrNameLst>
                                          <p:attrName>style.visibility</p:attrName>
                                        </p:attrNameLst>
                                      </p:cBhvr>
                                      <p:to>
                                        <p:strVal val="visible"/>
                                      </p:to>
                                    </p:set>
                                    <p:animEffect transition="in" filter="wipe(down)">
                                      <p:cBhvr>
                                        <p:cTn id="138" dur="500"/>
                                        <p:tgtEl>
                                          <p:spTgt spid="349"/>
                                        </p:tgtEl>
                                      </p:cBhvr>
                                    </p:animEffect>
                                  </p:childTnLst>
                                </p:cTn>
                              </p:par>
                              <p:par>
                                <p:cTn id="139" presetID="22" presetClass="entr" presetSubtype="4" fill="hold" nodeType="withEffect">
                                  <p:stCondLst>
                                    <p:cond delay="0"/>
                                  </p:stCondLst>
                                  <p:childTnLst>
                                    <p:set>
                                      <p:cBhvr>
                                        <p:cTn id="140" dur="1" fill="hold">
                                          <p:stCondLst>
                                            <p:cond delay="0"/>
                                          </p:stCondLst>
                                        </p:cTn>
                                        <p:tgtEl>
                                          <p:spTgt spid="53"/>
                                        </p:tgtEl>
                                        <p:attrNameLst>
                                          <p:attrName>style.visibility</p:attrName>
                                        </p:attrNameLst>
                                      </p:cBhvr>
                                      <p:to>
                                        <p:strVal val="visible"/>
                                      </p:to>
                                    </p:set>
                                    <p:animEffect transition="in" filter="wipe(down)">
                                      <p:cBhvr>
                                        <p:cTn id="141" dur="500"/>
                                        <p:tgtEl>
                                          <p:spTgt spid="53"/>
                                        </p:tgtEl>
                                      </p:cBhvr>
                                    </p:animEffect>
                                  </p:childTnLst>
                                </p:cTn>
                              </p:par>
                            </p:childTnLst>
                          </p:cTn>
                        </p:par>
                        <p:par>
                          <p:cTn id="142" fill="hold">
                            <p:stCondLst>
                              <p:cond delay="500"/>
                            </p:stCondLst>
                            <p:childTnLst>
                              <p:par>
                                <p:cTn id="143" presetID="2" presetClass="entr" presetSubtype="4" fill="hold" grpId="0" nodeType="afterEffect">
                                  <p:stCondLst>
                                    <p:cond delay="0"/>
                                  </p:stCondLst>
                                  <p:childTnLst>
                                    <p:set>
                                      <p:cBhvr>
                                        <p:cTn id="144" dur="1" fill="hold">
                                          <p:stCondLst>
                                            <p:cond delay="0"/>
                                          </p:stCondLst>
                                        </p:cTn>
                                        <p:tgtEl>
                                          <p:spTgt spid="353"/>
                                        </p:tgtEl>
                                        <p:attrNameLst>
                                          <p:attrName>style.visibility</p:attrName>
                                        </p:attrNameLst>
                                      </p:cBhvr>
                                      <p:to>
                                        <p:strVal val="visible"/>
                                      </p:to>
                                    </p:set>
                                    <p:anim calcmode="lin" valueType="num">
                                      <p:cBhvr additive="base">
                                        <p:cTn id="145" dur="500" fill="hold"/>
                                        <p:tgtEl>
                                          <p:spTgt spid="353"/>
                                        </p:tgtEl>
                                        <p:attrNameLst>
                                          <p:attrName>ppt_x</p:attrName>
                                        </p:attrNameLst>
                                      </p:cBhvr>
                                      <p:tavLst>
                                        <p:tav tm="0">
                                          <p:val>
                                            <p:strVal val="#ppt_x"/>
                                          </p:val>
                                        </p:tav>
                                        <p:tav tm="100000">
                                          <p:val>
                                            <p:strVal val="#ppt_x"/>
                                          </p:val>
                                        </p:tav>
                                      </p:tavLst>
                                    </p:anim>
                                    <p:anim calcmode="lin" valueType="num">
                                      <p:cBhvr additive="base">
                                        <p:cTn id="146" dur="500" fill="hold"/>
                                        <p:tgtEl>
                                          <p:spTgt spid="353"/>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2" presetClass="entr" presetSubtype="1" fill="hold" nodeType="clickEffect">
                                  <p:stCondLst>
                                    <p:cond delay="0"/>
                                  </p:stCondLst>
                                  <p:childTnLst>
                                    <p:set>
                                      <p:cBhvr>
                                        <p:cTn id="150" dur="1" fill="hold">
                                          <p:stCondLst>
                                            <p:cond delay="0"/>
                                          </p:stCondLst>
                                        </p:cTn>
                                        <p:tgtEl>
                                          <p:spTgt spid="80978"/>
                                        </p:tgtEl>
                                        <p:attrNameLst>
                                          <p:attrName>style.visibility</p:attrName>
                                        </p:attrNameLst>
                                      </p:cBhvr>
                                      <p:to>
                                        <p:strVal val="visible"/>
                                      </p:to>
                                    </p:set>
                                    <p:animEffect transition="in" filter="wipe(up)">
                                      <p:cBhvr>
                                        <p:cTn id="151" dur="500"/>
                                        <p:tgtEl>
                                          <p:spTgt spid="80978"/>
                                        </p:tgtEl>
                                      </p:cBhvr>
                                    </p:animEffect>
                                  </p:childTnLst>
                                </p:cTn>
                              </p:par>
                              <p:par>
                                <p:cTn id="152" presetID="22" presetClass="entr" presetSubtype="1" fill="hold" nodeType="withEffect">
                                  <p:stCondLst>
                                    <p:cond delay="0"/>
                                  </p:stCondLst>
                                  <p:childTnLst>
                                    <p:set>
                                      <p:cBhvr>
                                        <p:cTn id="153" dur="1" fill="hold">
                                          <p:stCondLst>
                                            <p:cond delay="0"/>
                                          </p:stCondLst>
                                        </p:cTn>
                                        <p:tgtEl>
                                          <p:spTgt spid="80979"/>
                                        </p:tgtEl>
                                        <p:attrNameLst>
                                          <p:attrName>style.visibility</p:attrName>
                                        </p:attrNameLst>
                                      </p:cBhvr>
                                      <p:to>
                                        <p:strVal val="visible"/>
                                      </p:to>
                                    </p:set>
                                    <p:animEffect transition="in" filter="wipe(up)">
                                      <p:cBhvr>
                                        <p:cTn id="154" dur="500"/>
                                        <p:tgtEl>
                                          <p:spTgt spid="80979"/>
                                        </p:tgtEl>
                                      </p:cBhvr>
                                    </p:animEffect>
                                  </p:childTnLst>
                                </p:cTn>
                              </p:par>
                            </p:childTnLst>
                          </p:cTn>
                        </p:par>
                        <p:par>
                          <p:cTn id="155" fill="hold">
                            <p:stCondLst>
                              <p:cond delay="500"/>
                            </p:stCondLst>
                            <p:childTnLst>
                              <p:par>
                                <p:cTn id="156" presetID="22" presetClass="entr" presetSubtype="4" fill="hold" grpId="0" nodeType="afterEffect">
                                  <p:stCondLst>
                                    <p:cond delay="0"/>
                                  </p:stCondLst>
                                  <p:childTnLst>
                                    <p:set>
                                      <p:cBhvr>
                                        <p:cTn id="157" dur="1" fill="hold">
                                          <p:stCondLst>
                                            <p:cond delay="0"/>
                                          </p:stCondLst>
                                        </p:cTn>
                                        <p:tgtEl>
                                          <p:spTgt spid="335"/>
                                        </p:tgtEl>
                                        <p:attrNameLst>
                                          <p:attrName>style.visibility</p:attrName>
                                        </p:attrNameLst>
                                      </p:cBhvr>
                                      <p:to>
                                        <p:strVal val="visible"/>
                                      </p:to>
                                    </p:set>
                                    <p:animEffect transition="in" filter="wipe(down)">
                                      <p:cBhvr>
                                        <p:cTn id="158" dur="500"/>
                                        <p:tgtEl>
                                          <p:spTgt spid="335"/>
                                        </p:tgtEl>
                                      </p:cBhvr>
                                    </p:animEffect>
                                  </p:childTnLst>
                                </p:cTn>
                              </p:par>
                            </p:childTnLst>
                          </p:cTn>
                        </p:par>
                        <p:par>
                          <p:cTn id="159" fill="hold">
                            <p:stCondLst>
                              <p:cond delay="1000"/>
                            </p:stCondLst>
                            <p:childTnLst>
                              <p:par>
                                <p:cTn id="160" presetID="22" presetClass="entr" presetSubtype="4" fill="hold" nodeType="after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1" fill="hold" nodeType="clickEffect">
                                  <p:stCondLst>
                                    <p:cond delay="0"/>
                                  </p:stCondLst>
                                  <p:childTnLst>
                                    <p:set>
                                      <p:cBhvr>
                                        <p:cTn id="166" dur="1" fill="hold">
                                          <p:stCondLst>
                                            <p:cond delay="0"/>
                                          </p:stCondLst>
                                        </p:cTn>
                                        <p:tgtEl>
                                          <p:spTgt spid="80955"/>
                                        </p:tgtEl>
                                        <p:attrNameLst>
                                          <p:attrName>style.visibility</p:attrName>
                                        </p:attrNameLst>
                                      </p:cBhvr>
                                      <p:to>
                                        <p:strVal val="visible"/>
                                      </p:to>
                                    </p:set>
                                    <p:animEffect transition="in" filter="wipe(up)">
                                      <p:cBhvr>
                                        <p:cTn id="167" dur="500"/>
                                        <p:tgtEl>
                                          <p:spTgt spid="80955"/>
                                        </p:tgtEl>
                                      </p:cBhvr>
                                    </p:animEffect>
                                  </p:childTnLst>
                                </p:cTn>
                              </p:par>
                              <p:par>
                                <p:cTn id="168" presetID="22" presetClass="entr" presetSubtype="1" fill="hold" nodeType="withEffect">
                                  <p:stCondLst>
                                    <p:cond delay="0"/>
                                  </p:stCondLst>
                                  <p:childTnLst>
                                    <p:set>
                                      <p:cBhvr>
                                        <p:cTn id="169" dur="1" fill="hold">
                                          <p:stCondLst>
                                            <p:cond delay="0"/>
                                          </p:stCondLst>
                                        </p:cTn>
                                        <p:tgtEl>
                                          <p:spTgt spid="80956"/>
                                        </p:tgtEl>
                                        <p:attrNameLst>
                                          <p:attrName>style.visibility</p:attrName>
                                        </p:attrNameLst>
                                      </p:cBhvr>
                                      <p:to>
                                        <p:strVal val="visible"/>
                                      </p:to>
                                    </p:set>
                                    <p:animEffect transition="in" filter="wipe(up)">
                                      <p:cBhvr>
                                        <p:cTn id="170" dur="500"/>
                                        <p:tgtEl>
                                          <p:spTgt spid="80956"/>
                                        </p:tgtEl>
                                      </p:cBhvr>
                                    </p:animEffect>
                                  </p:childTnLst>
                                </p:cTn>
                              </p:par>
                            </p:childTnLst>
                          </p:cTn>
                        </p:par>
                        <p:par>
                          <p:cTn id="171" fill="hold">
                            <p:stCondLst>
                              <p:cond delay="500"/>
                            </p:stCondLst>
                            <p:childTnLst>
                              <p:par>
                                <p:cTn id="172" presetID="22" presetClass="entr" presetSubtype="4" fill="hold" grpId="0" nodeType="afterEffect">
                                  <p:stCondLst>
                                    <p:cond delay="0"/>
                                  </p:stCondLst>
                                  <p:childTnLst>
                                    <p:set>
                                      <p:cBhvr>
                                        <p:cTn id="173" dur="1" fill="hold">
                                          <p:stCondLst>
                                            <p:cond delay="0"/>
                                          </p:stCondLst>
                                        </p:cTn>
                                        <p:tgtEl>
                                          <p:spTgt spid="337"/>
                                        </p:tgtEl>
                                        <p:attrNameLst>
                                          <p:attrName>style.visibility</p:attrName>
                                        </p:attrNameLst>
                                      </p:cBhvr>
                                      <p:to>
                                        <p:strVal val="visible"/>
                                      </p:to>
                                    </p:set>
                                    <p:animEffect transition="in" filter="wipe(down)">
                                      <p:cBhvr>
                                        <p:cTn id="174" dur="500"/>
                                        <p:tgtEl>
                                          <p:spTgt spid="337"/>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nodeType="clickEffect">
                                  <p:stCondLst>
                                    <p:cond delay="0"/>
                                  </p:stCondLst>
                                  <p:childTnLst>
                                    <p:set>
                                      <p:cBhvr>
                                        <p:cTn id="178" dur="1" fill="hold">
                                          <p:stCondLst>
                                            <p:cond delay="0"/>
                                          </p:stCondLst>
                                        </p:cTn>
                                        <p:tgtEl>
                                          <p:spTgt spid="80954"/>
                                        </p:tgtEl>
                                        <p:attrNameLst>
                                          <p:attrName>style.visibility</p:attrName>
                                        </p:attrNameLst>
                                      </p:cBhvr>
                                      <p:to>
                                        <p:strVal val="visible"/>
                                      </p:to>
                                    </p:set>
                                    <p:animEffect transition="in" filter="wipe(down)">
                                      <p:cBhvr>
                                        <p:cTn id="179" dur="500"/>
                                        <p:tgtEl>
                                          <p:spTgt spid="8095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81180"/>
                                        </p:tgtEl>
                                        <p:attrNameLst>
                                          <p:attrName>style.visibility</p:attrName>
                                        </p:attrNameLst>
                                      </p:cBhvr>
                                      <p:to>
                                        <p:strVal val="visible"/>
                                      </p:to>
                                    </p:set>
                                    <p:animEffect transition="in" filter="wipe(up)">
                                      <p:cBhvr>
                                        <p:cTn id="184" dur="500"/>
                                        <p:tgtEl>
                                          <p:spTgt spid="81180"/>
                                        </p:tgtEl>
                                      </p:cBhvr>
                                    </p:animEffect>
                                  </p:childTnLst>
                                </p:cTn>
                              </p:par>
                            </p:childTnLst>
                          </p:cTn>
                        </p:par>
                        <p:par>
                          <p:cTn id="185" fill="hold">
                            <p:stCondLst>
                              <p:cond delay="500"/>
                            </p:stCondLst>
                            <p:childTnLst>
                              <p:par>
                                <p:cTn id="186" presetID="2" presetClass="entr" presetSubtype="2" fill="hold" grpId="0" nodeType="afterEffect">
                                  <p:stCondLst>
                                    <p:cond delay="0"/>
                                  </p:stCondLst>
                                  <p:childTnLst>
                                    <p:set>
                                      <p:cBhvr>
                                        <p:cTn id="187" dur="1" fill="hold">
                                          <p:stCondLst>
                                            <p:cond delay="0"/>
                                          </p:stCondLst>
                                        </p:cTn>
                                        <p:tgtEl>
                                          <p:spTgt spid="317"/>
                                        </p:tgtEl>
                                        <p:attrNameLst>
                                          <p:attrName>style.visibility</p:attrName>
                                        </p:attrNameLst>
                                      </p:cBhvr>
                                      <p:to>
                                        <p:strVal val="visible"/>
                                      </p:to>
                                    </p:set>
                                    <p:anim calcmode="lin" valueType="num">
                                      <p:cBhvr additive="base">
                                        <p:cTn id="188" dur="500" fill="hold"/>
                                        <p:tgtEl>
                                          <p:spTgt spid="317"/>
                                        </p:tgtEl>
                                        <p:attrNameLst>
                                          <p:attrName>ppt_x</p:attrName>
                                        </p:attrNameLst>
                                      </p:cBhvr>
                                      <p:tavLst>
                                        <p:tav tm="0">
                                          <p:val>
                                            <p:strVal val="1+#ppt_w/2"/>
                                          </p:val>
                                        </p:tav>
                                        <p:tav tm="100000">
                                          <p:val>
                                            <p:strVal val="#ppt_x"/>
                                          </p:val>
                                        </p:tav>
                                      </p:tavLst>
                                    </p:anim>
                                    <p:anim calcmode="lin" valueType="num">
                                      <p:cBhvr additive="base">
                                        <p:cTn id="189" dur="500" fill="hold"/>
                                        <p:tgtEl>
                                          <p:spTgt spid="317"/>
                                        </p:tgtEl>
                                        <p:attrNameLst>
                                          <p:attrName>ppt_y</p:attrName>
                                        </p:attrNameLst>
                                      </p:cBhvr>
                                      <p:tavLst>
                                        <p:tav tm="0">
                                          <p:val>
                                            <p:strVal val="#ppt_y"/>
                                          </p:val>
                                        </p:tav>
                                        <p:tav tm="100000">
                                          <p:val>
                                            <p:strVal val="#ppt_y"/>
                                          </p:val>
                                        </p:tav>
                                      </p:tavLst>
                                    </p:anim>
                                  </p:childTnLst>
                                </p:cTn>
                              </p:par>
                              <p:par>
                                <p:cTn id="190" presetID="22" presetClass="entr" presetSubtype="4" fill="hold" nodeType="withEffect">
                                  <p:stCondLst>
                                    <p:cond delay="0"/>
                                  </p:stCondLst>
                                  <p:childTnLst>
                                    <p:set>
                                      <p:cBhvr>
                                        <p:cTn id="191" dur="1" fill="hold">
                                          <p:stCondLst>
                                            <p:cond delay="0"/>
                                          </p:stCondLst>
                                        </p:cTn>
                                        <p:tgtEl>
                                          <p:spTgt spid="56"/>
                                        </p:tgtEl>
                                        <p:attrNameLst>
                                          <p:attrName>style.visibility</p:attrName>
                                        </p:attrNameLst>
                                      </p:cBhvr>
                                      <p:to>
                                        <p:strVal val="visible"/>
                                      </p:to>
                                    </p:set>
                                    <p:animEffect transition="in" filter="wipe(down)">
                                      <p:cBhvr>
                                        <p:cTn id="192" dur="500"/>
                                        <p:tgtEl>
                                          <p:spTgt spid="56"/>
                                        </p:tgtEl>
                                      </p:cBhvr>
                                    </p:animEffect>
                                  </p:childTnLst>
                                </p:cTn>
                              </p:par>
                            </p:childTnLst>
                          </p:cTn>
                        </p:par>
                        <p:par>
                          <p:cTn id="193" fill="hold">
                            <p:stCondLst>
                              <p:cond delay="1000"/>
                            </p:stCondLst>
                            <p:childTnLst>
                              <p:par>
                                <p:cTn id="194" presetID="2" presetClass="entr" presetSubtype="2" fill="hold" grpId="0" nodeType="afterEffect">
                                  <p:stCondLst>
                                    <p:cond delay="0"/>
                                  </p:stCondLst>
                                  <p:childTnLst>
                                    <p:set>
                                      <p:cBhvr>
                                        <p:cTn id="195" dur="1" fill="hold">
                                          <p:stCondLst>
                                            <p:cond delay="0"/>
                                          </p:stCondLst>
                                        </p:cTn>
                                        <p:tgtEl>
                                          <p:spTgt spid="341"/>
                                        </p:tgtEl>
                                        <p:attrNameLst>
                                          <p:attrName>style.visibility</p:attrName>
                                        </p:attrNameLst>
                                      </p:cBhvr>
                                      <p:to>
                                        <p:strVal val="visible"/>
                                      </p:to>
                                    </p:set>
                                    <p:anim calcmode="lin" valueType="num">
                                      <p:cBhvr additive="base">
                                        <p:cTn id="196" dur="500" fill="hold"/>
                                        <p:tgtEl>
                                          <p:spTgt spid="341"/>
                                        </p:tgtEl>
                                        <p:attrNameLst>
                                          <p:attrName>ppt_x</p:attrName>
                                        </p:attrNameLst>
                                      </p:cBhvr>
                                      <p:tavLst>
                                        <p:tav tm="0">
                                          <p:val>
                                            <p:strVal val="1+#ppt_w/2"/>
                                          </p:val>
                                        </p:tav>
                                        <p:tav tm="100000">
                                          <p:val>
                                            <p:strVal val="#ppt_x"/>
                                          </p:val>
                                        </p:tav>
                                      </p:tavLst>
                                    </p:anim>
                                    <p:anim calcmode="lin" valueType="num">
                                      <p:cBhvr additive="base">
                                        <p:cTn id="197" dur="500" fill="hold"/>
                                        <p:tgtEl>
                                          <p:spTgt spid="341"/>
                                        </p:tgtEl>
                                        <p:attrNameLst>
                                          <p:attrName>ppt_y</p:attrName>
                                        </p:attrNameLst>
                                      </p:cBhvr>
                                      <p:tavLst>
                                        <p:tav tm="0">
                                          <p:val>
                                            <p:strVal val="#ppt_y"/>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2" presetClass="entr" presetSubtype="1" fill="hold" nodeType="clickEffect">
                                  <p:stCondLst>
                                    <p:cond delay="0"/>
                                  </p:stCondLst>
                                  <p:childTnLst>
                                    <p:set>
                                      <p:cBhvr>
                                        <p:cTn id="201" dur="1" fill="hold">
                                          <p:stCondLst>
                                            <p:cond delay="0"/>
                                          </p:stCondLst>
                                        </p:cTn>
                                        <p:tgtEl>
                                          <p:spTgt spid="81101"/>
                                        </p:tgtEl>
                                        <p:attrNameLst>
                                          <p:attrName>style.visibility</p:attrName>
                                        </p:attrNameLst>
                                      </p:cBhvr>
                                      <p:to>
                                        <p:strVal val="visible"/>
                                      </p:to>
                                    </p:set>
                                    <p:animEffect transition="in" filter="wipe(up)">
                                      <p:cBhvr>
                                        <p:cTn id="202" dur="500"/>
                                        <p:tgtEl>
                                          <p:spTgt spid="81101"/>
                                        </p:tgtEl>
                                      </p:cBhvr>
                                    </p:animEffect>
                                  </p:childTnLst>
                                </p:cTn>
                              </p:par>
                              <p:par>
                                <p:cTn id="203" presetID="22" presetClass="entr" presetSubtype="4" fill="hold" grpId="0" nodeType="withEffect">
                                  <p:stCondLst>
                                    <p:cond delay="0"/>
                                  </p:stCondLst>
                                  <p:childTnLst>
                                    <p:set>
                                      <p:cBhvr>
                                        <p:cTn id="204" dur="1" fill="hold">
                                          <p:stCondLst>
                                            <p:cond delay="0"/>
                                          </p:stCondLst>
                                        </p:cTn>
                                        <p:tgtEl>
                                          <p:spTgt spid="354"/>
                                        </p:tgtEl>
                                        <p:attrNameLst>
                                          <p:attrName>style.visibility</p:attrName>
                                        </p:attrNameLst>
                                      </p:cBhvr>
                                      <p:to>
                                        <p:strVal val="visible"/>
                                      </p:to>
                                    </p:set>
                                    <p:animEffect transition="in" filter="wipe(down)">
                                      <p:cBhvr>
                                        <p:cTn id="205" dur="500"/>
                                        <p:tgtEl>
                                          <p:spTgt spid="354"/>
                                        </p:tgtEl>
                                      </p:cBhvr>
                                    </p:animEffect>
                                  </p:childTnLst>
                                </p:cTn>
                              </p:par>
                            </p:childTnLst>
                          </p:cTn>
                        </p:par>
                        <p:par>
                          <p:cTn id="206" fill="hold">
                            <p:stCondLst>
                              <p:cond delay="500"/>
                            </p:stCondLst>
                            <p:childTnLst>
                              <p:par>
                                <p:cTn id="207" presetID="22" presetClass="entr" presetSubtype="4" fill="hold" nodeType="afterEffect">
                                  <p:stCondLst>
                                    <p:cond delay="0"/>
                                  </p:stCondLst>
                                  <p:childTnLst>
                                    <p:set>
                                      <p:cBhvr>
                                        <p:cTn id="208" dur="1" fill="hold">
                                          <p:stCondLst>
                                            <p:cond delay="0"/>
                                          </p:stCondLst>
                                        </p:cTn>
                                        <p:tgtEl>
                                          <p:spTgt spid="57"/>
                                        </p:tgtEl>
                                        <p:attrNameLst>
                                          <p:attrName>style.visibility</p:attrName>
                                        </p:attrNameLst>
                                      </p:cBhvr>
                                      <p:to>
                                        <p:strVal val="visible"/>
                                      </p:to>
                                    </p:set>
                                    <p:animEffect transition="in" filter="wipe(down)">
                                      <p:cBhvr>
                                        <p:cTn id="209" dur="500"/>
                                        <p:tgtEl>
                                          <p:spTgt spid="57"/>
                                        </p:tgtEl>
                                      </p:cBhvr>
                                    </p:animEffect>
                                  </p:childTnLst>
                                </p:cTn>
                              </p:par>
                            </p:childTnLst>
                          </p:cTn>
                        </p:par>
                        <p:par>
                          <p:cTn id="210" fill="hold">
                            <p:stCondLst>
                              <p:cond delay="1000"/>
                            </p:stCondLst>
                            <p:childTnLst>
                              <p:par>
                                <p:cTn id="211" presetID="22" presetClass="entr" presetSubtype="4" fill="hold" grpId="0" nodeType="afterEffect">
                                  <p:stCondLst>
                                    <p:cond delay="0"/>
                                  </p:stCondLst>
                                  <p:childTnLst>
                                    <p:set>
                                      <p:cBhvr>
                                        <p:cTn id="212" dur="1" fill="hold">
                                          <p:stCondLst>
                                            <p:cond delay="0"/>
                                          </p:stCondLst>
                                        </p:cTn>
                                        <p:tgtEl>
                                          <p:spTgt spid="360"/>
                                        </p:tgtEl>
                                        <p:attrNameLst>
                                          <p:attrName>style.visibility</p:attrName>
                                        </p:attrNameLst>
                                      </p:cBhvr>
                                      <p:to>
                                        <p:strVal val="visible"/>
                                      </p:to>
                                    </p:set>
                                    <p:animEffect transition="in" filter="wipe(down)">
                                      <p:cBhvr>
                                        <p:cTn id="213" dur="500"/>
                                        <p:tgtEl>
                                          <p:spTgt spid="360"/>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1" fill="hold" nodeType="clickEffect">
                                  <p:stCondLst>
                                    <p:cond delay="0"/>
                                  </p:stCondLst>
                                  <p:childTnLst>
                                    <p:set>
                                      <p:cBhvr>
                                        <p:cTn id="217" dur="1" fill="hold">
                                          <p:stCondLst>
                                            <p:cond delay="0"/>
                                          </p:stCondLst>
                                        </p:cTn>
                                        <p:tgtEl>
                                          <p:spTgt spid="81041"/>
                                        </p:tgtEl>
                                        <p:attrNameLst>
                                          <p:attrName>style.visibility</p:attrName>
                                        </p:attrNameLst>
                                      </p:cBhvr>
                                      <p:to>
                                        <p:strVal val="visible"/>
                                      </p:to>
                                    </p:set>
                                    <p:animEffect transition="in" filter="wipe(up)">
                                      <p:cBhvr>
                                        <p:cTn id="218" dur="500"/>
                                        <p:tgtEl>
                                          <p:spTgt spid="81041"/>
                                        </p:tgtEl>
                                      </p:cBhvr>
                                    </p:animEffect>
                                  </p:childTnLst>
                                </p:cTn>
                              </p:par>
                            </p:childTnLst>
                          </p:cTn>
                        </p:par>
                        <p:par>
                          <p:cTn id="219" fill="hold">
                            <p:stCondLst>
                              <p:cond delay="500"/>
                            </p:stCondLst>
                            <p:childTnLst>
                              <p:par>
                                <p:cTn id="220" presetID="22" presetClass="entr" presetSubtype="4" fill="hold" grpId="0" nodeType="afterEffect">
                                  <p:stCondLst>
                                    <p:cond delay="0"/>
                                  </p:stCondLst>
                                  <p:childTnLst>
                                    <p:set>
                                      <p:cBhvr>
                                        <p:cTn id="221" dur="1" fill="hold">
                                          <p:stCondLst>
                                            <p:cond delay="0"/>
                                          </p:stCondLst>
                                        </p:cTn>
                                        <p:tgtEl>
                                          <p:spTgt spid="356"/>
                                        </p:tgtEl>
                                        <p:attrNameLst>
                                          <p:attrName>style.visibility</p:attrName>
                                        </p:attrNameLst>
                                      </p:cBhvr>
                                      <p:to>
                                        <p:strVal val="visible"/>
                                      </p:to>
                                    </p:set>
                                    <p:animEffect transition="in" filter="wipe(down)">
                                      <p:cBhvr>
                                        <p:cTn id="222" dur="500"/>
                                        <p:tgtEl>
                                          <p:spTgt spid="356"/>
                                        </p:tgtEl>
                                      </p:cBhvr>
                                    </p:animEffect>
                                  </p:childTnLst>
                                </p:cTn>
                              </p:par>
                            </p:childTnLst>
                          </p:cTn>
                        </p:par>
                        <p:par>
                          <p:cTn id="223" fill="hold">
                            <p:stCondLst>
                              <p:cond delay="1000"/>
                            </p:stCondLst>
                            <p:childTnLst>
                              <p:par>
                                <p:cTn id="224" presetID="22" presetClass="entr" presetSubtype="4" fill="hold" nodeType="afterEffect">
                                  <p:stCondLst>
                                    <p:cond delay="0"/>
                                  </p:stCondLst>
                                  <p:childTnLst>
                                    <p:set>
                                      <p:cBhvr>
                                        <p:cTn id="225" dur="1" fill="hold">
                                          <p:stCondLst>
                                            <p:cond delay="0"/>
                                          </p:stCondLst>
                                        </p:cTn>
                                        <p:tgtEl>
                                          <p:spTgt spid="59"/>
                                        </p:tgtEl>
                                        <p:attrNameLst>
                                          <p:attrName>style.visibility</p:attrName>
                                        </p:attrNameLst>
                                      </p:cBhvr>
                                      <p:to>
                                        <p:strVal val="visible"/>
                                      </p:to>
                                    </p:set>
                                    <p:animEffect transition="in" filter="wipe(down)">
                                      <p:cBhvr>
                                        <p:cTn id="226" dur="500"/>
                                        <p:tgtEl>
                                          <p:spTgt spid="59"/>
                                        </p:tgtEl>
                                      </p:cBhvr>
                                    </p:animEffect>
                                  </p:childTnLst>
                                </p:cTn>
                              </p:par>
                            </p:childTnLst>
                          </p:cTn>
                        </p:par>
                        <p:par>
                          <p:cTn id="227" fill="hold">
                            <p:stCondLst>
                              <p:cond delay="1500"/>
                            </p:stCondLst>
                            <p:childTnLst>
                              <p:par>
                                <p:cTn id="228" presetID="22" presetClass="entr" presetSubtype="4" fill="hold" grpId="0" nodeType="afterEffect">
                                  <p:stCondLst>
                                    <p:cond delay="0"/>
                                  </p:stCondLst>
                                  <p:childTnLst>
                                    <p:set>
                                      <p:cBhvr>
                                        <p:cTn id="229" dur="1" fill="hold">
                                          <p:stCondLst>
                                            <p:cond delay="0"/>
                                          </p:stCondLst>
                                        </p:cTn>
                                        <p:tgtEl>
                                          <p:spTgt spid="373"/>
                                        </p:tgtEl>
                                        <p:attrNameLst>
                                          <p:attrName>style.visibility</p:attrName>
                                        </p:attrNameLst>
                                      </p:cBhvr>
                                      <p:to>
                                        <p:strVal val="visible"/>
                                      </p:to>
                                    </p:set>
                                    <p:animEffect transition="in" filter="wipe(down)">
                                      <p:cBhvr>
                                        <p:cTn id="230" dur="500"/>
                                        <p:tgtEl>
                                          <p:spTgt spid="373"/>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1" fill="hold" nodeType="clickEffect">
                                  <p:stCondLst>
                                    <p:cond delay="0"/>
                                  </p:stCondLst>
                                  <p:childTnLst>
                                    <p:set>
                                      <p:cBhvr>
                                        <p:cTn id="234" dur="1" fill="hold">
                                          <p:stCondLst>
                                            <p:cond delay="0"/>
                                          </p:stCondLst>
                                        </p:cTn>
                                        <p:tgtEl>
                                          <p:spTgt spid="81042"/>
                                        </p:tgtEl>
                                        <p:attrNameLst>
                                          <p:attrName>style.visibility</p:attrName>
                                        </p:attrNameLst>
                                      </p:cBhvr>
                                      <p:to>
                                        <p:strVal val="visible"/>
                                      </p:to>
                                    </p:set>
                                    <p:animEffect transition="in" filter="wipe(up)">
                                      <p:cBhvr>
                                        <p:cTn id="235" dur="500"/>
                                        <p:tgtEl>
                                          <p:spTgt spid="81042"/>
                                        </p:tgtEl>
                                      </p:cBhvr>
                                    </p:animEffect>
                                  </p:childTnLst>
                                </p:cTn>
                              </p:par>
                            </p:childTnLst>
                          </p:cTn>
                        </p:par>
                        <p:par>
                          <p:cTn id="236" fill="hold">
                            <p:stCondLst>
                              <p:cond delay="500"/>
                            </p:stCondLst>
                            <p:childTnLst>
                              <p:par>
                                <p:cTn id="237" presetID="22" presetClass="entr" presetSubtype="4" fill="hold" grpId="0" nodeType="afterEffect">
                                  <p:stCondLst>
                                    <p:cond delay="0"/>
                                  </p:stCondLst>
                                  <p:childTnLst>
                                    <p:set>
                                      <p:cBhvr>
                                        <p:cTn id="238" dur="1" fill="hold">
                                          <p:stCondLst>
                                            <p:cond delay="0"/>
                                          </p:stCondLst>
                                        </p:cTn>
                                        <p:tgtEl>
                                          <p:spTgt spid="357"/>
                                        </p:tgtEl>
                                        <p:attrNameLst>
                                          <p:attrName>style.visibility</p:attrName>
                                        </p:attrNameLst>
                                      </p:cBhvr>
                                      <p:to>
                                        <p:strVal val="visible"/>
                                      </p:to>
                                    </p:set>
                                    <p:animEffect transition="in" filter="wipe(down)">
                                      <p:cBhvr>
                                        <p:cTn id="239" dur="500"/>
                                        <p:tgtEl>
                                          <p:spTgt spid="357"/>
                                        </p:tgtEl>
                                      </p:cBhvr>
                                    </p:animEffect>
                                  </p:childTnLst>
                                </p:cTn>
                              </p:par>
                            </p:childTnLst>
                          </p:cTn>
                        </p:par>
                        <p:par>
                          <p:cTn id="240" fill="hold">
                            <p:stCondLst>
                              <p:cond delay="1000"/>
                            </p:stCondLst>
                            <p:childTnLst>
                              <p:par>
                                <p:cTn id="241" presetID="22" presetClass="entr" presetSubtype="4" fill="hold" nodeType="afterEffect">
                                  <p:stCondLst>
                                    <p:cond delay="0"/>
                                  </p:stCondLst>
                                  <p:childTnLst>
                                    <p:set>
                                      <p:cBhvr>
                                        <p:cTn id="242" dur="1" fill="hold">
                                          <p:stCondLst>
                                            <p:cond delay="0"/>
                                          </p:stCondLst>
                                        </p:cTn>
                                        <p:tgtEl>
                                          <p:spTgt spid="60"/>
                                        </p:tgtEl>
                                        <p:attrNameLst>
                                          <p:attrName>style.visibility</p:attrName>
                                        </p:attrNameLst>
                                      </p:cBhvr>
                                      <p:to>
                                        <p:strVal val="visible"/>
                                      </p:to>
                                    </p:set>
                                    <p:animEffect transition="in" filter="wipe(down)">
                                      <p:cBhvr>
                                        <p:cTn id="243" dur="500"/>
                                        <p:tgtEl>
                                          <p:spTgt spid="60"/>
                                        </p:tgtEl>
                                      </p:cBhvr>
                                    </p:animEffect>
                                  </p:childTnLst>
                                </p:cTn>
                              </p:par>
                            </p:childTnLst>
                          </p:cTn>
                        </p:par>
                        <p:par>
                          <p:cTn id="244" fill="hold">
                            <p:stCondLst>
                              <p:cond delay="1500"/>
                            </p:stCondLst>
                            <p:childTnLst>
                              <p:par>
                                <p:cTn id="245" presetID="22" presetClass="entr" presetSubtype="4" fill="hold" grpId="0" nodeType="afterEffect">
                                  <p:stCondLst>
                                    <p:cond delay="0"/>
                                  </p:stCondLst>
                                  <p:childTnLst>
                                    <p:set>
                                      <p:cBhvr>
                                        <p:cTn id="246" dur="1" fill="hold">
                                          <p:stCondLst>
                                            <p:cond delay="0"/>
                                          </p:stCondLst>
                                        </p:cTn>
                                        <p:tgtEl>
                                          <p:spTgt spid="374"/>
                                        </p:tgtEl>
                                        <p:attrNameLst>
                                          <p:attrName>style.visibility</p:attrName>
                                        </p:attrNameLst>
                                      </p:cBhvr>
                                      <p:to>
                                        <p:strVal val="visible"/>
                                      </p:to>
                                    </p:set>
                                    <p:animEffect transition="in" filter="wipe(down)">
                                      <p:cBhvr>
                                        <p:cTn id="247" dur="500"/>
                                        <p:tgtEl>
                                          <p:spTgt spid="374"/>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1" fill="hold" nodeType="clickEffect">
                                  <p:stCondLst>
                                    <p:cond delay="0"/>
                                  </p:stCondLst>
                                  <p:childTnLst>
                                    <p:set>
                                      <p:cBhvr>
                                        <p:cTn id="251" dur="1" fill="hold">
                                          <p:stCondLst>
                                            <p:cond delay="0"/>
                                          </p:stCondLst>
                                        </p:cTn>
                                        <p:tgtEl>
                                          <p:spTgt spid="80980"/>
                                        </p:tgtEl>
                                        <p:attrNameLst>
                                          <p:attrName>style.visibility</p:attrName>
                                        </p:attrNameLst>
                                      </p:cBhvr>
                                      <p:to>
                                        <p:strVal val="visible"/>
                                      </p:to>
                                    </p:set>
                                    <p:animEffect transition="in" filter="wipe(up)">
                                      <p:cBhvr>
                                        <p:cTn id="252" dur="500"/>
                                        <p:tgtEl>
                                          <p:spTgt spid="80980"/>
                                        </p:tgtEl>
                                      </p:cBhvr>
                                    </p:animEffect>
                                  </p:childTnLst>
                                </p:cTn>
                              </p:par>
                            </p:childTnLst>
                          </p:cTn>
                        </p:par>
                        <p:par>
                          <p:cTn id="253" fill="hold">
                            <p:stCondLst>
                              <p:cond delay="500"/>
                            </p:stCondLst>
                            <p:childTnLst>
                              <p:par>
                                <p:cTn id="254" presetID="22" presetClass="entr" presetSubtype="1" fill="hold" nodeType="afterEffect">
                                  <p:stCondLst>
                                    <p:cond delay="0"/>
                                  </p:stCondLst>
                                  <p:childTnLst>
                                    <p:set>
                                      <p:cBhvr>
                                        <p:cTn id="255" dur="1" fill="hold">
                                          <p:stCondLst>
                                            <p:cond delay="0"/>
                                          </p:stCondLst>
                                        </p:cTn>
                                        <p:tgtEl>
                                          <p:spTgt spid="80981"/>
                                        </p:tgtEl>
                                        <p:attrNameLst>
                                          <p:attrName>style.visibility</p:attrName>
                                        </p:attrNameLst>
                                      </p:cBhvr>
                                      <p:to>
                                        <p:strVal val="visible"/>
                                      </p:to>
                                    </p:set>
                                    <p:animEffect transition="in" filter="wipe(up)">
                                      <p:cBhvr>
                                        <p:cTn id="256" dur="500"/>
                                        <p:tgtEl>
                                          <p:spTgt spid="80981"/>
                                        </p:tgtEl>
                                      </p:cBhvr>
                                    </p:animEffect>
                                  </p:childTnLst>
                                </p:cTn>
                              </p:par>
                            </p:childTnLst>
                          </p:cTn>
                        </p:par>
                        <p:par>
                          <p:cTn id="257" fill="hold">
                            <p:stCondLst>
                              <p:cond delay="1000"/>
                            </p:stCondLst>
                            <p:childTnLst>
                              <p:par>
                                <p:cTn id="258" presetID="22" presetClass="entr" presetSubtype="4" fill="hold" grpId="0" nodeType="afterEffect">
                                  <p:stCondLst>
                                    <p:cond delay="0"/>
                                  </p:stCondLst>
                                  <p:childTnLst>
                                    <p:set>
                                      <p:cBhvr>
                                        <p:cTn id="259" dur="1" fill="hold">
                                          <p:stCondLst>
                                            <p:cond delay="0"/>
                                          </p:stCondLst>
                                        </p:cTn>
                                        <p:tgtEl>
                                          <p:spTgt spid="370"/>
                                        </p:tgtEl>
                                        <p:attrNameLst>
                                          <p:attrName>style.visibility</p:attrName>
                                        </p:attrNameLst>
                                      </p:cBhvr>
                                      <p:to>
                                        <p:strVal val="visible"/>
                                      </p:to>
                                    </p:set>
                                    <p:animEffect transition="in" filter="wipe(down)">
                                      <p:cBhvr>
                                        <p:cTn id="260" dur="500"/>
                                        <p:tgtEl>
                                          <p:spTgt spid="370"/>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4" fill="hold" nodeType="clickEffect">
                                  <p:stCondLst>
                                    <p:cond delay="0"/>
                                  </p:stCondLst>
                                  <p:childTnLst>
                                    <p:set>
                                      <p:cBhvr>
                                        <p:cTn id="264" dur="1" fill="hold">
                                          <p:stCondLst>
                                            <p:cond delay="0"/>
                                          </p:stCondLst>
                                        </p:cTn>
                                        <p:tgtEl>
                                          <p:spTgt spid="61"/>
                                        </p:tgtEl>
                                        <p:attrNameLst>
                                          <p:attrName>style.visibility</p:attrName>
                                        </p:attrNameLst>
                                      </p:cBhvr>
                                      <p:to>
                                        <p:strVal val="visible"/>
                                      </p:to>
                                    </p:set>
                                    <p:animEffect transition="in" filter="wipe(down)">
                                      <p:cBhvr>
                                        <p:cTn id="265" dur="500"/>
                                        <p:tgtEl>
                                          <p:spTgt spid="61"/>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1" fill="hold" nodeType="clickEffect">
                                  <p:stCondLst>
                                    <p:cond delay="0"/>
                                  </p:stCondLst>
                                  <p:childTnLst>
                                    <p:set>
                                      <p:cBhvr>
                                        <p:cTn id="269" dur="1" fill="hold">
                                          <p:stCondLst>
                                            <p:cond delay="0"/>
                                          </p:stCondLst>
                                        </p:cTn>
                                        <p:tgtEl>
                                          <p:spTgt spid="81100"/>
                                        </p:tgtEl>
                                        <p:attrNameLst>
                                          <p:attrName>style.visibility</p:attrName>
                                        </p:attrNameLst>
                                      </p:cBhvr>
                                      <p:to>
                                        <p:strVal val="visible"/>
                                      </p:to>
                                    </p:set>
                                    <p:animEffect transition="in" filter="wipe(up)">
                                      <p:cBhvr>
                                        <p:cTn id="270" dur="500"/>
                                        <p:tgtEl>
                                          <p:spTgt spid="81100"/>
                                        </p:tgtEl>
                                      </p:cBhvr>
                                    </p:animEffect>
                                  </p:childTnLst>
                                </p:cTn>
                              </p:par>
                            </p:childTnLst>
                          </p:cTn>
                        </p:par>
                        <p:par>
                          <p:cTn id="271" fill="hold">
                            <p:stCondLst>
                              <p:cond delay="500"/>
                            </p:stCondLst>
                            <p:childTnLst>
                              <p:par>
                                <p:cTn id="272" presetID="22" presetClass="entr" presetSubtype="4" fill="hold" grpId="0" nodeType="afterEffect">
                                  <p:stCondLst>
                                    <p:cond delay="0"/>
                                  </p:stCondLst>
                                  <p:childTnLst>
                                    <p:set>
                                      <p:cBhvr>
                                        <p:cTn id="273" dur="1" fill="hold">
                                          <p:stCondLst>
                                            <p:cond delay="0"/>
                                          </p:stCondLst>
                                        </p:cTn>
                                        <p:tgtEl>
                                          <p:spTgt spid="355"/>
                                        </p:tgtEl>
                                        <p:attrNameLst>
                                          <p:attrName>style.visibility</p:attrName>
                                        </p:attrNameLst>
                                      </p:cBhvr>
                                      <p:to>
                                        <p:strVal val="visible"/>
                                      </p:to>
                                    </p:set>
                                    <p:animEffect transition="in" filter="wipe(down)">
                                      <p:cBhvr>
                                        <p:cTn id="274" dur="500"/>
                                        <p:tgtEl>
                                          <p:spTgt spid="355"/>
                                        </p:tgtEl>
                                      </p:cBhvr>
                                    </p:animEffect>
                                  </p:childTnLst>
                                </p:cTn>
                              </p:par>
                            </p:childTnLst>
                          </p:cTn>
                        </p:par>
                        <p:par>
                          <p:cTn id="275" fill="hold">
                            <p:stCondLst>
                              <p:cond delay="1000"/>
                            </p:stCondLst>
                            <p:childTnLst>
                              <p:par>
                                <p:cTn id="276" presetID="22" presetClass="entr" presetSubtype="4" fill="hold" nodeType="afterEffect">
                                  <p:stCondLst>
                                    <p:cond delay="0"/>
                                  </p:stCondLst>
                                  <p:childTnLst>
                                    <p:set>
                                      <p:cBhvr>
                                        <p:cTn id="277" dur="1" fill="hold">
                                          <p:stCondLst>
                                            <p:cond delay="0"/>
                                          </p:stCondLst>
                                        </p:cTn>
                                        <p:tgtEl>
                                          <p:spTgt spid="58"/>
                                        </p:tgtEl>
                                        <p:attrNameLst>
                                          <p:attrName>style.visibility</p:attrName>
                                        </p:attrNameLst>
                                      </p:cBhvr>
                                      <p:to>
                                        <p:strVal val="visible"/>
                                      </p:to>
                                    </p:set>
                                    <p:animEffect transition="in" filter="wipe(down)">
                                      <p:cBhvr>
                                        <p:cTn id="278" dur="500"/>
                                        <p:tgtEl>
                                          <p:spTgt spid="58"/>
                                        </p:tgtEl>
                                      </p:cBhvr>
                                    </p:animEffect>
                                  </p:childTnLst>
                                </p:cTn>
                              </p:par>
                            </p:childTnLst>
                          </p:cTn>
                        </p:par>
                        <p:par>
                          <p:cTn id="279" fill="hold">
                            <p:stCondLst>
                              <p:cond delay="1500"/>
                            </p:stCondLst>
                            <p:childTnLst>
                              <p:par>
                                <p:cTn id="280" presetID="2" presetClass="entr" presetSubtype="4" fill="hold" grpId="0" nodeType="afterEffect">
                                  <p:stCondLst>
                                    <p:cond delay="0"/>
                                  </p:stCondLst>
                                  <p:childTnLst>
                                    <p:set>
                                      <p:cBhvr>
                                        <p:cTn id="281" dur="1" fill="hold">
                                          <p:stCondLst>
                                            <p:cond delay="0"/>
                                          </p:stCondLst>
                                        </p:cTn>
                                        <p:tgtEl>
                                          <p:spTgt spid="338"/>
                                        </p:tgtEl>
                                        <p:attrNameLst>
                                          <p:attrName>style.visibility</p:attrName>
                                        </p:attrNameLst>
                                      </p:cBhvr>
                                      <p:to>
                                        <p:strVal val="visible"/>
                                      </p:to>
                                    </p:set>
                                    <p:anim calcmode="lin" valueType="num">
                                      <p:cBhvr additive="base">
                                        <p:cTn id="282" dur="500" fill="hold"/>
                                        <p:tgtEl>
                                          <p:spTgt spid="338"/>
                                        </p:tgtEl>
                                        <p:attrNameLst>
                                          <p:attrName>ppt_x</p:attrName>
                                        </p:attrNameLst>
                                      </p:cBhvr>
                                      <p:tavLst>
                                        <p:tav tm="0">
                                          <p:val>
                                            <p:strVal val="#ppt_x"/>
                                          </p:val>
                                        </p:tav>
                                        <p:tav tm="100000">
                                          <p:val>
                                            <p:strVal val="#ppt_x"/>
                                          </p:val>
                                        </p:tav>
                                      </p:tavLst>
                                    </p:anim>
                                    <p:anim calcmode="lin" valueType="num">
                                      <p:cBhvr additive="base">
                                        <p:cTn id="283" dur="500" fill="hold"/>
                                        <p:tgtEl>
                                          <p:spTgt spid="338"/>
                                        </p:tgtEl>
                                        <p:attrNameLst>
                                          <p:attrName>ppt_y</p:attrName>
                                        </p:attrNameLst>
                                      </p:cBhvr>
                                      <p:tavLst>
                                        <p:tav tm="0">
                                          <p:val>
                                            <p:strVal val="1+#ppt_h/2"/>
                                          </p:val>
                                        </p:tav>
                                        <p:tav tm="100000">
                                          <p:val>
                                            <p:strVal val="#ppt_y"/>
                                          </p:val>
                                        </p:tav>
                                      </p:tavLst>
                                    </p:anim>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81044"/>
                                        </p:tgtEl>
                                        <p:attrNameLst>
                                          <p:attrName>style.visibility</p:attrName>
                                        </p:attrNameLst>
                                      </p:cBhvr>
                                      <p:to>
                                        <p:strVal val="visible"/>
                                      </p:to>
                                    </p:set>
                                    <p:animEffect transition="in" filter="wipe(up)">
                                      <p:cBhvr>
                                        <p:cTn id="288" dur="500"/>
                                        <p:tgtEl>
                                          <p:spTgt spid="81044"/>
                                        </p:tgtEl>
                                      </p:cBhvr>
                                    </p:animEffect>
                                  </p:childTnLst>
                                </p:cTn>
                              </p:par>
                            </p:childTnLst>
                          </p:cTn>
                        </p:par>
                        <p:par>
                          <p:cTn id="289" fill="hold">
                            <p:stCondLst>
                              <p:cond delay="500"/>
                            </p:stCondLst>
                            <p:childTnLst>
                              <p:par>
                                <p:cTn id="290" presetID="22" presetClass="entr" presetSubtype="4" fill="hold" grpId="0" nodeType="afterEffect">
                                  <p:stCondLst>
                                    <p:cond delay="0"/>
                                  </p:stCondLst>
                                  <p:childTnLst>
                                    <p:set>
                                      <p:cBhvr>
                                        <p:cTn id="291" dur="1" fill="hold">
                                          <p:stCondLst>
                                            <p:cond delay="0"/>
                                          </p:stCondLst>
                                        </p:cTn>
                                        <p:tgtEl>
                                          <p:spTgt spid="344"/>
                                        </p:tgtEl>
                                        <p:attrNameLst>
                                          <p:attrName>style.visibility</p:attrName>
                                        </p:attrNameLst>
                                      </p:cBhvr>
                                      <p:to>
                                        <p:strVal val="visible"/>
                                      </p:to>
                                    </p:set>
                                    <p:animEffect transition="in" filter="wipe(down)">
                                      <p:cBhvr>
                                        <p:cTn id="292" dur="500"/>
                                        <p:tgtEl>
                                          <p:spTgt spid="344"/>
                                        </p:tgtEl>
                                      </p:cBhvr>
                                    </p:animEffect>
                                  </p:childTnLst>
                                </p:cTn>
                              </p:par>
                            </p:childTnLst>
                          </p:cTn>
                        </p:par>
                        <p:par>
                          <p:cTn id="293" fill="hold">
                            <p:stCondLst>
                              <p:cond delay="1000"/>
                            </p:stCondLst>
                            <p:childTnLst>
                              <p:par>
                                <p:cTn id="294" presetID="22" presetClass="entr" presetSubtype="4" fill="hold" nodeType="afterEffect">
                                  <p:stCondLst>
                                    <p:cond delay="0"/>
                                  </p:stCondLst>
                                  <p:childTnLst>
                                    <p:set>
                                      <p:cBhvr>
                                        <p:cTn id="295" dur="1" fill="hold">
                                          <p:stCondLst>
                                            <p:cond delay="0"/>
                                          </p:stCondLst>
                                        </p:cTn>
                                        <p:tgtEl>
                                          <p:spTgt spid="62"/>
                                        </p:tgtEl>
                                        <p:attrNameLst>
                                          <p:attrName>style.visibility</p:attrName>
                                        </p:attrNameLst>
                                      </p:cBhvr>
                                      <p:to>
                                        <p:strVal val="visible"/>
                                      </p:to>
                                    </p:set>
                                    <p:animEffect transition="in" filter="wipe(down)">
                                      <p:cBhvr>
                                        <p:cTn id="296" dur="500"/>
                                        <p:tgtEl>
                                          <p:spTgt spid="62"/>
                                        </p:tgtEl>
                                      </p:cBhvr>
                                    </p:animEffect>
                                  </p:childTnLst>
                                </p:cTn>
                              </p:par>
                            </p:childTnLst>
                          </p:cTn>
                        </p:par>
                        <p:par>
                          <p:cTn id="297" fill="hold">
                            <p:stCondLst>
                              <p:cond delay="1500"/>
                            </p:stCondLst>
                            <p:childTnLst>
                              <p:par>
                                <p:cTn id="298" presetID="22" presetClass="entr" presetSubtype="4" fill="hold" grpId="0" nodeType="afterEffect">
                                  <p:stCondLst>
                                    <p:cond delay="0"/>
                                  </p:stCondLst>
                                  <p:childTnLst>
                                    <p:set>
                                      <p:cBhvr>
                                        <p:cTn id="299" dur="1" fill="hold">
                                          <p:stCondLst>
                                            <p:cond delay="0"/>
                                          </p:stCondLst>
                                        </p:cTn>
                                        <p:tgtEl>
                                          <p:spTgt spid="375"/>
                                        </p:tgtEl>
                                        <p:attrNameLst>
                                          <p:attrName>style.visibility</p:attrName>
                                        </p:attrNameLst>
                                      </p:cBhvr>
                                      <p:to>
                                        <p:strVal val="visible"/>
                                      </p:to>
                                    </p:set>
                                    <p:animEffect transition="in" filter="wipe(down)">
                                      <p:cBhvr>
                                        <p:cTn id="300" dur="500"/>
                                        <p:tgtEl>
                                          <p:spTgt spid="375"/>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1" fill="hold" nodeType="clickEffect">
                                  <p:stCondLst>
                                    <p:cond delay="0"/>
                                  </p:stCondLst>
                                  <p:childTnLst>
                                    <p:set>
                                      <p:cBhvr>
                                        <p:cTn id="304" dur="1" fill="hold">
                                          <p:stCondLst>
                                            <p:cond delay="0"/>
                                          </p:stCondLst>
                                        </p:cTn>
                                        <p:tgtEl>
                                          <p:spTgt spid="81043"/>
                                        </p:tgtEl>
                                        <p:attrNameLst>
                                          <p:attrName>style.visibility</p:attrName>
                                        </p:attrNameLst>
                                      </p:cBhvr>
                                      <p:to>
                                        <p:strVal val="visible"/>
                                      </p:to>
                                    </p:set>
                                    <p:animEffect transition="in" filter="wipe(up)">
                                      <p:cBhvr>
                                        <p:cTn id="305" dur="500"/>
                                        <p:tgtEl>
                                          <p:spTgt spid="81043"/>
                                        </p:tgtEl>
                                      </p:cBhvr>
                                    </p:animEffect>
                                  </p:childTnLst>
                                </p:cTn>
                              </p:par>
                            </p:childTnLst>
                          </p:cTn>
                        </p:par>
                        <p:par>
                          <p:cTn id="306" fill="hold">
                            <p:stCondLst>
                              <p:cond delay="500"/>
                            </p:stCondLst>
                            <p:childTnLst>
                              <p:par>
                                <p:cTn id="307" presetID="22" presetClass="entr" presetSubtype="4" fill="hold" grpId="0" nodeType="afterEffect">
                                  <p:stCondLst>
                                    <p:cond delay="0"/>
                                  </p:stCondLst>
                                  <p:childTnLst>
                                    <p:set>
                                      <p:cBhvr>
                                        <p:cTn id="308" dur="1" fill="hold">
                                          <p:stCondLst>
                                            <p:cond delay="0"/>
                                          </p:stCondLst>
                                        </p:cTn>
                                        <p:tgtEl>
                                          <p:spTgt spid="343"/>
                                        </p:tgtEl>
                                        <p:attrNameLst>
                                          <p:attrName>style.visibility</p:attrName>
                                        </p:attrNameLst>
                                      </p:cBhvr>
                                      <p:to>
                                        <p:strVal val="visible"/>
                                      </p:to>
                                    </p:set>
                                    <p:animEffect transition="in" filter="wipe(down)">
                                      <p:cBhvr>
                                        <p:cTn id="309" dur="500"/>
                                        <p:tgtEl>
                                          <p:spTgt spid="343"/>
                                        </p:tgtEl>
                                      </p:cBhvr>
                                    </p:animEffect>
                                  </p:childTnLst>
                                </p:cTn>
                              </p:par>
                            </p:childTnLst>
                          </p:cTn>
                        </p:par>
                        <p:par>
                          <p:cTn id="310" fill="hold">
                            <p:stCondLst>
                              <p:cond delay="1000"/>
                            </p:stCondLst>
                            <p:childTnLst>
                              <p:par>
                                <p:cTn id="311" presetID="22" presetClass="entr" presetSubtype="4" fill="hold" nodeType="afterEffect">
                                  <p:stCondLst>
                                    <p:cond delay="0"/>
                                  </p:stCondLst>
                                  <p:childTnLst>
                                    <p:set>
                                      <p:cBhvr>
                                        <p:cTn id="312" dur="1" fill="hold">
                                          <p:stCondLst>
                                            <p:cond delay="0"/>
                                          </p:stCondLst>
                                        </p:cTn>
                                        <p:tgtEl>
                                          <p:spTgt spid="63"/>
                                        </p:tgtEl>
                                        <p:attrNameLst>
                                          <p:attrName>style.visibility</p:attrName>
                                        </p:attrNameLst>
                                      </p:cBhvr>
                                      <p:to>
                                        <p:strVal val="visible"/>
                                      </p:to>
                                    </p:set>
                                    <p:animEffect transition="in" filter="wipe(down)">
                                      <p:cBhvr>
                                        <p:cTn id="313" dur="500"/>
                                        <p:tgtEl>
                                          <p:spTgt spid="63"/>
                                        </p:tgtEl>
                                      </p:cBhvr>
                                    </p:animEffect>
                                  </p:childTnLst>
                                </p:cTn>
                              </p:par>
                            </p:childTnLst>
                          </p:cTn>
                        </p:par>
                        <p:par>
                          <p:cTn id="314" fill="hold">
                            <p:stCondLst>
                              <p:cond delay="1500"/>
                            </p:stCondLst>
                            <p:childTnLst>
                              <p:par>
                                <p:cTn id="315" presetID="22" presetClass="entr" presetSubtype="4" fill="hold" grpId="0" nodeType="afterEffect">
                                  <p:stCondLst>
                                    <p:cond delay="0"/>
                                  </p:stCondLst>
                                  <p:childTnLst>
                                    <p:set>
                                      <p:cBhvr>
                                        <p:cTn id="316" dur="1" fill="hold">
                                          <p:stCondLst>
                                            <p:cond delay="0"/>
                                          </p:stCondLst>
                                        </p:cTn>
                                        <p:tgtEl>
                                          <p:spTgt spid="376"/>
                                        </p:tgtEl>
                                        <p:attrNameLst>
                                          <p:attrName>style.visibility</p:attrName>
                                        </p:attrNameLst>
                                      </p:cBhvr>
                                      <p:to>
                                        <p:strVal val="visible"/>
                                      </p:to>
                                    </p:set>
                                    <p:animEffect transition="in" filter="wipe(down)">
                                      <p:cBhvr>
                                        <p:cTn id="317" dur="500"/>
                                        <p:tgtEl>
                                          <p:spTgt spid="376"/>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1" fill="hold" nodeType="clickEffect">
                                  <p:stCondLst>
                                    <p:cond delay="0"/>
                                  </p:stCondLst>
                                  <p:childTnLst>
                                    <p:set>
                                      <p:cBhvr>
                                        <p:cTn id="321" dur="1" fill="hold">
                                          <p:stCondLst>
                                            <p:cond delay="0"/>
                                          </p:stCondLst>
                                        </p:cTn>
                                        <p:tgtEl>
                                          <p:spTgt spid="80983"/>
                                        </p:tgtEl>
                                        <p:attrNameLst>
                                          <p:attrName>style.visibility</p:attrName>
                                        </p:attrNameLst>
                                      </p:cBhvr>
                                      <p:to>
                                        <p:strVal val="visible"/>
                                      </p:to>
                                    </p:set>
                                    <p:animEffect transition="in" filter="wipe(up)">
                                      <p:cBhvr>
                                        <p:cTn id="322" dur="500"/>
                                        <p:tgtEl>
                                          <p:spTgt spid="80983"/>
                                        </p:tgtEl>
                                      </p:cBhvr>
                                    </p:animEffect>
                                  </p:childTnLst>
                                </p:cTn>
                              </p:par>
                              <p:par>
                                <p:cTn id="323" presetID="22" presetClass="entr" presetSubtype="1" fill="hold" nodeType="withEffect">
                                  <p:stCondLst>
                                    <p:cond delay="0"/>
                                  </p:stCondLst>
                                  <p:childTnLst>
                                    <p:set>
                                      <p:cBhvr>
                                        <p:cTn id="324" dur="1" fill="hold">
                                          <p:stCondLst>
                                            <p:cond delay="0"/>
                                          </p:stCondLst>
                                        </p:cTn>
                                        <p:tgtEl>
                                          <p:spTgt spid="80982"/>
                                        </p:tgtEl>
                                        <p:attrNameLst>
                                          <p:attrName>style.visibility</p:attrName>
                                        </p:attrNameLst>
                                      </p:cBhvr>
                                      <p:to>
                                        <p:strVal val="visible"/>
                                      </p:to>
                                    </p:set>
                                    <p:animEffect transition="in" filter="wipe(up)">
                                      <p:cBhvr>
                                        <p:cTn id="325" dur="500"/>
                                        <p:tgtEl>
                                          <p:spTgt spid="80982"/>
                                        </p:tgtEl>
                                      </p:cBhvr>
                                    </p:animEffect>
                                  </p:childTnLst>
                                </p:cTn>
                              </p:par>
                            </p:childTnLst>
                          </p:cTn>
                        </p:par>
                        <p:par>
                          <p:cTn id="326" fill="hold">
                            <p:stCondLst>
                              <p:cond delay="500"/>
                            </p:stCondLst>
                            <p:childTnLst>
                              <p:par>
                                <p:cTn id="327" presetID="22" presetClass="entr" presetSubtype="4" fill="hold" grpId="0" nodeType="afterEffect">
                                  <p:stCondLst>
                                    <p:cond delay="0"/>
                                  </p:stCondLst>
                                  <p:childTnLst>
                                    <p:set>
                                      <p:cBhvr>
                                        <p:cTn id="328" dur="1" fill="hold">
                                          <p:stCondLst>
                                            <p:cond delay="0"/>
                                          </p:stCondLst>
                                        </p:cTn>
                                        <p:tgtEl>
                                          <p:spTgt spid="371"/>
                                        </p:tgtEl>
                                        <p:attrNameLst>
                                          <p:attrName>style.visibility</p:attrName>
                                        </p:attrNameLst>
                                      </p:cBhvr>
                                      <p:to>
                                        <p:strVal val="visible"/>
                                      </p:to>
                                    </p:set>
                                    <p:animEffect transition="in" filter="wipe(down)">
                                      <p:cBhvr>
                                        <p:cTn id="329" dur="500"/>
                                        <p:tgtEl>
                                          <p:spTgt spid="371"/>
                                        </p:tgtEl>
                                      </p:cBhvr>
                                    </p:animEffect>
                                  </p:childTnLst>
                                </p:cTn>
                              </p:par>
                            </p:childTnLst>
                          </p:cTn>
                        </p:par>
                        <p:par>
                          <p:cTn id="330" fill="hold">
                            <p:stCondLst>
                              <p:cond delay="1000"/>
                            </p:stCondLst>
                            <p:childTnLst>
                              <p:par>
                                <p:cTn id="331" presetID="22" presetClass="entr" presetSubtype="4" fill="hold" nodeType="afterEffect">
                                  <p:stCondLst>
                                    <p:cond delay="0"/>
                                  </p:stCondLst>
                                  <p:childTnLst>
                                    <p:set>
                                      <p:cBhvr>
                                        <p:cTn id="332" dur="1" fill="hold">
                                          <p:stCondLst>
                                            <p:cond delay="0"/>
                                          </p:stCondLst>
                                        </p:cTn>
                                        <p:tgtEl>
                                          <p:spTgt spid="81102"/>
                                        </p:tgtEl>
                                        <p:attrNameLst>
                                          <p:attrName>style.visibility</p:attrName>
                                        </p:attrNameLst>
                                      </p:cBhvr>
                                      <p:to>
                                        <p:strVal val="visible"/>
                                      </p:to>
                                    </p:set>
                                    <p:animEffect transition="in" filter="wipe(down)">
                                      <p:cBhvr>
                                        <p:cTn id="333" dur="500"/>
                                        <p:tgtEl>
                                          <p:spTgt spid="81102"/>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1" fill="hold" nodeType="clickEffect">
                                  <p:stCondLst>
                                    <p:cond delay="0"/>
                                  </p:stCondLst>
                                  <p:childTnLst>
                                    <p:set>
                                      <p:cBhvr>
                                        <p:cTn id="337" dur="1" fill="hold">
                                          <p:stCondLst>
                                            <p:cond delay="0"/>
                                          </p:stCondLst>
                                        </p:cTn>
                                        <p:tgtEl>
                                          <p:spTgt spid="80957"/>
                                        </p:tgtEl>
                                        <p:attrNameLst>
                                          <p:attrName>style.visibility</p:attrName>
                                        </p:attrNameLst>
                                      </p:cBhvr>
                                      <p:to>
                                        <p:strVal val="visible"/>
                                      </p:to>
                                    </p:set>
                                    <p:animEffect transition="in" filter="wipe(up)">
                                      <p:cBhvr>
                                        <p:cTn id="338" dur="500"/>
                                        <p:tgtEl>
                                          <p:spTgt spid="80957"/>
                                        </p:tgtEl>
                                      </p:cBhvr>
                                    </p:animEffect>
                                  </p:childTnLst>
                                </p:cTn>
                              </p:par>
                              <p:par>
                                <p:cTn id="339" presetID="22" presetClass="entr" presetSubtype="1" fill="hold" nodeType="withEffect">
                                  <p:stCondLst>
                                    <p:cond delay="0"/>
                                  </p:stCondLst>
                                  <p:childTnLst>
                                    <p:set>
                                      <p:cBhvr>
                                        <p:cTn id="340" dur="1" fill="hold">
                                          <p:stCondLst>
                                            <p:cond delay="0"/>
                                          </p:stCondLst>
                                        </p:cTn>
                                        <p:tgtEl>
                                          <p:spTgt spid="80958"/>
                                        </p:tgtEl>
                                        <p:attrNameLst>
                                          <p:attrName>style.visibility</p:attrName>
                                        </p:attrNameLst>
                                      </p:cBhvr>
                                      <p:to>
                                        <p:strVal val="visible"/>
                                      </p:to>
                                    </p:set>
                                    <p:animEffect transition="in" filter="wipe(up)">
                                      <p:cBhvr>
                                        <p:cTn id="341" dur="500"/>
                                        <p:tgtEl>
                                          <p:spTgt spid="80958"/>
                                        </p:tgtEl>
                                      </p:cBhvr>
                                    </p:animEffect>
                                  </p:childTnLst>
                                </p:cTn>
                              </p:par>
                            </p:childTnLst>
                          </p:cTn>
                        </p:par>
                        <p:par>
                          <p:cTn id="342" fill="hold">
                            <p:stCondLst>
                              <p:cond delay="500"/>
                            </p:stCondLst>
                            <p:childTnLst>
                              <p:par>
                                <p:cTn id="343" presetID="22" presetClass="entr" presetSubtype="4" fill="hold" grpId="0" nodeType="afterEffect">
                                  <p:stCondLst>
                                    <p:cond delay="0"/>
                                  </p:stCondLst>
                                  <p:childTnLst>
                                    <p:set>
                                      <p:cBhvr>
                                        <p:cTn id="344" dur="1" fill="hold">
                                          <p:stCondLst>
                                            <p:cond delay="0"/>
                                          </p:stCondLst>
                                        </p:cTn>
                                        <p:tgtEl>
                                          <p:spTgt spid="372"/>
                                        </p:tgtEl>
                                        <p:attrNameLst>
                                          <p:attrName>style.visibility</p:attrName>
                                        </p:attrNameLst>
                                      </p:cBhvr>
                                      <p:to>
                                        <p:strVal val="visible"/>
                                      </p:to>
                                    </p:set>
                                    <p:animEffect transition="in" filter="wipe(down)">
                                      <p:cBhvr>
                                        <p:cTn id="345" dur="500"/>
                                        <p:tgtEl>
                                          <p:spTgt spid="372"/>
                                        </p:tgtEl>
                                      </p:cBhvr>
                                    </p:animEffect>
                                  </p:childTnLst>
                                </p:cTn>
                              </p:par>
                            </p:childTnLst>
                          </p:cTn>
                        </p:par>
                      </p:childTnLst>
                    </p:cTn>
                  </p:par>
                  <p:par>
                    <p:cTn id="346" fill="hold">
                      <p:stCondLst>
                        <p:cond delay="indefinite"/>
                      </p:stCondLst>
                      <p:childTnLst>
                        <p:par>
                          <p:cTn id="347" fill="hold">
                            <p:stCondLst>
                              <p:cond delay="0"/>
                            </p:stCondLst>
                            <p:childTnLst>
                              <p:par>
                                <p:cTn id="348" presetID="22" presetClass="entr" presetSubtype="4" fill="hold" nodeType="clickEffect">
                                  <p:stCondLst>
                                    <p:cond delay="0"/>
                                  </p:stCondLst>
                                  <p:childTnLst>
                                    <p:set>
                                      <p:cBhvr>
                                        <p:cTn id="349" dur="1" fill="hold">
                                          <p:stCondLst>
                                            <p:cond delay="0"/>
                                          </p:stCondLst>
                                        </p:cTn>
                                        <p:tgtEl>
                                          <p:spTgt spid="81209"/>
                                        </p:tgtEl>
                                        <p:attrNameLst>
                                          <p:attrName>style.visibility</p:attrName>
                                        </p:attrNameLst>
                                      </p:cBhvr>
                                      <p:to>
                                        <p:strVal val="visible"/>
                                      </p:to>
                                    </p:set>
                                    <p:animEffect transition="in" filter="wipe(down)">
                                      <p:cBhvr>
                                        <p:cTn id="350" dur="500"/>
                                        <p:tgtEl>
                                          <p:spTgt spid="81209"/>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1" fill="hold" nodeType="clickEffect">
                                  <p:stCondLst>
                                    <p:cond delay="0"/>
                                  </p:stCondLst>
                                  <p:childTnLst>
                                    <p:set>
                                      <p:cBhvr>
                                        <p:cTn id="354" dur="1" fill="hold">
                                          <p:stCondLst>
                                            <p:cond delay="0"/>
                                          </p:stCondLst>
                                        </p:cTn>
                                        <p:tgtEl>
                                          <p:spTgt spid="80935"/>
                                        </p:tgtEl>
                                        <p:attrNameLst>
                                          <p:attrName>style.visibility</p:attrName>
                                        </p:attrNameLst>
                                      </p:cBhvr>
                                      <p:to>
                                        <p:strVal val="visible"/>
                                      </p:to>
                                    </p:set>
                                    <p:animEffect transition="in" filter="wipe(up)">
                                      <p:cBhvr>
                                        <p:cTn id="355" dur="500"/>
                                        <p:tgtEl>
                                          <p:spTgt spid="80935"/>
                                        </p:tgtEl>
                                      </p:cBhvr>
                                    </p:animEffect>
                                  </p:childTnLst>
                                </p:cTn>
                              </p:par>
                              <p:par>
                                <p:cTn id="356" presetID="22" presetClass="entr" presetSubtype="1" fill="hold" nodeType="withEffect">
                                  <p:stCondLst>
                                    <p:cond delay="0"/>
                                  </p:stCondLst>
                                  <p:childTnLst>
                                    <p:set>
                                      <p:cBhvr>
                                        <p:cTn id="357" dur="1" fill="hold">
                                          <p:stCondLst>
                                            <p:cond delay="0"/>
                                          </p:stCondLst>
                                        </p:cTn>
                                        <p:tgtEl>
                                          <p:spTgt spid="80936"/>
                                        </p:tgtEl>
                                        <p:attrNameLst>
                                          <p:attrName>style.visibility</p:attrName>
                                        </p:attrNameLst>
                                      </p:cBhvr>
                                      <p:to>
                                        <p:strVal val="visible"/>
                                      </p:to>
                                    </p:set>
                                    <p:animEffect transition="in" filter="wipe(up)">
                                      <p:cBhvr>
                                        <p:cTn id="358" dur="500"/>
                                        <p:tgtEl>
                                          <p:spTgt spid="80936"/>
                                        </p:tgtEl>
                                      </p:cBhvr>
                                    </p:animEffect>
                                  </p:childTnLst>
                                </p:cTn>
                              </p:par>
                            </p:childTnLst>
                          </p:cTn>
                        </p:par>
                        <p:par>
                          <p:cTn id="359" fill="hold">
                            <p:stCondLst>
                              <p:cond delay="500"/>
                            </p:stCondLst>
                            <p:childTnLst>
                              <p:par>
                                <p:cTn id="360" presetID="22" presetClass="entr" presetSubtype="4" fill="hold" grpId="0" nodeType="afterEffect">
                                  <p:stCondLst>
                                    <p:cond delay="0"/>
                                  </p:stCondLst>
                                  <p:childTnLst>
                                    <p:set>
                                      <p:cBhvr>
                                        <p:cTn id="361" dur="1" fill="hold">
                                          <p:stCondLst>
                                            <p:cond delay="0"/>
                                          </p:stCondLst>
                                        </p:cTn>
                                        <p:tgtEl>
                                          <p:spTgt spid="384"/>
                                        </p:tgtEl>
                                        <p:attrNameLst>
                                          <p:attrName>style.visibility</p:attrName>
                                        </p:attrNameLst>
                                      </p:cBhvr>
                                      <p:to>
                                        <p:strVal val="visible"/>
                                      </p:to>
                                    </p:set>
                                    <p:animEffect transition="in" filter="wipe(down)">
                                      <p:cBhvr>
                                        <p:cTn id="362" dur="500"/>
                                        <p:tgtEl>
                                          <p:spTgt spid="384"/>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8" fill="hold" nodeType="clickEffect">
                                  <p:stCondLst>
                                    <p:cond delay="0"/>
                                  </p:stCondLst>
                                  <p:childTnLst>
                                    <p:set>
                                      <p:cBhvr>
                                        <p:cTn id="366" dur="1" fill="hold">
                                          <p:stCondLst>
                                            <p:cond delay="0"/>
                                          </p:stCondLst>
                                        </p:cTn>
                                        <p:tgtEl>
                                          <p:spTgt spid="81210"/>
                                        </p:tgtEl>
                                        <p:attrNameLst>
                                          <p:attrName>style.visibility</p:attrName>
                                        </p:attrNameLst>
                                      </p:cBhvr>
                                      <p:to>
                                        <p:strVal val="visible"/>
                                      </p:to>
                                    </p:set>
                                    <p:animEffect transition="in" filter="wipe(left)">
                                      <p:cBhvr>
                                        <p:cTn id="367" dur="500"/>
                                        <p:tgtEl>
                                          <p:spTgt spid="8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P spid="317" grpId="0"/>
      <p:bldP spid="326" grpId="0"/>
      <p:bldP spid="327" grpId="0"/>
      <p:bldP spid="329" grpId="0"/>
      <p:bldP spid="330" grpId="0"/>
      <p:bldP spid="331" grpId="0"/>
      <p:bldP spid="332" grpId="0"/>
      <p:bldP spid="333" grpId="0"/>
      <p:bldP spid="334" grpId="0"/>
      <p:bldP spid="339" grpId="0"/>
      <p:bldP spid="341" grpId="0"/>
      <p:bldP spid="348" grpId="0"/>
      <p:bldP spid="349" grpId="0"/>
      <p:bldP spid="350" grpId="0"/>
      <p:bldP spid="351" grpId="0"/>
      <p:bldP spid="353" grpId="0"/>
      <p:bldP spid="354" grpId="0"/>
      <p:bldP spid="355" grpId="0"/>
      <p:bldP spid="335" grpId="0"/>
      <p:bldP spid="336" grpId="0"/>
      <p:bldP spid="337" grpId="0"/>
      <p:bldP spid="338" grpId="0"/>
      <p:bldP spid="343" grpId="0"/>
      <p:bldP spid="344" grpId="0"/>
      <p:bldP spid="356" grpId="0"/>
      <p:bldP spid="357" grpId="0"/>
      <p:bldP spid="360" grpId="0"/>
      <p:bldP spid="370" grpId="0"/>
      <p:bldP spid="371" grpId="0"/>
      <p:bldP spid="372" grpId="0"/>
      <p:bldP spid="373" grpId="0"/>
      <p:bldP spid="374" grpId="0"/>
      <p:bldP spid="375" grpId="0"/>
      <p:bldP spid="376" grpId="0"/>
      <p:bldP spid="38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0" y="-22384"/>
            <a:ext cx="8534400" cy="966948"/>
          </a:xfrm>
        </p:spPr>
        <p:txBody>
          <a:bodyPr/>
          <a:lstStyle/>
          <a:p>
            <a:pPr eaLnBrk="1" hangingPunct="1"/>
            <a:r>
              <a:rPr lang="en-US" dirty="0" smtClean="0"/>
              <a:t>4.4.Merge Sort</a:t>
            </a:r>
          </a:p>
        </p:txBody>
      </p:sp>
      <p:sp>
        <p:nvSpPr>
          <p:cNvPr id="236547" name="Rectangle 3"/>
          <p:cNvSpPr>
            <a:spLocks noGrp="1" noChangeArrowheads="1"/>
          </p:cNvSpPr>
          <p:nvPr>
            <p:ph type="body" idx="1"/>
          </p:nvPr>
        </p:nvSpPr>
        <p:spPr>
          <a:xfrm>
            <a:off x="249238" y="1574800"/>
            <a:ext cx="8894762" cy="4648200"/>
          </a:xfrm>
        </p:spPr>
        <p:txBody>
          <a:bodyPr/>
          <a:lstStyle/>
          <a:p>
            <a:pPr eaLnBrk="1" hangingPunct="1">
              <a:lnSpc>
                <a:spcPct val="150000"/>
              </a:lnSpc>
              <a:buFontTx/>
              <a:buNone/>
            </a:pPr>
            <a:r>
              <a:rPr lang="en-US" dirty="0" smtClean="0">
                <a:solidFill>
                  <a:srgbClr val="DD0111"/>
                </a:solidFill>
                <a:latin typeface="Monotype Corsiva" pitchFamily="66" charset="0"/>
              </a:rPr>
              <a:t>     </a:t>
            </a:r>
            <a:r>
              <a:rPr lang="en-US" b="1" dirty="0" smtClean="0">
                <a:solidFill>
                  <a:srgbClr val="C00000"/>
                </a:solidFill>
              </a:rPr>
              <a:t>M</a:t>
            </a:r>
            <a:r>
              <a:rPr lang="vi-VN" b="1" dirty="0" smtClean="0">
                <a:solidFill>
                  <a:srgbClr val="C00000"/>
                </a:solidFill>
              </a:rPr>
              <a:t>S</a:t>
            </a:r>
            <a:r>
              <a:rPr lang="en-US" b="1" dirty="0" smtClean="0">
                <a:solidFill>
                  <a:srgbClr val="C00000"/>
                </a:solidFill>
                <a:latin typeface="Comic Sans MS" pitchFamily="66" charset="0"/>
              </a:rPr>
              <a:t>(S, p, r)</a:t>
            </a:r>
          </a:p>
          <a:p>
            <a:pPr eaLnBrk="1" hangingPunct="1">
              <a:lnSpc>
                <a:spcPct val="150000"/>
              </a:lnSpc>
              <a:buFontTx/>
              <a:buNone/>
            </a:pPr>
            <a:r>
              <a:rPr lang="en-US" b="1" dirty="0" smtClean="0"/>
              <a:t>	</a:t>
            </a:r>
            <a:r>
              <a:rPr lang="en-US" sz="2000" b="1" dirty="0" smtClean="0"/>
              <a:t>if </a:t>
            </a:r>
            <a:r>
              <a:rPr lang="en-US" sz="2000" dirty="0" smtClean="0">
                <a:latin typeface="Comic Sans MS" pitchFamily="66" charset="0"/>
              </a:rPr>
              <a:t>p &lt; r</a:t>
            </a:r>
            <a:r>
              <a:rPr lang="en-US" sz="2000" dirty="0" smtClean="0"/>
              <a:t>  </a:t>
            </a:r>
            <a:r>
              <a:rPr lang="vi-VN" sz="2000" b="1" dirty="0" smtClean="0"/>
              <a:t>then</a:t>
            </a:r>
            <a:r>
              <a:rPr lang="en-US" sz="2000" dirty="0" smtClean="0"/>
              <a:t>					Check the base case</a:t>
            </a:r>
          </a:p>
          <a:p>
            <a:pPr eaLnBrk="1" hangingPunct="1">
              <a:lnSpc>
                <a:spcPct val="150000"/>
              </a:lnSpc>
              <a:buFontTx/>
              <a:buNone/>
            </a:pPr>
            <a:r>
              <a:rPr lang="en-US" sz="2000" b="1" dirty="0" smtClean="0"/>
              <a:t>	   </a:t>
            </a:r>
            <a:r>
              <a:rPr lang="vi-VN" sz="2000" b="1" dirty="0" smtClean="0"/>
              <a:t>   </a:t>
            </a:r>
            <a:r>
              <a:rPr lang="en-US" sz="2000" b="1" dirty="0" smtClean="0"/>
              <a:t> </a:t>
            </a:r>
            <a:r>
              <a:rPr lang="en-US" sz="2000" dirty="0" smtClean="0">
                <a:latin typeface="Comic Sans MS" pitchFamily="66" charset="0"/>
              </a:rPr>
              <a:t>q ← </a:t>
            </a:r>
            <a:r>
              <a:rPr lang="en-US" sz="2000" dirty="0" smtClean="0">
                <a:latin typeface="Comic Sans MS" pitchFamily="66" charset="0"/>
                <a:sym typeface="Symbol" pitchFamily="18" charset="2"/>
              </a:rPr>
              <a:t></a:t>
            </a:r>
            <a:r>
              <a:rPr lang="en-US" sz="2000" dirty="0" smtClean="0">
                <a:latin typeface="Comic Sans MS" pitchFamily="66" charset="0"/>
              </a:rPr>
              <a:t>(p + r)/2</a:t>
            </a:r>
            <a:r>
              <a:rPr lang="en-US" sz="2000" dirty="0" smtClean="0">
                <a:latin typeface="Comic Sans MS" pitchFamily="66" charset="0"/>
                <a:sym typeface="Symbol" pitchFamily="18" charset="2"/>
              </a:rPr>
              <a:t></a:t>
            </a:r>
            <a:r>
              <a:rPr lang="en-US" sz="2000" dirty="0" smtClean="0"/>
              <a:t> </a:t>
            </a:r>
            <a:r>
              <a:rPr lang="en-US" sz="2000" i="1" dirty="0" smtClean="0"/>
              <a:t> 		</a:t>
            </a:r>
            <a:r>
              <a:rPr lang="vi-VN" sz="2000" i="1" dirty="0" smtClean="0"/>
              <a:t>	</a:t>
            </a:r>
            <a:r>
              <a:rPr lang="en-US" sz="2000" i="1" dirty="0" smtClean="0"/>
              <a:t>	</a:t>
            </a:r>
            <a:r>
              <a:rPr lang="en-US" sz="2000" dirty="0" smtClean="0"/>
              <a:t>Divide</a:t>
            </a:r>
          </a:p>
          <a:p>
            <a:pPr eaLnBrk="1" hangingPunct="1">
              <a:lnSpc>
                <a:spcPct val="150000"/>
              </a:lnSpc>
              <a:buFontTx/>
              <a:buNone/>
            </a:pPr>
            <a:r>
              <a:rPr lang="en-US" sz="2000" dirty="0" smtClean="0"/>
              <a:t>		M</a:t>
            </a:r>
            <a:r>
              <a:rPr lang="vi-VN" sz="2000" dirty="0" smtClean="0"/>
              <a:t>S</a:t>
            </a:r>
            <a:r>
              <a:rPr lang="en-US" sz="2000" dirty="0" smtClean="0">
                <a:latin typeface="Comic Sans MS" pitchFamily="66" charset="0"/>
              </a:rPr>
              <a:t>(S, p, q)</a:t>
            </a:r>
            <a:r>
              <a:rPr lang="en-US" sz="2000" i="1" dirty="0" smtClean="0"/>
              <a:t>  		</a:t>
            </a:r>
            <a:r>
              <a:rPr lang="vi-VN" sz="2000" i="1" dirty="0" smtClean="0"/>
              <a:t>		</a:t>
            </a:r>
            <a:r>
              <a:rPr lang="en-US" sz="2000" i="1" dirty="0" smtClean="0"/>
              <a:t> </a:t>
            </a:r>
            <a:r>
              <a:rPr lang="en-US" sz="2000" dirty="0" smtClean="0"/>
              <a:t>Conquer</a:t>
            </a:r>
          </a:p>
          <a:p>
            <a:pPr eaLnBrk="1" hangingPunct="1">
              <a:lnSpc>
                <a:spcPct val="150000"/>
              </a:lnSpc>
              <a:buFontTx/>
              <a:buNone/>
            </a:pPr>
            <a:r>
              <a:rPr lang="en-US" sz="2000" dirty="0" smtClean="0"/>
              <a:t>		M</a:t>
            </a:r>
            <a:r>
              <a:rPr lang="vi-VN" sz="2000" dirty="0" smtClean="0"/>
              <a:t>S</a:t>
            </a:r>
            <a:r>
              <a:rPr lang="en-US" sz="2000" dirty="0" smtClean="0">
                <a:latin typeface="Comic Sans MS" pitchFamily="66" charset="0"/>
              </a:rPr>
              <a:t>(S, q + 1, r)</a:t>
            </a:r>
            <a:r>
              <a:rPr lang="vi-VN" sz="2000" dirty="0" smtClean="0">
                <a:latin typeface="Comic Sans MS" pitchFamily="66" charset="0"/>
              </a:rPr>
              <a:t>        	</a:t>
            </a:r>
            <a:r>
              <a:rPr lang="en-US" sz="2000" dirty="0" smtClean="0">
                <a:latin typeface="Comic Sans MS" pitchFamily="66" charset="0"/>
              </a:rPr>
              <a:t> </a:t>
            </a:r>
            <a:r>
              <a:rPr lang="en-US" sz="2000" i="1" dirty="0" smtClean="0"/>
              <a:t> 		</a:t>
            </a:r>
            <a:r>
              <a:rPr lang="en-US" sz="2000" dirty="0" smtClean="0"/>
              <a:t>Conquer</a:t>
            </a:r>
          </a:p>
          <a:p>
            <a:pPr eaLnBrk="1" hangingPunct="1">
              <a:lnSpc>
                <a:spcPct val="150000"/>
              </a:lnSpc>
              <a:buFontTx/>
              <a:buNone/>
            </a:pPr>
            <a:r>
              <a:rPr lang="en-US" sz="2000" dirty="0" smtClean="0"/>
              <a:t>		MERGE</a:t>
            </a:r>
            <a:r>
              <a:rPr lang="en-US" sz="2000" dirty="0" smtClean="0">
                <a:latin typeface="Comic Sans MS" pitchFamily="66" charset="0"/>
              </a:rPr>
              <a:t>(S, p, q, r)</a:t>
            </a:r>
            <a:r>
              <a:rPr lang="en-US" sz="2000" i="1" dirty="0" smtClean="0"/>
              <a:t>  			</a:t>
            </a:r>
            <a:r>
              <a:rPr lang="en-US" sz="2000" dirty="0" smtClean="0"/>
              <a:t>Combine</a:t>
            </a:r>
          </a:p>
          <a:p>
            <a:pPr eaLnBrk="1" hangingPunct="1">
              <a:lnSpc>
                <a:spcPct val="150000"/>
              </a:lnSpc>
              <a:buFontTx/>
              <a:buNone/>
            </a:pPr>
            <a:r>
              <a:rPr lang="en-US" sz="1800" b="1" dirty="0" smtClean="0"/>
              <a:t>    </a:t>
            </a:r>
            <a:r>
              <a:rPr lang="en-US" sz="2000" b="1" dirty="0" err="1" smtClean="0"/>
              <a:t>endif</a:t>
            </a:r>
            <a:endParaRPr lang="en-US" sz="2000" b="1" dirty="0" smtClean="0"/>
          </a:p>
        </p:txBody>
      </p:sp>
      <p:sp>
        <p:nvSpPr>
          <p:cNvPr id="236548" name="AutoShape 4"/>
          <p:cNvSpPr>
            <a:spLocks noChangeArrowheads="1"/>
          </p:cNvSpPr>
          <p:nvPr/>
        </p:nvSpPr>
        <p:spPr bwMode="auto">
          <a:xfrm rot="-8014074">
            <a:off x="5609431" y="2670094"/>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236549" name="AutoShape 5"/>
          <p:cNvSpPr>
            <a:spLocks noChangeArrowheads="1"/>
          </p:cNvSpPr>
          <p:nvPr/>
        </p:nvSpPr>
        <p:spPr bwMode="auto">
          <a:xfrm rot="-8014074">
            <a:off x="5609432" y="3200481"/>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236550" name="AutoShape 6"/>
          <p:cNvSpPr>
            <a:spLocks noChangeArrowheads="1"/>
          </p:cNvSpPr>
          <p:nvPr/>
        </p:nvSpPr>
        <p:spPr bwMode="auto">
          <a:xfrm rot="-8014074">
            <a:off x="5609432" y="3733881"/>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236551" name="AutoShape 7"/>
          <p:cNvSpPr>
            <a:spLocks noChangeArrowheads="1"/>
          </p:cNvSpPr>
          <p:nvPr/>
        </p:nvSpPr>
        <p:spPr bwMode="auto">
          <a:xfrm rot="-8014074">
            <a:off x="5609432" y="4267281"/>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236552" name="AutoShape 8"/>
          <p:cNvSpPr>
            <a:spLocks noChangeArrowheads="1"/>
          </p:cNvSpPr>
          <p:nvPr/>
        </p:nvSpPr>
        <p:spPr bwMode="auto">
          <a:xfrm rot="-8014074">
            <a:off x="5609432" y="4724481"/>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76812" name="Text Box 9"/>
          <p:cNvSpPr txBox="1">
            <a:spLocks noChangeArrowheads="1"/>
          </p:cNvSpPr>
          <p:nvPr/>
        </p:nvSpPr>
        <p:spPr bwMode="auto">
          <a:xfrm>
            <a:off x="5791200" y="1479552"/>
            <a:ext cx="228600" cy="244475"/>
          </a:xfrm>
          <a:prstGeom prst="rect">
            <a:avLst/>
          </a:prstGeom>
          <a:noFill/>
          <a:ln w="9525">
            <a:noFill/>
            <a:miter lim="800000"/>
            <a:headEnd/>
            <a:tailEnd/>
          </a:ln>
        </p:spPr>
        <p:txBody>
          <a:bodyPr>
            <a:spAutoFit/>
          </a:bodyPr>
          <a:lstStyle/>
          <a:p>
            <a:r>
              <a:rPr lang="en-US" sz="1000" dirty="0"/>
              <a:t>1</a:t>
            </a:r>
          </a:p>
        </p:txBody>
      </p:sp>
      <p:sp>
        <p:nvSpPr>
          <p:cNvPr id="76813" name="Text Box 10"/>
          <p:cNvSpPr txBox="1">
            <a:spLocks noChangeArrowheads="1"/>
          </p:cNvSpPr>
          <p:nvPr/>
        </p:nvSpPr>
        <p:spPr bwMode="auto">
          <a:xfrm>
            <a:off x="6172200" y="1479552"/>
            <a:ext cx="228600" cy="244475"/>
          </a:xfrm>
          <a:prstGeom prst="rect">
            <a:avLst/>
          </a:prstGeom>
          <a:noFill/>
          <a:ln w="9525">
            <a:noFill/>
            <a:miter lim="800000"/>
            <a:headEnd/>
            <a:tailEnd/>
          </a:ln>
        </p:spPr>
        <p:txBody>
          <a:bodyPr>
            <a:spAutoFit/>
          </a:bodyPr>
          <a:lstStyle/>
          <a:p>
            <a:r>
              <a:rPr lang="en-US" sz="1000"/>
              <a:t>2</a:t>
            </a:r>
          </a:p>
        </p:txBody>
      </p:sp>
      <p:sp>
        <p:nvSpPr>
          <p:cNvPr id="76814" name="Text Box 11"/>
          <p:cNvSpPr txBox="1">
            <a:spLocks noChangeArrowheads="1"/>
          </p:cNvSpPr>
          <p:nvPr/>
        </p:nvSpPr>
        <p:spPr bwMode="auto">
          <a:xfrm>
            <a:off x="6553200" y="1479552"/>
            <a:ext cx="228600" cy="244475"/>
          </a:xfrm>
          <a:prstGeom prst="rect">
            <a:avLst/>
          </a:prstGeom>
          <a:noFill/>
          <a:ln w="9525">
            <a:noFill/>
            <a:miter lim="800000"/>
            <a:headEnd/>
            <a:tailEnd/>
          </a:ln>
        </p:spPr>
        <p:txBody>
          <a:bodyPr>
            <a:spAutoFit/>
          </a:bodyPr>
          <a:lstStyle/>
          <a:p>
            <a:r>
              <a:rPr lang="en-US" sz="1000"/>
              <a:t>3</a:t>
            </a:r>
          </a:p>
        </p:txBody>
      </p:sp>
      <p:sp>
        <p:nvSpPr>
          <p:cNvPr id="76815" name="Text Box 12"/>
          <p:cNvSpPr txBox="1">
            <a:spLocks noChangeArrowheads="1"/>
          </p:cNvSpPr>
          <p:nvPr/>
        </p:nvSpPr>
        <p:spPr bwMode="auto">
          <a:xfrm>
            <a:off x="6934200" y="1479552"/>
            <a:ext cx="228600" cy="244475"/>
          </a:xfrm>
          <a:prstGeom prst="rect">
            <a:avLst/>
          </a:prstGeom>
          <a:noFill/>
          <a:ln w="9525">
            <a:noFill/>
            <a:miter lim="800000"/>
            <a:headEnd/>
            <a:tailEnd/>
          </a:ln>
        </p:spPr>
        <p:txBody>
          <a:bodyPr>
            <a:spAutoFit/>
          </a:bodyPr>
          <a:lstStyle/>
          <a:p>
            <a:r>
              <a:rPr lang="en-US" sz="1000"/>
              <a:t>4</a:t>
            </a:r>
          </a:p>
        </p:txBody>
      </p:sp>
      <p:sp>
        <p:nvSpPr>
          <p:cNvPr id="76816" name="Text Box 13"/>
          <p:cNvSpPr txBox="1">
            <a:spLocks noChangeArrowheads="1"/>
          </p:cNvSpPr>
          <p:nvPr/>
        </p:nvSpPr>
        <p:spPr bwMode="auto">
          <a:xfrm>
            <a:off x="7315200" y="1479552"/>
            <a:ext cx="228600" cy="244475"/>
          </a:xfrm>
          <a:prstGeom prst="rect">
            <a:avLst/>
          </a:prstGeom>
          <a:noFill/>
          <a:ln w="9525">
            <a:noFill/>
            <a:miter lim="800000"/>
            <a:headEnd/>
            <a:tailEnd/>
          </a:ln>
        </p:spPr>
        <p:txBody>
          <a:bodyPr>
            <a:spAutoFit/>
          </a:bodyPr>
          <a:lstStyle/>
          <a:p>
            <a:r>
              <a:rPr lang="en-US" sz="1000"/>
              <a:t>5</a:t>
            </a:r>
          </a:p>
        </p:txBody>
      </p:sp>
      <p:sp>
        <p:nvSpPr>
          <p:cNvPr id="76817" name="Text Box 14"/>
          <p:cNvSpPr txBox="1">
            <a:spLocks noChangeArrowheads="1"/>
          </p:cNvSpPr>
          <p:nvPr/>
        </p:nvSpPr>
        <p:spPr bwMode="auto">
          <a:xfrm>
            <a:off x="7696200" y="1479552"/>
            <a:ext cx="228600" cy="244475"/>
          </a:xfrm>
          <a:prstGeom prst="rect">
            <a:avLst/>
          </a:prstGeom>
          <a:noFill/>
          <a:ln w="9525">
            <a:noFill/>
            <a:miter lim="800000"/>
            <a:headEnd/>
            <a:tailEnd/>
          </a:ln>
        </p:spPr>
        <p:txBody>
          <a:bodyPr>
            <a:spAutoFit/>
          </a:bodyPr>
          <a:lstStyle/>
          <a:p>
            <a:r>
              <a:rPr lang="en-US" sz="1000"/>
              <a:t>6</a:t>
            </a:r>
          </a:p>
        </p:txBody>
      </p:sp>
      <p:sp>
        <p:nvSpPr>
          <p:cNvPr id="76818" name="Text Box 15"/>
          <p:cNvSpPr txBox="1">
            <a:spLocks noChangeArrowheads="1"/>
          </p:cNvSpPr>
          <p:nvPr/>
        </p:nvSpPr>
        <p:spPr bwMode="auto">
          <a:xfrm>
            <a:off x="8077200" y="1479552"/>
            <a:ext cx="228600" cy="244475"/>
          </a:xfrm>
          <a:prstGeom prst="rect">
            <a:avLst/>
          </a:prstGeom>
          <a:noFill/>
          <a:ln w="9525">
            <a:noFill/>
            <a:miter lim="800000"/>
            <a:headEnd/>
            <a:tailEnd/>
          </a:ln>
        </p:spPr>
        <p:txBody>
          <a:bodyPr>
            <a:spAutoFit/>
          </a:bodyPr>
          <a:lstStyle/>
          <a:p>
            <a:r>
              <a:rPr lang="en-US" sz="1000"/>
              <a:t>7</a:t>
            </a:r>
          </a:p>
        </p:txBody>
      </p:sp>
      <p:sp>
        <p:nvSpPr>
          <p:cNvPr id="76820" name="Rectangle 17"/>
          <p:cNvSpPr>
            <a:spLocks noChangeArrowheads="1"/>
          </p:cNvSpPr>
          <p:nvPr/>
        </p:nvSpPr>
        <p:spPr bwMode="auto">
          <a:xfrm>
            <a:off x="8077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6</a:t>
            </a:r>
          </a:p>
        </p:txBody>
      </p:sp>
      <p:sp>
        <p:nvSpPr>
          <p:cNvPr id="76821" name="Rectangle 18"/>
          <p:cNvSpPr>
            <a:spLocks noChangeArrowheads="1"/>
          </p:cNvSpPr>
          <p:nvPr/>
        </p:nvSpPr>
        <p:spPr bwMode="auto">
          <a:xfrm>
            <a:off x="7696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2</a:t>
            </a:r>
          </a:p>
        </p:txBody>
      </p:sp>
      <p:sp>
        <p:nvSpPr>
          <p:cNvPr id="76822" name="Rectangle 19"/>
          <p:cNvSpPr>
            <a:spLocks noChangeArrowheads="1"/>
          </p:cNvSpPr>
          <p:nvPr/>
        </p:nvSpPr>
        <p:spPr bwMode="auto">
          <a:xfrm>
            <a:off x="7315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3</a:t>
            </a:r>
          </a:p>
        </p:txBody>
      </p:sp>
      <p:sp>
        <p:nvSpPr>
          <p:cNvPr id="76823" name="Rectangle 20"/>
          <p:cNvSpPr>
            <a:spLocks noChangeArrowheads="1"/>
          </p:cNvSpPr>
          <p:nvPr/>
        </p:nvSpPr>
        <p:spPr bwMode="auto">
          <a:xfrm>
            <a:off x="6934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1</a:t>
            </a:r>
          </a:p>
        </p:txBody>
      </p:sp>
      <p:sp>
        <p:nvSpPr>
          <p:cNvPr id="76824" name="Rectangle 21"/>
          <p:cNvSpPr>
            <a:spLocks noChangeArrowheads="1"/>
          </p:cNvSpPr>
          <p:nvPr/>
        </p:nvSpPr>
        <p:spPr bwMode="auto">
          <a:xfrm>
            <a:off x="6553200" y="1728789"/>
            <a:ext cx="381000" cy="365125"/>
          </a:xfrm>
          <a:prstGeom prst="rect">
            <a:avLst/>
          </a:prstGeom>
          <a:solidFill>
            <a:srgbClr val="C0C0C0"/>
          </a:solidFill>
          <a:ln w="9525">
            <a:noFill/>
            <a:miter lim="800000"/>
            <a:headEnd/>
            <a:tailEnd/>
          </a:ln>
        </p:spPr>
        <p:txBody>
          <a:bodyPr/>
          <a:lstStyle/>
          <a:p>
            <a:pPr>
              <a:spcBef>
                <a:spcPct val="20000"/>
              </a:spcBef>
            </a:pPr>
            <a:r>
              <a:rPr lang="en-US" sz="2000" dirty="0">
                <a:solidFill>
                  <a:schemeClr val="accent2"/>
                </a:solidFill>
              </a:rPr>
              <a:t>7</a:t>
            </a:r>
          </a:p>
        </p:txBody>
      </p:sp>
      <p:sp>
        <p:nvSpPr>
          <p:cNvPr id="76825" name="Rectangle 22"/>
          <p:cNvSpPr>
            <a:spLocks noChangeArrowheads="1"/>
          </p:cNvSpPr>
          <p:nvPr/>
        </p:nvSpPr>
        <p:spPr bwMode="auto">
          <a:xfrm>
            <a:off x="6172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4</a:t>
            </a:r>
          </a:p>
        </p:txBody>
      </p:sp>
      <p:sp>
        <p:nvSpPr>
          <p:cNvPr id="76826" name="Rectangle 23"/>
          <p:cNvSpPr>
            <a:spLocks noChangeArrowheads="1"/>
          </p:cNvSpPr>
          <p:nvPr/>
        </p:nvSpPr>
        <p:spPr bwMode="auto">
          <a:xfrm>
            <a:off x="5791200" y="1728789"/>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2</a:t>
            </a:r>
          </a:p>
        </p:txBody>
      </p:sp>
      <p:sp>
        <p:nvSpPr>
          <p:cNvPr id="76827" name="Rectangle 24"/>
          <p:cNvSpPr>
            <a:spLocks noChangeArrowheads="1"/>
          </p:cNvSpPr>
          <p:nvPr/>
        </p:nvSpPr>
        <p:spPr bwMode="auto">
          <a:xfrm>
            <a:off x="5410200" y="1728789"/>
            <a:ext cx="381000" cy="365125"/>
          </a:xfrm>
          <a:prstGeom prst="rect">
            <a:avLst/>
          </a:prstGeom>
          <a:noFill/>
          <a:ln w="9525">
            <a:noFill/>
            <a:miter lim="800000"/>
            <a:headEnd/>
            <a:tailEnd/>
          </a:ln>
        </p:spPr>
        <p:txBody>
          <a:bodyPr anchor="ctr" anchorCtr="1"/>
          <a:lstStyle/>
          <a:p>
            <a:pPr>
              <a:spcBef>
                <a:spcPct val="20000"/>
              </a:spcBef>
            </a:pPr>
            <a:r>
              <a:rPr lang="en-US" sz="2000" dirty="0">
                <a:solidFill>
                  <a:schemeClr val="accent2"/>
                </a:solidFill>
              </a:rPr>
              <a:t>5</a:t>
            </a:r>
          </a:p>
        </p:txBody>
      </p:sp>
      <p:sp>
        <p:nvSpPr>
          <p:cNvPr id="76828" name="Line 25"/>
          <p:cNvSpPr>
            <a:spLocks noChangeShapeType="1"/>
          </p:cNvSpPr>
          <p:nvPr/>
        </p:nvSpPr>
        <p:spPr bwMode="auto">
          <a:xfrm>
            <a:off x="5410200" y="1728789"/>
            <a:ext cx="3048000" cy="0"/>
          </a:xfrm>
          <a:prstGeom prst="line">
            <a:avLst/>
          </a:prstGeom>
          <a:noFill/>
          <a:ln w="28575" cap="sq">
            <a:solidFill>
              <a:schemeClr val="tx1"/>
            </a:solidFill>
            <a:round/>
            <a:headEnd/>
            <a:tailEnd/>
          </a:ln>
        </p:spPr>
        <p:txBody>
          <a:bodyPr/>
          <a:lstStyle/>
          <a:p>
            <a:endParaRPr lang="en-US"/>
          </a:p>
        </p:txBody>
      </p:sp>
      <p:sp>
        <p:nvSpPr>
          <p:cNvPr id="76829" name="Line 26"/>
          <p:cNvSpPr>
            <a:spLocks noChangeShapeType="1"/>
          </p:cNvSpPr>
          <p:nvPr/>
        </p:nvSpPr>
        <p:spPr bwMode="auto">
          <a:xfrm>
            <a:off x="5410200" y="2093914"/>
            <a:ext cx="3048000" cy="0"/>
          </a:xfrm>
          <a:prstGeom prst="line">
            <a:avLst/>
          </a:prstGeom>
          <a:noFill/>
          <a:ln w="28575" cap="sq">
            <a:solidFill>
              <a:schemeClr val="tx1"/>
            </a:solidFill>
            <a:round/>
            <a:headEnd/>
            <a:tailEnd/>
          </a:ln>
        </p:spPr>
        <p:txBody>
          <a:bodyPr/>
          <a:lstStyle/>
          <a:p>
            <a:endParaRPr lang="en-US"/>
          </a:p>
        </p:txBody>
      </p:sp>
      <p:sp>
        <p:nvSpPr>
          <p:cNvPr id="76830" name="Line 27"/>
          <p:cNvSpPr>
            <a:spLocks noChangeShapeType="1"/>
          </p:cNvSpPr>
          <p:nvPr/>
        </p:nvSpPr>
        <p:spPr bwMode="auto">
          <a:xfrm>
            <a:off x="5410200" y="1728789"/>
            <a:ext cx="0" cy="365125"/>
          </a:xfrm>
          <a:prstGeom prst="line">
            <a:avLst/>
          </a:prstGeom>
          <a:noFill/>
          <a:ln w="28575" cap="sq">
            <a:solidFill>
              <a:schemeClr val="tx1"/>
            </a:solidFill>
            <a:round/>
            <a:headEnd/>
            <a:tailEnd/>
          </a:ln>
        </p:spPr>
        <p:txBody>
          <a:bodyPr/>
          <a:lstStyle/>
          <a:p>
            <a:endParaRPr lang="en-US"/>
          </a:p>
        </p:txBody>
      </p:sp>
      <p:sp>
        <p:nvSpPr>
          <p:cNvPr id="76831" name="Line 28"/>
          <p:cNvSpPr>
            <a:spLocks noChangeShapeType="1"/>
          </p:cNvSpPr>
          <p:nvPr/>
        </p:nvSpPr>
        <p:spPr bwMode="auto">
          <a:xfrm>
            <a:off x="5791200" y="1728789"/>
            <a:ext cx="0" cy="365125"/>
          </a:xfrm>
          <a:prstGeom prst="line">
            <a:avLst/>
          </a:prstGeom>
          <a:noFill/>
          <a:ln w="12700">
            <a:solidFill>
              <a:schemeClr val="tx1"/>
            </a:solidFill>
            <a:round/>
            <a:headEnd/>
            <a:tailEnd/>
          </a:ln>
        </p:spPr>
        <p:txBody>
          <a:bodyPr/>
          <a:lstStyle/>
          <a:p>
            <a:endParaRPr lang="en-US"/>
          </a:p>
        </p:txBody>
      </p:sp>
      <p:sp>
        <p:nvSpPr>
          <p:cNvPr id="76832" name="Line 29"/>
          <p:cNvSpPr>
            <a:spLocks noChangeShapeType="1"/>
          </p:cNvSpPr>
          <p:nvPr/>
        </p:nvSpPr>
        <p:spPr bwMode="auto">
          <a:xfrm>
            <a:off x="6172200" y="1728789"/>
            <a:ext cx="0" cy="365125"/>
          </a:xfrm>
          <a:prstGeom prst="line">
            <a:avLst/>
          </a:prstGeom>
          <a:noFill/>
          <a:ln w="12700">
            <a:solidFill>
              <a:schemeClr val="tx1"/>
            </a:solidFill>
            <a:round/>
            <a:headEnd/>
            <a:tailEnd/>
          </a:ln>
        </p:spPr>
        <p:txBody>
          <a:bodyPr/>
          <a:lstStyle/>
          <a:p>
            <a:endParaRPr lang="en-US"/>
          </a:p>
        </p:txBody>
      </p:sp>
      <p:sp>
        <p:nvSpPr>
          <p:cNvPr id="76833" name="Line 30"/>
          <p:cNvSpPr>
            <a:spLocks noChangeShapeType="1"/>
          </p:cNvSpPr>
          <p:nvPr/>
        </p:nvSpPr>
        <p:spPr bwMode="auto">
          <a:xfrm>
            <a:off x="6553200" y="1728789"/>
            <a:ext cx="0" cy="365125"/>
          </a:xfrm>
          <a:prstGeom prst="line">
            <a:avLst/>
          </a:prstGeom>
          <a:noFill/>
          <a:ln w="12700">
            <a:solidFill>
              <a:schemeClr val="tx1"/>
            </a:solidFill>
            <a:round/>
            <a:headEnd/>
            <a:tailEnd/>
          </a:ln>
        </p:spPr>
        <p:txBody>
          <a:bodyPr/>
          <a:lstStyle/>
          <a:p>
            <a:endParaRPr lang="en-US"/>
          </a:p>
        </p:txBody>
      </p:sp>
      <p:sp>
        <p:nvSpPr>
          <p:cNvPr id="76834" name="Line 31"/>
          <p:cNvSpPr>
            <a:spLocks noChangeShapeType="1"/>
          </p:cNvSpPr>
          <p:nvPr/>
        </p:nvSpPr>
        <p:spPr bwMode="auto">
          <a:xfrm>
            <a:off x="6934200" y="1728789"/>
            <a:ext cx="0" cy="365125"/>
          </a:xfrm>
          <a:prstGeom prst="line">
            <a:avLst/>
          </a:prstGeom>
          <a:noFill/>
          <a:ln w="12700">
            <a:solidFill>
              <a:schemeClr val="tx1"/>
            </a:solidFill>
            <a:round/>
            <a:headEnd/>
            <a:tailEnd/>
          </a:ln>
        </p:spPr>
        <p:txBody>
          <a:bodyPr/>
          <a:lstStyle/>
          <a:p>
            <a:endParaRPr lang="en-US"/>
          </a:p>
        </p:txBody>
      </p:sp>
      <p:sp>
        <p:nvSpPr>
          <p:cNvPr id="76835" name="Line 32"/>
          <p:cNvSpPr>
            <a:spLocks noChangeShapeType="1"/>
          </p:cNvSpPr>
          <p:nvPr/>
        </p:nvSpPr>
        <p:spPr bwMode="auto">
          <a:xfrm>
            <a:off x="7315200" y="1728789"/>
            <a:ext cx="0" cy="365125"/>
          </a:xfrm>
          <a:prstGeom prst="line">
            <a:avLst/>
          </a:prstGeom>
          <a:noFill/>
          <a:ln w="12700">
            <a:solidFill>
              <a:schemeClr val="tx1"/>
            </a:solidFill>
            <a:round/>
            <a:headEnd/>
            <a:tailEnd/>
          </a:ln>
        </p:spPr>
        <p:txBody>
          <a:bodyPr/>
          <a:lstStyle/>
          <a:p>
            <a:endParaRPr lang="en-US"/>
          </a:p>
        </p:txBody>
      </p:sp>
      <p:sp>
        <p:nvSpPr>
          <p:cNvPr id="76836" name="Line 33"/>
          <p:cNvSpPr>
            <a:spLocks noChangeShapeType="1"/>
          </p:cNvSpPr>
          <p:nvPr/>
        </p:nvSpPr>
        <p:spPr bwMode="auto">
          <a:xfrm>
            <a:off x="7696200" y="1728789"/>
            <a:ext cx="0" cy="365125"/>
          </a:xfrm>
          <a:prstGeom prst="line">
            <a:avLst/>
          </a:prstGeom>
          <a:noFill/>
          <a:ln w="12700">
            <a:solidFill>
              <a:schemeClr val="tx1"/>
            </a:solidFill>
            <a:round/>
            <a:headEnd/>
            <a:tailEnd/>
          </a:ln>
        </p:spPr>
        <p:txBody>
          <a:bodyPr/>
          <a:lstStyle/>
          <a:p>
            <a:endParaRPr lang="en-US"/>
          </a:p>
        </p:txBody>
      </p:sp>
      <p:sp>
        <p:nvSpPr>
          <p:cNvPr id="76837" name="Line 34"/>
          <p:cNvSpPr>
            <a:spLocks noChangeShapeType="1"/>
          </p:cNvSpPr>
          <p:nvPr/>
        </p:nvSpPr>
        <p:spPr bwMode="auto">
          <a:xfrm>
            <a:off x="8077200" y="1728789"/>
            <a:ext cx="0" cy="365125"/>
          </a:xfrm>
          <a:prstGeom prst="line">
            <a:avLst/>
          </a:prstGeom>
          <a:noFill/>
          <a:ln w="12700">
            <a:solidFill>
              <a:schemeClr val="tx1"/>
            </a:solidFill>
            <a:round/>
            <a:headEnd/>
            <a:tailEnd/>
          </a:ln>
        </p:spPr>
        <p:txBody>
          <a:bodyPr/>
          <a:lstStyle/>
          <a:p>
            <a:endParaRPr lang="en-US"/>
          </a:p>
        </p:txBody>
      </p:sp>
      <p:sp>
        <p:nvSpPr>
          <p:cNvPr id="76838" name="Line 35"/>
          <p:cNvSpPr>
            <a:spLocks noChangeShapeType="1"/>
          </p:cNvSpPr>
          <p:nvPr/>
        </p:nvSpPr>
        <p:spPr bwMode="auto">
          <a:xfrm>
            <a:off x="8458200" y="1728789"/>
            <a:ext cx="0" cy="365125"/>
          </a:xfrm>
          <a:prstGeom prst="line">
            <a:avLst/>
          </a:prstGeom>
          <a:noFill/>
          <a:ln w="28575" cap="sq">
            <a:solidFill>
              <a:schemeClr val="tx1"/>
            </a:solidFill>
            <a:round/>
            <a:headEnd/>
            <a:tailEnd/>
          </a:ln>
        </p:spPr>
        <p:txBody>
          <a:bodyPr/>
          <a:lstStyle/>
          <a:p>
            <a:endParaRPr lang="en-US"/>
          </a:p>
        </p:txBody>
      </p:sp>
      <p:sp>
        <p:nvSpPr>
          <p:cNvPr id="76839" name="Line 36"/>
          <p:cNvSpPr>
            <a:spLocks noChangeShapeType="1"/>
          </p:cNvSpPr>
          <p:nvPr/>
        </p:nvSpPr>
        <p:spPr bwMode="auto">
          <a:xfrm>
            <a:off x="5590005" y="1358286"/>
            <a:ext cx="11112" cy="180975"/>
          </a:xfrm>
          <a:prstGeom prst="line">
            <a:avLst/>
          </a:prstGeom>
          <a:noFill/>
          <a:ln w="38100">
            <a:solidFill>
              <a:srgbClr val="CC0000"/>
            </a:solidFill>
            <a:round/>
            <a:headEnd/>
            <a:tailEnd type="triangle" w="med" len="med"/>
          </a:ln>
        </p:spPr>
        <p:txBody>
          <a:bodyPr/>
          <a:lstStyle/>
          <a:p>
            <a:endParaRPr lang="en-US"/>
          </a:p>
        </p:txBody>
      </p:sp>
      <p:sp>
        <p:nvSpPr>
          <p:cNvPr id="76840" name="Text Box 37"/>
          <p:cNvSpPr txBox="1">
            <a:spLocks noChangeArrowheads="1"/>
          </p:cNvSpPr>
          <p:nvPr/>
        </p:nvSpPr>
        <p:spPr bwMode="auto">
          <a:xfrm>
            <a:off x="5303838" y="1077914"/>
            <a:ext cx="319318" cy="400110"/>
          </a:xfrm>
          <a:prstGeom prst="rect">
            <a:avLst/>
          </a:prstGeom>
          <a:noFill/>
          <a:ln w="9525">
            <a:noFill/>
            <a:miter lim="800000"/>
            <a:headEnd/>
            <a:tailEnd/>
          </a:ln>
        </p:spPr>
        <p:txBody>
          <a:bodyPr wrap="none">
            <a:spAutoFit/>
          </a:bodyPr>
          <a:lstStyle/>
          <a:p>
            <a:r>
              <a:rPr lang="en-US" sz="2000" dirty="0">
                <a:solidFill>
                  <a:srgbClr val="CC0000"/>
                </a:solidFill>
              </a:rPr>
              <a:t>p</a:t>
            </a:r>
          </a:p>
        </p:txBody>
      </p:sp>
      <p:sp>
        <p:nvSpPr>
          <p:cNvPr id="76841" name="Line 38"/>
          <p:cNvSpPr>
            <a:spLocks noChangeShapeType="1"/>
          </p:cNvSpPr>
          <p:nvPr/>
        </p:nvSpPr>
        <p:spPr bwMode="auto">
          <a:xfrm>
            <a:off x="8318500" y="1503364"/>
            <a:ext cx="11113" cy="180975"/>
          </a:xfrm>
          <a:prstGeom prst="line">
            <a:avLst/>
          </a:prstGeom>
          <a:noFill/>
          <a:ln w="38100">
            <a:solidFill>
              <a:srgbClr val="CC0000"/>
            </a:solidFill>
            <a:round/>
            <a:headEnd/>
            <a:tailEnd type="triangle" w="med" len="med"/>
          </a:ln>
        </p:spPr>
        <p:txBody>
          <a:bodyPr/>
          <a:lstStyle/>
          <a:p>
            <a:endParaRPr lang="en-US"/>
          </a:p>
        </p:txBody>
      </p:sp>
      <p:sp>
        <p:nvSpPr>
          <p:cNvPr id="76842" name="Text Box 39"/>
          <p:cNvSpPr txBox="1">
            <a:spLocks noChangeArrowheads="1"/>
          </p:cNvSpPr>
          <p:nvPr/>
        </p:nvSpPr>
        <p:spPr bwMode="auto">
          <a:xfrm>
            <a:off x="8193088" y="1077914"/>
            <a:ext cx="274434" cy="400110"/>
          </a:xfrm>
          <a:prstGeom prst="rect">
            <a:avLst/>
          </a:prstGeom>
          <a:noFill/>
          <a:ln w="9525">
            <a:noFill/>
            <a:miter lim="800000"/>
            <a:headEnd/>
            <a:tailEnd/>
          </a:ln>
        </p:spPr>
        <p:txBody>
          <a:bodyPr wrap="none">
            <a:spAutoFit/>
          </a:bodyPr>
          <a:lstStyle/>
          <a:p>
            <a:r>
              <a:rPr lang="en-US" sz="2000" dirty="0">
                <a:solidFill>
                  <a:srgbClr val="CC0000"/>
                </a:solidFill>
              </a:rPr>
              <a:t>r</a:t>
            </a:r>
          </a:p>
        </p:txBody>
      </p:sp>
      <p:sp>
        <p:nvSpPr>
          <p:cNvPr id="76843" name="Line 40"/>
          <p:cNvSpPr>
            <a:spLocks noChangeShapeType="1"/>
          </p:cNvSpPr>
          <p:nvPr/>
        </p:nvSpPr>
        <p:spPr bwMode="auto">
          <a:xfrm>
            <a:off x="6810375" y="1460688"/>
            <a:ext cx="11113" cy="180975"/>
          </a:xfrm>
          <a:prstGeom prst="line">
            <a:avLst/>
          </a:prstGeom>
          <a:noFill/>
          <a:ln w="38100">
            <a:solidFill>
              <a:srgbClr val="CC0000"/>
            </a:solidFill>
            <a:round/>
            <a:headEnd/>
            <a:tailEnd type="triangle" w="med" len="med"/>
          </a:ln>
        </p:spPr>
        <p:txBody>
          <a:bodyPr/>
          <a:lstStyle/>
          <a:p>
            <a:endParaRPr lang="en-US"/>
          </a:p>
        </p:txBody>
      </p:sp>
      <p:sp>
        <p:nvSpPr>
          <p:cNvPr id="76844" name="Text Box 41"/>
          <p:cNvSpPr txBox="1">
            <a:spLocks noChangeArrowheads="1"/>
          </p:cNvSpPr>
          <p:nvPr/>
        </p:nvSpPr>
        <p:spPr bwMode="auto">
          <a:xfrm>
            <a:off x="6675438" y="1106489"/>
            <a:ext cx="319318" cy="400110"/>
          </a:xfrm>
          <a:prstGeom prst="rect">
            <a:avLst/>
          </a:prstGeom>
          <a:noFill/>
          <a:ln w="9525">
            <a:noFill/>
            <a:miter lim="800000"/>
            <a:headEnd/>
            <a:tailEnd/>
          </a:ln>
        </p:spPr>
        <p:txBody>
          <a:bodyPr wrap="none">
            <a:spAutoFit/>
          </a:bodyPr>
          <a:lstStyle/>
          <a:p>
            <a:r>
              <a:rPr lang="en-US" sz="2000" dirty="0">
                <a:solidFill>
                  <a:srgbClr val="CC0000"/>
                </a:solidFill>
              </a:rPr>
              <a:t>q</a:t>
            </a:r>
          </a:p>
        </p:txBody>
      </p:sp>
      <p:sp>
        <p:nvSpPr>
          <p:cNvPr id="44" name="Text Box 9"/>
          <p:cNvSpPr txBox="1">
            <a:spLocks noChangeArrowheads="1"/>
          </p:cNvSpPr>
          <p:nvPr/>
        </p:nvSpPr>
        <p:spPr bwMode="auto">
          <a:xfrm>
            <a:off x="5454280" y="1478024"/>
            <a:ext cx="228600" cy="244475"/>
          </a:xfrm>
          <a:prstGeom prst="rect">
            <a:avLst/>
          </a:prstGeom>
          <a:noFill/>
          <a:ln w="9525">
            <a:noFill/>
            <a:miter lim="800000"/>
            <a:headEnd/>
            <a:tailEnd/>
          </a:ln>
        </p:spPr>
        <p:txBody>
          <a:bodyPr>
            <a:spAutoFit/>
          </a:bodyPr>
          <a:lstStyle/>
          <a:p>
            <a:r>
              <a:rPr lang="en-US" sz="1000" dirty="0" smtClean="0"/>
              <a:t>0</a:t>
            </a:r>
            <a:endParaRPr lang="en-US" sz="1000" dirty="0"/>
          </a:p>
        </p:txBody>
      </p:sp>
      <p:sp>
        <p:nvSpPr>
          <p:cNvPr id="2" name="Rectangle 1"/>
          <p:cNvSpPr/>
          <p:nvPr/>
        </p:nvSpPr>
        <p:spPr>
          <a:xfrm>
            <a:off x="1751125" y="5852461"/>
            <a:ext cx="6553200" cy="707886"/>
          </a:xfrm>
          <a:prstGeom prst="rect">
            <a:avLst/>
          </a:prstGeom>
        </p:spPr>
        <p:txBody>
          <a:bodyPr wrap="square">
            <a:spAutoFit/>
          </a:bodyPr>
          <a:lstStyle/>
          <a:p>
            <a:r>
              <a:rPr lang="vi-VN" sz="2000" dirty="0"/>
              <a:t>Merge 2 ordered subarrays S[p]...S[q] and S[q+1]...S[r] into one array that is ordered in ascending order</a:t>
            </a:r>
            <a:endParaRPr lang="en-US" sz="2000" dirty="0"/>
          </a:p>
        </p:txBody>
      </p:sp>
      <p:sp>
        <p:nvSpPr>
          <p:cNvPr id="3" name="Rounded Rectangle 2"/>
          <p:cNvSpPr/>
          <p:nvPr/>
        </p:nvSpPr>
        <p:spPr>
          <a:xfrm>
            <a:off x="990600" y="4572000"/>
            <a:ext cx="2590800" cy="62395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5984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199"/>
            <a:ext cx="9144000" cy="838200"/>
          </a:xfrm>
        </p:spPr>
        <p:txBody>
          <a:bodyPr/>
          <a:lstStyle/>
          <a:p>
            <a:r>
              <a:rPr lang="vi-VN" sz="2000" dirty="0" smtClean="0"/>
              <a:t>Merge 2 ordered subarrays S[p]...S[q] and S[q+1]...S[r] into one array that is ordered in ascending order</a:t>
            </a:r>
            <a:endParaRPr lang="en-US" sz="2000" dirty="0"/>
          </a:p>
        </p:txBody>
      </p:sp>
      <p:sp>
        <p:nvSpPr>
          <p:cNvPr id="3" name="Content Placeholder 2"/>
          <p:cNvSpPr>
            <a:spLocks noGrp="1"/>
          </p:cNvSpPr>
          <p:nvPr>
            <p:ph idx="1"/>
          </p:nvPr>
        </p:nvSpPr>
        <p:spPr>
          <a:xfrm>
            <a:off x="0" y="839818"/>
            <a:ext cx="9144000" cy="5410200"/>
          </a:xfrm>
        </p:spPr>
        <p:txBody>
          <a:bodyPr/>
          <a:lstStyle/>
          <a:p>
            <a:pPr marL="0" indent="0">
              <a:buNone/>
            </a:pPr>
            <a:r>
              <a:rPr lang="vi-VN" sz="1800" dirty="0" smtClean="0">
                <a:latin typeface="Times New Roman" panose="02020603050405020304" pitchFamily="18" charset="0"/>
                <a:cs typeface="Times New Roman" panose="02020603050405020304" pitchFamily="18" charset="0"/>
              </a:rPr>
              <a:t>Array S consists of 2 ordered halves</a:t>
            </a:r>
            <a:r>
              <a:rPr lang="en-US" sz="1800" dirty="0" smtClean="0">
                <a:latin typeface="Times New Roman" panose="02020603050405020304" pitchFamily="18" charset="0"/>
                <a:cs typeface="Times New Roman" panose="02020603050405020304" pitchFamily="18" charset="0"/>
              </a:rPr>
              <a:t>:</a:t>
            </a:r>
          </a:p>
          <a:p>
            <a:r>
              <a:rPr lang="vi-VN" sz="1800" dirty="0" smtClean="0">
                <a:latin typeface="Times New Roman" panose="02020603050405020304" pitchFamily="18" charset="0"/>
                <a:cs typeface="Times New Roman" panose="02020603050405020304" pitchFamily="18" charset="0"/>
              </a:rPr>
              <a:t>Subarray</a:t>
            </a:r>
            <a:r>
              <a:rPr lang="en-US" sz="1800" dirty="0" smtClean="0">
                <a:latin typeface="Times New Roman" panose="02020603050405020304" pitchFamily="18" charset="0"/>
                <a:cs typeface="Times New Roman" panose="02020603050405020304" pitchFamily="18" charset="0"/>
              </a:rPr>
              <a:t> 1: </a:t>
            </a:r>
            <a:r>
              <a:rPr lang="vi-VN" sz="1800" dirty="0" smtClean="0">
                <a:latin typeface="Times New Roman" panose="02020603050405020304" pitchFamily="18" charset="0"/>
                <a:cs typeface="Times New Roman" panose="02020603050405020304" pitchFamily="18" charset="0"/>
              </a:rPr>
              <a:t>consists of elements</a:t>
            </a:r>
            <a:r>
              <a:rPr lang="en-US" sz="1800" dirty="0" smtClean="0">
                <a:latin typeface="Times New Roman" panose="02020603050405020304" pitchFamily="18" charset="0"/>
                <a:cs typeface="Times New Roman" panose="02020603050405020304" pitchFamily="18" charset="0"/>
              </a:rPr>
              <a:t> </a:t>
            </a:r>
            <a:r>
              <a:rPr lang="vi-VN" sz="1800" dirty="0" smtClean="0">
                <a:latin typeface="Times New Roman" panose="02020603050405020304" pitchFamily="18" charset="0"/>
                <a:cs typeface="Times New Roman" panose="02020603050405020304" pitchFamily="18" charset="0"/>
              </a:rPr>
              <a:t>S</a:t>
            </a:r>
            <a:r>
              <a:rPr lang="en-US" sz="1800" dirty="0" smtClean="0">
                <a:latin typeface="Times New Roman" panose="02020603050405020304" pitchFamily="18" charset="0"/>
                <a:cs typeface="Times New Roman" panose="02020603050405020304" pitchFamily="18" charset="0"/>
              </a:rPr>
              <a:t>[p]… </a:t>
            </a:r>
            <a:r>
              <a:rPr lang="vi-VN" sz="1800" dirty="0" smtClean="0">
                <a:latin typeface="Times New Roman" panose="02020603050405020304" pitchFamily="18" charset="0"/>
                <a:cs typeface="Times New Roman" panose="02020603050405020304" pitchFamily="18" charset="0"/>
              </a:rPr>
              <a:t>S</a:t>
            </a:r>
            <a:r>
              <a:rPr lang="en-US" sz="1800" dirty="0" smtClean="0">
                <a:latin typeface="Times New Roman" panose="02020603050405020304" pitchFamily="18" charset="0"/>
                <a:cs typeface="Times New Roman" panose="02020603050405020304" pitchFamily="18" charset="0"/>
              </a:rPr>
              <a:t>[q]</a:t>
            </a:r>
          </a:p>
          <a:p>
            <a:r>
              <a:rPr lang="vi-VN" sz="1800" dirty="0">
                <a:latin typeface="Times New Roman" panose="02020603050405020304" pitchFamily="18" charset="0"/>
                <a:cs typeface="Times New Roman" panose="02020603050405020304" pitchFamily="18" charset="0"/>
              </a:rPr>
              <a:t>Subarray</a:t>
            </a:r>
            <a:r>
              <a:rPr lang="en-US" sz="1800" dirty="0">
                <a:latin typeface="Times New Roman" panose="02020603050405020304" pitchFamily="18" charset="0"/>
                <a:cs typeface="Times New Roman" panose="02020603050405020304" pitchFamily="18" charset="0"/>
              </a:rPr>
              <a:t> </a:t>
            </a:r>
            <a:r>
              <a:rPr lang="vi-VN" sz="1800" dirty="0" smtClean="0">
                <a:latin typeface="Times New Roman" panose="02020603050405020304" pitchFamily="18" charset="0"/>
                <a:cs typeface="Times New Roman" panose="02020603050405020304" pitchFamily="18" charset="0"/>
              </a:rPr>
              <a:t>2</a:t>
            </a:r>
            <a:r>
              <a:rPr lang="en-US" sz="1800" dirty="0" smtClean="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consists of elements</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S</a:t>
            </a:r>
            <a:r>
              <a:rPr lang="en-US" sz="1800" dirty="0" smtClean="0">
                <a:latin typeface="Times New Roman" panose="02020603050405020304" pitchFamily="18" charset="0"/>
                <a:cs typeface="Times New Roman" panose="02020603050405020304" pitchFamily="18" charset="0"/>
              </a:rPr>
              <a:t>[</a:t>
            </a:r>
            <a:r>
              <a:rPr lang="vi-VN" sz="1800" dirty="0" smtClean="0">
                <a:latin typeface="Times New Roman" panose="02020603050405020304" pitchFamily="18" charset="0"/>
                <a:cs typeface="Times New Roman" panose="02020603050405020304" pitchFamily="18" charset="0"/>
              </a:rPr>
              <a:t>q+1</a:t>
            </a:r>
            <a:r>
              <a:rPr lang="en-US" sz="1800" dirty="0" smtClean="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S</a:t>
            </a:r>
            <a:r>
              <a:rPr lang="en-US" sz="1800" dirty="0" smtClean="0">
                <a:latin typeface="Times New Roman" panose="02020603050405020304" pitchFamily="18" charset="0"/>
                <a:cs typeface="Times New Roman" panose="02020603050405020304" pitchFamily="18" charset="0"/>
              </a:rPr>
              <a:t>[</a:t>
            </a:r>
            <a:r>
              <a:rPr lang="vi-VN" sz="1800" dirty="0" smtClean="0">
                <a:latin typeface="Times New Roman" panose="02020603050405020304" pitchFamily="18" charset="0"/>
                <a:cs typeface="Times New Roman" panose="02020603050405020304" pitchFamily="18" charset="0"/>
              </a:rPr>
              <a:t>r</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0" indent="0">
              <a:buNone/>
            </a:pPr>
            <a:r>
              <a:rPr lang="vi-VN" sz="1800" dirty="0" smtClean="0">
                <a:latin typeface="Times New Roman" panose="02020603050405020304" pitchFamily="18" charset="0"/>
                <a:cs typeface="Times New Roman" panose="02020603050405020304" pitchFamily="18" charset="0"/>
              </a:rPr>
              <a:t>We need to merge these 2 subarrays to get an array that is ordered in ascending order</a:t>
            </a:r>
            <a:r>
              <a:rPr lang="vi-VN" sz="1800" dirty="0">
                <a:latin typeface="Times New Roman" panose="02020603050405020304" pitchFamily="18" charset="0"/>
                <a:cs typeface="Times New Roman" panose="02020603050405020304" pitchFamily="18" charset="0"/>
              </a:rPr>
              <a:t>:</a:t>
            </a:r>
            <a:endParaRPr lang="en-US" sz="1800" dirty="0" smtClean="0">
              <a:latin typeface="Times New Roman" panose="02020603050405020304" pitchFamily="18" charset="0"/>
              <a:cs typeface="Times New Roman" panose="02020603050405020304" pitchFamily="18" charset="0"/>
            </a:endParaRPr>
          </a:p>
          <a:p>
            <a:pPr marL="0" indent="0">
              <a:buNone/>
            </a:pPr>
            <a:r>
              <a:rPr lang="vi-VN" sz="1800" dirty="0" smtClean="0">
                <a:latin typeface="Times New Roman" panose="02020603050405020304" pitchFamily="18" charset="0"/>
                <a:cs typeface="Times New Roman" panose="02020603050405020304" pitchFamily="18" charset="0"/>
              </a:rPr>
              <a:t>We used 2 extra subarrays</a:t>
            </a:r>
            <a:r>
              <a:rPr lang="en-US" sz="1800" dirty="0" smtClean="0">
                <a:latin typeface="Times New Roman" panose="02020603050405020304" pitchFamily="18" charset="0"/>
                <a:cs typeface="Times New Roman" panose="02020603050405020304" pitchFamily="18" charset="0"/>
              </a:rPr>
              <a:t> L, R </a:t>
            </a:r>
            <a:r>
              <a:rPr lang="vi-VN" sz="1800" dirty="0" smtClean="0">
                <a:latin typeface="Times New Roman" panose="02020603050405020304" pitchFamily="18" charset="0"/>
                <a:cs typeface="Times New Roman" panose="02020603050405020304" pitchFamily="18" charset="0"/>
              </a:rPr>
              <a:t>with size = ½ size of array S</a:t>
            </a: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87</a:t>
            </a:fld>
            <a:endParaRPr lang="en-US"/>
          </a:p>
        </p:txBody>
      </p:sp>
      <p:sp>
        <p:nvSpPr>
          <p:cNvPr id="5" name="Text Box 32"/>
          <p:cNvSpPr txBox="1">
            <a:spLocks noChangeArrowheads="1"/>
          </p:cNvSpPr>
          <p:nvPr/>
        </p:nvSpPr>
        <p:spPr bwMode="auto">
          <a:xfrm>
            <a:off x="5967412" y="1165225"/>
            <a:ext cx="228600" cy="244475"/>
          </a:xfrm>
          <a:prstGeom prst="rect">
            <a:avLst/>
          </a:prstGeom>
          <a:noFill/>
          <a:ln w="9525">
            <a:noFill/>
            <a:miter lim="800000"/>
            <a:headEnd/>
            <a:tailEnd/>
          </a:ln>
        </p:spPr>
        <p:txBody>
          <a:bodyPr>
            <a:spAutoFit/>
          </a:bodyPr>
          <a:lstStyle/>
          <a:p>
            <a:r>
              <a:rPr lang="vi-VN" sz="1000" dirty="0" smtClean="0"/>
              <a:t>0</a:t>
            </a:r>
            <a:endParaRPr lang="en-US" sz="1000" dirty="0"/>
          </a:p>
        </p:txBody>
      </p:sp>
      <p:sp>
        <p:nvSpPr>
          <p:cNvPr id="6" name="Text Box 33"/>
          <p:cNvSpPr txBox="1">
            <a:spLocks noChangeArrowheads="1"/>
          </p:cNvSpPr>
          <p:nvPr/>
        </p:nvSpPr>
        <p:spPr bwMode="auto">
          <a:xfrm>
            <a:off x="6348412" y="1165225"/>
            <a:ext cx="228600" cy="244475"/>
          </a:xfrm>
          <a:prstGeom prst="rect">
            <a:avLst/>
          </a:prstGeom>
          <a:noFill/>
          <a:ln w="9525">
            <a:noFill/>
            <a:miter lim="800000"/>
            <a:headEnd/>
            <a:tailEnd/>
          </a:ln>
        </p:spPr>
        <p:txBody>
          <a:bodyPr>
            <a:spAutoFit/>
          </a:bodyPr>
          <a:lstStyle/>
          <a:p>
            <a:r>
              <a:rPr lang="vi-VN" sz="1000" dirty="0" smtClean="0"/>
              <a:t>1</a:t>
            </a:r>
            <a:endParaRPr lang="en-US" sz="1000" dirty="0"/>
          </a:p>
        </p:txBody>
      </p:sp>
      <p:sp>
        <p:nvSpPr>
          <p:cNvPr id="7" name="Text Box 34"/>
          <p:cNvSpPr txBox="1">
            <a:spLocks noChangeArrowheads="1"/>
          </p:cNvSpPr>
          <p:nvPr/>
        </p:nvSpPr>
        <p:spPr bwMode="auto">
          <a:xfrm>
            <a:off x="6729412" y="1165225"/>
            <a:ext cx="228600" cy="244475"/>
          </a:xfrm>
          <a:prstGeom prst="rect">
            <a:avLst/>
          </a:prstGeom>
          <a:noFill/>
          <a:ln w="9525">
            <a:noFill/>
            <a:miter lim="800000"/>
            <a:headEnd/>
            <a:tailEnd/>
          </a:ln>
        </p:spPr>
        <p:txBody>
          <a:bodyPr>
            <a:spAutoFit/>
          </a:bodyPr>
          <a:lstStyle/>
          <a:p>
            <a:r>
              <a:rPr lang="vi-VN" sz="1000" dirty="0" smtClean="0"/>
              <a:t>2</a:t>
            </a:r>
            <a:endParaRPr lang="en-US" sz="1000" dirty="0"/>
          </a:p>
        </p:txBody>
      </p:sp>
      <p:sp>
        <p:nvSpPr>
          <p:cNvPr id="8" name="Text Box 35"/>
          <p:cNvSpPr txBox="1">
            <a:spLocks noChangeArrowheads="1"/>
          </p:cNvSpPr>
          <p:nvPr/>
        </p:nvSpPr>
        <p:spPr bwMode="auto">
          <a:xfrm>
            <a:off x="7110412" y="1165225"/>
            <a:ext cx="228600" cy="244475"/>
          </a:xfrm>
          <a:prstGeom prst="rect">
            <a:avLst/>
          </a:prstGeom>
          <a:noFill/>
          <a:ln w="9525">
            <a:noFill/>
            <a:miter lim="800000"/>
            <a:headEnd/>
            <a:tailEnd/>
          </a:ln>
        </p:spPr>
        <p:txBody>
          <a:bodyPr>
            <a:spAutoFit/>
          </a:bodyPr>
          <a:lstStyle/>
          <a:p>
            <a:r>
              <a:rPr lang="vi-VN" sz="1000" dirty="0" smtClean="0"/>
              <a:t>3</a:t>
            </a:r>
            <a:endParaRPr lang="en-US" sz="1000" dirty="0"/>
          </a:p>
        </p:txBody>
      </p:sp>
      <p:sp>
        <p:nvSpPr>
          <p:cNvPr id="9" name="Text Box 36"/>
          <p:cNvSpPr txBox="1">
            <a:spLocks noChangeArrowheads="1"/>
          </p:cNvSpPr>
          <p:nvPr/>
        </p:nvSpPr>
        <p:spPr bwMode="auto">
          <a:xfrm>
            <a:off x="7491412" y="1165225"/>
            <a:ext cx="228600" cy="246221"/>
          </a:xfrm>
          <a:prstGeom prst="rect">
            <a:avLst/>
          </a:prstGeom>
          <a:noFill/>
          <a:ln w="9525">
            <a:noFill/>
            <a:miter lim="800000"/>
            <a:headEnd/>
            <a:tailEnd/>
          </a:ln>
        </p:spPr>
        <p:txBody>
          <a:bodyPr>
            <a:spAutoFit/>
          </a:bodyPr>
          <a:lstStyle/>
          <a:p>
            <a:r>
              <a:rPr lang="vi-VN" sz="1000" dirty="0" smtClean="0"/>
              <a:t>4</a:t>
            </a:r>
            <a:endParaRPr lang="en-US" sz="1000" dirty="0"/>
          </a:p>
        </p:txBody>
      </p:sp>
      <p:sp>
        <p:nvSpPr>
          <p:cNvPr id="10" name="Text Box 37"/>
          <p:cNvSpPr txBox="1">
            <a:spLocks noChangeArrowheads="1"/>
          </p:cNvSpPr>
          <p:nvPr/>
        </p:nvSpPr>
        <p:spPr bwMode="auto">
          <a:xfrm>
            <a:off x="7872412" y="1165225"/>
            <a:ext cx="228600" cy="246221"/>
          </a:xfrm>
          <a:prstGeom prst="rect">
            <a:avLst/>
          </a:prstGeom>
          <a:noFill/>
          <a:ln w="9525">
            <a:noFill/>
            <a:miter lim="800000"/>
            <a:headEnd/>
            <a:tailEnd/>
          </a:ln>
        </p:spPr>
        <p:txBody>
          <a:bodyPr>
            <a:spAutoFit/>
          </a:bodyPr>
          <a:lstStyle/>
          <a:p>
            <a:r>
              <a:rPr lang="vi-VN" sz="1000" dirty="0" smtClean="0"/>
              <a:t>5</a:t>
            </a:r>
            <a:endParaRPr lang="en-US" sz="1000" dirty="0"/>
          </a:p>
        </p:txBody>
      </p:sp>
      <p:sp>
        <p:nvSpPr>
          <p:cNvPr id="11" name="Text Box 38"/>
          <p:cNvSpPr txBox="1">
            <a:spLocks noChangeArrowheads="1"/>
          </p:cNvSpPr>
          <p:nvPr/>
        </p:nvSpPr>
        <p:spPr bwMode="auto">
          <a:xfrm>
            <a:off x="8253412" y="1165225"/>
            <a:ext cx="228600" cy="244475"/>
          </a:xfrm>
          <a:prstGeom prst="rect">
            <a:avLst/>
          </a:prstGeom>
          <a:noFill/>
          <a:ln w="9525">
            <a:noFill/>
            <a:miter lim="800000"/>
            <a:headEnd/>
            <a:tailEnd/>
          </a:ln>
        </p:spPr>
        <p:txBody>
          <a:bodyPr>
            <a:spAutoFit/>
          </a:bodyPr>
          <a:lstStyle/>
          <a:p>
            <a:r>
              <a:rPr lang="vi-VN" sz="1000" dirty="0"/>
              <a:t>6</a:t>
            </a:r>
            <a:endParaRPr lang="en-US" sz="1000" dirty="0"/>
          </a:p>
        </p:txBody>
      </p:sp>
      <p:sp>
        <p:nvSpPr>
          <p:cNvPr id="12" name="Text Box 39"/>
          <p:cNvSpPr txBox="1">
            <a:spLocks noChangeArrowheads="1"/>
          </p:cNvSpPr>
          <p:nvPr/>
        </p:nvSpPr>
        <p:spPr bwMode="auto">
          <a:xfrm>
            <a:off x="8634412" y="1165225"/>
            <a:ext cx="228600" cy="246221"/>
          </a:xfrm>
          <a:prstGeom prst="rect">
            <a:avLst/>
          </a:prstGeom>
          <a:noFill/>
          <a:ln w="9525">
            <a:noFill/>
            <a:miter lim="800000"/>
            <a:headEnd/>
            <a:tailEnd/>
          </a:ln>
        </p:spPr>
        <p:txBody>
          <a:bodyPr>
            <a:spAutoFit/>
          </a:bodyPr>
          <a:lstStyle/>
          <a:p>
            <a:r>
              <a:rPr lang="vi-VN" sz="1000" dirty="0" smtClean="0"/>
              <a:t>7</a:t>
            </a:r>
            <a:endParaRPr lang="en-US" sz="1000" dirty="0"/>
          </a:p>
        </p:txBody>
      </p:sp>
      <p:sp>
        <p:nvSpPr>
          <p:cNvPr id="13" name="Rectangle 40"/>
          <p:cNvSpPr>
            <a:spLocks noChangeArrowheads="1"/>
          </p:cNvSpPr>
          <p:nvPr/>
        </p:nvSpPr>
        <p:spPr bwMode="auto">
          <a:xfrm>
            <a:off x="8610600" y="1414463"/>
            <a:ext cx="381000" cy="365125"/>
          </a:xfrm>
          <a:prstGeom prst="rect">
            <a:avLst/>
          </a:prstGeom>
          <a:noFill/>
          <a:ln w="9525">
            <a:noFill/>
            <a:miter lim="800000"/>
            <a:headEnd/>
            <a:tailEnd/>
          </a:ln>
        </p:spPr>
        <p:txBody>
          <a:bodyPr/>
          <a:lstStyle/>
          <a:p>
            <a:pPr>
              <a:spcBef>
                <a:spcPct val="20000"/>
              </a:spcBef>
            </a:pPr>
            <a:r>
              <a:rPr lang="en-US" sz="2000">
                <a:solidFill>
                  <a:schemeClr val="accent2"/>
                </a:solidFill>
              </a:rPr>
              <a:t>6</a:t>
            </a:r>
          </a:p>
        </p:txBody>
      </p:sp>
      <p:sp>
        <p:nvSpPr>
          <p:cNvPr id="14" name="Rectangle 41"/>
          <p:cNvSpPr>
            <a:spLocks noChangeArrowheads="1"/>
          </p:cNvSpPr>
          <p:nvPr/>
        </p:nvSpPr>
        <p:spPr bwMode="auto">
          <a:xfrm>
            <a:off x="8229600" y="1414463"/>
            <a:ext cx="381000" cy="365125"/>
          </a:xfrm>
          <a:prstGeom prst="rect">
            <a:avLst/>
          </a:prstGeom>
          <a:noFill/>
          <a:ln w="9525">
            <a:noFill/>
            <a:miter lim="800000"/>
            <a:headEnd/>
            <a:tailEnd/>
          </a:ln>
        </p:spPr>
        <p:txBody>
          <a:bodyPr/>
          <a:lstStyle/>
          <a:p>
            <a:pPr>
              <a:spcBef>
                <a:spcPct val="20000"/>
              </a:spcBef>
            </a:pPr>
            <a:r>
              <a:rPr lang="en-US" sz="2000" dirty="0" smtClean="0">
                <a:solidFill>
                  <a:schemeClr val="accent2"/>
                </a:solidFill>
              </a:rPr>
              <a:t>5</a:t>
            </a:r>
            <a:endParaRPr lang="en-US" sz="2000" dirty="0">
              <a:solidFill>
                <a:schemeClr val="accent2"/>
              </a:solidFill>
            </a:endParaRPr>
          </a:p>
        </p:txBody>
      </p:sp>
      <p:sp>
        <p:nvSpPr>
          <p:cNvPr id="15" name="Rectangle 42"/>
          <p:cNvSpPr>
            <a:spLocks noChangeArrowheads="1"/>
          </p:cNvSpPr>
          <p:nvPr/>
        </p:nvSpPr>
        <p:spPr bwMode="auto">
          <a:xfrm>
            <a:off x="7848600" y="1414463"/>
            <a:ext cx="381000" cy="365125"/>
          </a:xfrm>
          <a:prstGeom prst="rect">
            <a:avLst/>
          </a:prstGeom>
          <a:noFill/>
          <a:ln w="9525">
            <a:noFill/>
            <a:miter lim="800000"/>
            <a:headEnd/>
            <a:tailEnd/>
          </a:ln>
        </p:spPr>
        <p:txBody>
          <a:bodyPr/>
          <a:lstStyle/>
          <a:p>
            <a:pPr>
              <a:spcBef>
                <a:spcPct val="20000"/>
              </a:spcBef>
            </a:pPr>
            <a:r>
              <a:rPr lang="en-US" sz="2000" dirty="0" smtClean="0">
                <a:solidFill>
                  <a:schemeClr val="accent2"/>
                </a:solidFill>
              </a:rPr>
              <a:t>3</a:t>
            </a:r>
            <a:endParaRPr lang="en-US" sz="2000" dirty="0">
              <a:solidFill>
                <a:schemeClr val="accent2"/>
              </a:solidFill>
            </a:endParaRPr>
          </a:p>
        </p:txBody>
      </p:sp>
      <p:sp>
        <p:nvSpPr>
          <p:cNvPr id="16" name="Rectangle 43"/>
          <p:cNvSpPr>
            <a:spLocks noChangeArrowheads="1"/>
          </p:cNvSpPr>
          <p:nvPr/>
        </p:nvSpPr>
        <p:spPr bwMode="auto">
          <a:xfrm>
            <a:off x="7467600" y="1414463"/>
            <a:ext cx="381000" cy="365125"/>
          </a:xfrm>
          <a:prstGeom prst="rect">
            <a:avLst/>
          </a:prstGeom>
          <a:noFill/>
          <a:ln w="9525">
            <a:noFill/>
            <a:miter lim="800000"/>
            <a:headEnd/>
            <a:tailEnd/>
          </a:ln>
        </p:spPr>
        <p:txBody>
          <a:bodyPr/>
          <a:lstStyle/>
          <a:p>
            <a:pPr>
              <a:spcBef>
                <a:spcPct val="20000"/>
              </a:spcBef>
            </a:pPr>
            <a:r>
              <a:rPr lang="en-US" sz="2000">
                <a:solidFill>
                  <a:schemeClr val="accent2"/>
                </a:solidFill>
              </a:rPr>
              <a:t>1</a:t>
            </a:r>
          </a:p>
        </p:txBody>
      </p:sp>
      <p:sp>
        <p:nvSpPr>
          <p:cNvPr id="17" name="Rectangle 44"/>
          <p:cNvSpPr>
            <a:spLocks noChangeArrowheads="1"/>
          </p:cNvSpPr>
          <p:nvPr/>
        </p:nvSpPr>
        <p:spPr bwMode="auto">
          <a:xfrm>
            <a:off x="7086600" y="1414463"/>
            <a:ext cx="381000" cy="365125"/>
          </a:xfrm>
          <a:prstGeom prst="rect">
            <a:avLst/>
          </a:prstGeom>
          <a:noFill/>
          <a:ln w="9525">
            <a:noFill/>
            <a:miter lim="800000"/>
            <a:headEnd/>
            <a:tailEnd/>
          </a:ln>
        </p:spPr>
        <p:txBody>
          <a:bodyPr/>
          <a:lstStyle/>
          <a:p>
            <a:pPr>
              <a:spcBef>
                <a:spcPct val="20000"/>
              </a:spcBef>
            </a:pPr>
            <a:r>
              <a:rPr lang="en-US" sz="2000" dirty="0" smtClean="0">
                <a:solidFill>
                  <a:schemeClr val="accent2"/>
                </a:solidFill>
              </a:rPr>
              <a:t>9</a:t>
            </a:r>
            <a:endParaRPr lang="en-US" sz="2000" dirty="0">
              <a:solidFill>
                <a:schemeClr val="accent2"/>
              </a:solidFill>
            </a:endParaRPr>
          </a:p>
        </p:txBody>
      </p:sp>
      <p:sp>
        <p:nvSpPr>
          <p:cNvPr id="18" name="Rectangle 45"/>
          <p:cNvSpPr>
            <a:spLocks noChangeArrowheads="1"/>
          </p:cNvSpPr>
          <p:nvPr/>
        </p:nvSpPr>
        <p:spPr bwMode="auto">
          <a:xfrm>
            <a:off x="6705600" y="1414463"/>
            <a:ext cx="381000" cy="365125"/>
          </a:xfrm>
          <a:prstGeom prst="rect">
            <a:avLst/>
          </a:prstGeom>
          <a:noFill/>
          <a:ln w="9525">
            <a:noFill/>
            <a:miter lim="800000"/>
            <a:headEnd/>
            <a:tailEnd/>
          </a:ln>
        </p:spPr>
        <p:txBody>
          <a:bodyPr/>
          <a:lstStyle/>
          <a:p>
            <a:pPr>
              <a:spcBef>
                <a:spcPct val="20000"/>
              </a:spcBef>
            </a:pPr>
            <a:r>
              <a:rPr lang="en-US" sz="2000" dirty="0" smtClean="0">
                <a:solidFill>
                  <a:schemeClr val="accent2"/>
                </a:solidFill>
              </a:rPr>
              <a:t>8</a:t>
            </a:r>
            <a:endParaRPr lang="en-US" sz="2000" dirty="0">
              <a:solidFill>
                <a:schemeClr val="accent2"/>
              </a:solidFill>
            </a:endParaRPr>
          </a:p>
        </p:txBody>
      </p:sp>
      <p:sp>
        <p:nvSpPr>
          <p:cNvPr id="19" name="Rectangle 46"/>
          <p:cNvSpPr>
            <a:spLocks noChangeArrowheads="1"/>
          </p:cNvSpPr>
          <p:nvPr/>
        </p:nvSpPr>
        <p:spPr bwMode="auto">
          <a:xfrm>
            <a:off x="6324600" y="1414463"/>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4</a:t>
            </a:r>
          </a:p>
        </p:txBody>
      </p:sp>
      <p:sp>
        <p:nvSpPr>
          <p:cNvPr id="20" name="Rectangle 47"/>
          <p:cNvSpPr>
            <a:spLocks noChangeArrowheads="1"/>
          </p:cNvSpPr>
          <p:nvPr/>
        </p:nvSpPr>
        <p:spPr bwMode="auto">
          <a:xfrm>
            <a:off x="5943600" y="1414463"/>
            <a:ext cx="381000" cy="365125"/>
          </a:xfrm>
          <a:prstGeom prst="rect">
            <a:avLst/>
          </a:prstGeom>
          <a:noFill/>
          <a:ln w="9525">
            <a:noFill/>
            <a:miter lim="800000"/>
            <a:headEnd/>
            <a:tailEnd/>
          </a:ln>
        </p:spPr>
        <p:txBody>
          <a:bodyPr anchor="ctr" anchorCtr="1"/>
          <a:lstStyle/>
          <a:p>
            <a:pPr>
              <a:spcBef>
                <a:spcPct val="20000"/>
              </a:spcBef>
            </a:pPr>
            <a:r>
              <a:rPr lang="en-US" sz="2000" dirty="0">
                <a:solidFill>
                  <a:schemeClr val="accent2"/>
                </a:solidFill>
              </a:rPr>
              <a:t>2</a:t>
            </a:r>
          </a:p>
        </p:txBody>
      </p:sp>
      <p:sp>
        <p:nvSpPr>
          <p:cNvPr id="21" name="Line 48"/>
          <p:cNvSpPr>
            <a:spLocks noChangeShapeType="1"/>
          </p:cNvSpPr>
          <p:nvPr/>
        </p:nvSpPr>
        <p:spPr bwMode="auto">
          <a:xfrm>
            <a:off x="5943600" y="1414463"/>
            <a:ext cx="3048000" cy="0"/>
          </a:xfrm>
          <a:prstGeom prst="line">
            <a:avLst/>
          </a:prstGeom>
          <a:noFill/>
          <a:ln w="28575" cap="sq">
            <a:solidFill>
              <a:schemeClr val="tx1"/>
            </a:solidFill>
            <a:round/>
            <a:headEnd/>
            <a:tailEnd/>
          </a:ln>
        </p:spPr>
        <p:txBody>
          <a:bodyPr/>
          <a:lstStyle/>
          <a:p>
            <a:endParaRPr lang="en-US"/>
          </a:p>
        </p:txBody>
      </p:sp>
      <p:sp>
        <p:nvSpPr>
          <p:cNvPr id="22" name="Line 49"/>
          <p:cNvSpPr>
            <a:spLocks noChangeShapeType="1"/>
          </p:cNvSpPr>
          <p:nvPr/>
        </p:nvSpPr>
        <p:spPr bwMode="auto">
          <a:xfrm>
            <a:off x="5943600" y="1779588"/>
            <a:ext cx="3048000" cy="0"/>
          </a:xfrm>
          <a:prstGeom prst="line">
            <a:avLst/>
          </a:prstGeom>
          <a:noFill/>
          <a:ln w="28575" cap="sq">
            <a:solidFill>
              <a:schemeClr val="tx1"/>
            </a:solidFill>
            <a:round/>
            <a:headEnd/>
            <a:tailEnd/>
          </a:ln>
        </p:spPr>
        <p:txBody>
          <a:bodyPr/>
          <a:lstStyle/>
          <a:p>
            <a:endParaRPr lang="en-US"/>
          </a:p>
        </p:txBody>
      </p:sp>
      <p:sp>
        <p:nvSpPr>
          <p:cNvPr id="23" name="Line 50"/>
          <p:cNvSpPr>
            <a:spLocks noChangeShapeType="1"/>
          </p:cNvSpPr>
          <p:nvPr/>
        </p:nvSpPr>
        <p:spPr bwMode="auto">
          <a:xfrm>
            <a:off x="5943600" y="1414463"/>
            <a:ext cx="0" cy="365125"/>
          </a:xfrm>
          <a:prstGeom prst="line">
            <a:avLst/>
          </a:prstGeom>
          <a:noFill/>
          <a:ln w="28575" cap="sq">
            <a:solidFill>
              <a:schemeClr val="tx1"/>
            </a:solidFill>
            <a:round/>
            <a:headEnd/>
            <a:tailEnd/>
          </a:ln>
        </p:spPr>
        <p:txBody>
          <a:bodyPr/>
          <a:lstStyle/>
          <a:p>
            <a:endParaRPr lang="en-US"/>
          </a:p>
        </p:txBody>
      </p:sp>
      <p:sp>
        <p:nvSpPr>
          <p:cNvPr id="24" name="Line 51"/>
          <p:cNvSpPr>
            <a:spLocks noChangeShapeType="1"/>
          </p:cNvSpPr>
          <p:nvPr/>
        </p:nvSpPr>
        <p:spPr bwMode="auto">
          <a:xfrm>
            <a:off x="6324600" y="1414463"/>
            <a:ext cx="0" cy="365125"/>
          </a:xfrm>
          <a:prstGeom prst="line">
            <a:avLst/>
          </a:prstGeom>
          <a:noFill/>
          <a:ln w="12700">
            <a:solidFill>
              <a:schemeClr val="tx1"/>
            </a:solidFill>
            <a:round/>
            <a:headEnd/>
            <a:tailEnd/>
          </a:ln>
        </p:spPr>
        <p:txBody>
          <a:bodyPr/>
          <a:lstStyle/>
          <a:p>
            <a:endParaRPr lang="en-US"/>
          </a:p>
        </p:txBody>
      </p:sp>
      <p:sp>
        <p:nvSpPr>
          <p:cNvPr id="25" name="Line 52"/>
          <p:cNvSpPr>
            <a:spLocks noChangeShapeType="1"/>
          </p:cNvSpPr>
          <p:nvPr/>
        </p:nvSpPr>
        <p:spPr bwMode="auto">
          <a:xfrm>
            <a:off x="6705600" y="1414463"/>
            <a:ext cx="0" cy="365125"/>
          </a:xfrm>
          <a:prstGeom prst="line">
            <a:avLst/>
          </a:prstGeom>
          <a:noFill/>
          <a:ln w="12700">
            <a:solidFill>
              <a:schemeClr val="tx1"/>
            </a:solidFill>
            <a:round/>
            <a:headEnd/>
            <a:tailEnd/>
          </a:ln>
        </p:spPr>
        <p:txBody>
          <a:bodyPr/>
          <a:lstStyle/>
          <a:p>
            <a:endParaRPr lang="en-US"/>
          </a:p>
        </p:txBody>
      </p:sp>
      <p:sp>
        <p:nvSpPr>
          <p:cNvPr id="26" name="Line 53"/>
          <p:cNvSpPr>
            <a:spLocks noChangeShapeType="1"/>
          </p:cNvSpPr>
          <p:nvPr/>
        </p:nvSpPr>
        <p:spPr bwMode="auto">
          <a:xfrm>
            <a:off x="7086600" y="1414463"/>
            <a:ext cx="0" cy="365125"/>
          </a:xfrm>
          <a:prstGeom prst="line">
            <a:avLst/>
          </a:prstGeom>
          <a:noFill/>
          <a:ln w="12700">
            <a:solidFill>
              <a:schemeClr val="tx1"/>
            </a:solidFill>
            <a:round/>
            <a:headEnd/>
            <a:tailEnd/>
          </a:ln>
        </p:spPr>
        <p:txBody>
          <a:bodyPr/>
          <a:lstStyle/>
          <a:p>
            <a:endParaRPr lang="en-US"/>
          </a:p>
        </p:txBody>
      </p:sp>
      <p:sp>
        <p:nvSpPr>
          <p:cNvPr id="27" name="Line 54"/>
          <p:cNvSpPr>
            <a:spLocks noChangeShapeType="1"/>
          </p:cNvSpPr>
          <p:nvPr/>
        </p:nvSpPr>
        <p:spPr bwMode="auto">
          <a:xfrm>
            <a:off x="7467600" y="1414463"/>
            <a:ext cx="0" cy="365125"/>
          </a:xfrm>
          <a:prstGeom prst="line">
            <a:avLst/>
          </a:prstGeom>
          <a:noFill/>
          <a:ln w="12700">
            <a:solidFill>
              <a:schemeClr val="tx1"/>
            </a:solidFill>
            <a:round/>
            <a:headEnd/>
            <a:tailEnd/>
          </a:ln>
        </p:spPr>
        <p:txBody>
          <a:bodyPr/>
          <a:lstStyle/>
          <a:p>
            <a:endParaRPr lang="en-US" sz="2000"/>
          </a:p>
        </p:txBody>
      </p:sp>
      <p:sp>
        <p:nvSpPr>
          <p:cNvPr id="28" name="Line 55"/>
          <p:cNvSpPr>
            <a:spLocks noChangeShapeType="1"/>
          </p:cNvSpPr>
          <p:nvPr/>
        </p:nvSpPr>
        <p:spPr bwMode="auto">
          <a:xfrm>
            <a:off x="7848600" y="1414463"/>
            <a:ext cx="0" cy="365125"/>
          </a:xfrm>
          <a:prstGeom prst="line">
            <a:avLst/>
          </a:prstGeom>
          <a:noFill/>
          <a:ln w="12700">
            <a:solidFill>
              <a:schemeClr val="tx1"/>
            </a:solidFill>
            <a:round/>
            <a:headEnd/>
            <a:tailEnd/>
          </a:ln>
        </p:spPr>
        <p:txBody>
          <a:bodyPr/>
          <a:lstStyle/>
          <a:p>
            <a:endParaRPr lang="en-US"/>
          </a:p>
        </p:txBody>
      </p:sp>
      <p:sp>
        <p:nvSpPr>
          <p:cNvPr id="29" name="Line 56"/>
          <p:cNvSpPr>
            <a:spLocks noChangeShapeType="1"/>
          </p:cNvSpPr>
          <p:nvPr/>
        </p:nvSpPr>
        <p:spPr bwMode="auto">
          <a:xfrm>
            <a:off x="8229600" y="1414463"/>
            <a:ext cx="0" cy="365125"/>
          </a:xfrm>
          <a:prstGeom prst="line">
            <a:avLst/>
          </a:prstGeom>
          <a:noFill/>
          <a:ln w="12700">
            <a:solidFill>
              <a:schemeClr val="tx1"/>
            </a:solidFill>
            <a:round/>
            <a:headEnd/>
            <a:tailEnd/>
          </a:ln>
        </p:spPr>
        <p:txBody>
          <a:bodyPr/>
          <a:lstStyle/>
          <a:p>
            <a:endParaRPr lang="en-US"/>
          </a:p>
        </p:txBody>
      </p:sp>
      <p:sp>
        <p:nvSpPr>
          <p:cNvPr id="30" name="Line 57"/>
          <p:cNvSpPr>
            <a:spLocks noChangeShapeType="1"/>
          </p:cNvSpPr>
          <p:nvPr/>
        </p:nvSpPr>
        <p:spPr bwMode="auto">
          <a:xfrm>
            <a:off x="8610600" y="1414463"/>
            <a:ext cx="0" cy="365125"/>
          </a:xfrm>
          <a:prstGeom prst="line">
            <a:avLst/>
          </a:prstGeom>
          <a:noFill/>
          <a:ln w="12700">
            <a:solidFill>
              <a:schemeClr val="tx1"/>
            </a:solidFill>
            <a:round/>
            <a:headEnd/>
            <a:tailEnd/>
          </a:ln>
        </p:spPr>
        <p:txBody>
          <a:bodyPr/>
          <a:lstStyle/>
          <a:p>
            <a:endParaRPr lang="en-US" sz="2000"/>
          </a:p>
        </p:txBody>
      </p:sp>
      <p:sp>
        <p:nvSpPr>
          <p:cNvPr id="31" name="Line 58"/>
          <p:cNvSpPr>
            <a:spLocks noChangeShapeType="1"/>
          </p:cNvSpPr>
          <p:nvPr/>
        </p:nvSpPr>
        <p:spPr bwMode="auto">
          <a:xfrm>
            <a:off x="8991600" y="1414463"/>
            <a:ext cx="0" cy="365125"/>
          </a:xfrm>
          <a:prstGeom prst="line">
            <a:avLst/>
          </a:prstGeom>
          <a:noFill/>
          <a:ln w="28575" cap="sq">
            <a:solidFill>
              <a:schemeClr val="tx1"/>
            </a:solidFill>
            <a:round/>
            <a:headEnd/>
            <a:tailEnd/>
          </a:ln>
        </p:spPr>
        <p:txBody>
          <a:bodyPr/>
          <a:lstStyle/>
          <a:p>
            <a:endParaRPr lang="en-US"/>
          </a:p>
        </p:txBody>
      </p:sp>
      <p:sp>
        <p:nvSpPr>
          <p:cNvPr id="32" name="Line 59"/>
          <p:cNvSpPr>
            <a:spLocks noChangeShapeType="1"/>
          </p:cNvSpPr>
          <p:nvPr/>
        </p:nvSpPr>
        <p:spPr bwMode="auto">
          <a:xfrm>
            <a:off x="6180137" y="1211263"/>
            <a:ext cx="11113" cy="180975"/>
          </a:xfrm>
          <a:prstGeom prst="line">
            <a:avLst/>
          </a:prstGeom>
          <a:noFill/>
          <a:ln w="38100">
            <a:solidFill>
              <a:srgbClr val="CC0000"/>
            </a:solidFill>
            <a:round/>
            <a:headEnd/>
            <a:tailEnd type="triangle" w="med" len="med"/>
          </a:ln>
        </p:spPr>
        <p:txBody>
          <a:bodyPr/>
          <a:lstStyle/>
          <a:p>
            <a:endParaRPr lang="en-US"/>
          </a:p>
        </p:txBody>
      </p:sp>
      <p:sp>
        <p:nvSpPr>
          <p:cNvPr id="33" name="Text Box 60"/>
          <p:cNvSpPr txBox="1">
            <a:spLocks noChangeArrowheads="1"/>
          </p:cNvSpPr>
          <p:nvPr/>
        </p:nvSpPr>
        <p:spPr bwMode="auto">
          <a:xfrm>
            <a:off x="6054725" y="766763"/>
            <a:ext cx="320675" cy="396875"/>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p</a:t>
            </a:r>
          </a:p>
        </p:txBody>
      </p:sp>
      <p:sp>
        <p:nvSpPr>
          <p:cNvPr id="34" name="Line 61"/>
          <p:cNvSpPr>
            <a:spLocks noChangeShapeType="1"/>
          </p:cNvSpPr>
          <p:nvPr/>
        </p:nvSpPr>
        <p:spPr bwMode="auto">
          <a:xfrm>
            <a:off x="8861425" y="1206500"/>
            <a:ext cx="11113" cy="180975"/>
          </a:xfrm>
          <a:prstGeom prst="line">
            <a:avLst/>
          </a:prstGeom>
          <a:noFill/>
          <a:ln w="38100">
            <a:solidFill>
              <a:srgbClr val="CC0000"/>
            </a:solidFill>
            <a:round/>
            <a:headEnd/>
            <a:tailEnd type="triangle" w="med" len="med"/>
          </a:ln>
        </p:spPr>
        <p:txBody>
          <a:bodyPr/>
          <a:lstStyle/>
          <a:p>
            <a:endParaRPr lang="en-US"/>
          </a:p>
        </p:txBody>
      </p:sp>
      <p:sp>
        <p:nvSpPr>
          <p:cNvPr id="35" name="Line 63"/>
          <p:cNvSpPr>
            <a:spLocks noChangeShapeType="1"/>
          </p:cNvSpPr>
          <p:nvPr/>
        </p:nvSpPr>
        <p:spPr bwMode="auto">
          <a:xfrm>
            <a:off x="7343775" y="1235075"/>
            <a:ext cx="11113" cy="180975"/>
          </a:xfrm>
          <a:prstGeom prst="line">
            <a:avLst/>
          </a:prstGeom>
          <a:noFill/>
          <a:ln w="38100">
            <a:solidFill>
              <a:srgbClr val="CC0000"/>
            </a:solidFill>
            <a:round/>
            <a:headEnd/>
            <a:tailEnd type="triangle" w="med" len="med"/>
          </a:ln>
        </p:spPr>
        <p:txBody>
          <a:bodyPr/>
          <a:lstStyle/>
          <a:p>
            <a:endParaRPr lang="en-US"/>
          </a:p>
        </p:txBody>
      </p:sp>
      <p:sp>
        <p:nvSpPr>
          <p:cNvPr id="36" name="Text Box 64"/>
          <p:cNvSpPr txBox="1">
            <a:spLocks noChangeArrowheads="1"/>
          </p:cNvSpPr>
          <p:nvPr/>
        </p:nvSpPr>
        <p:spPr bwMode="auto">
          <a:xfrm>
            <a:off x="7218362" y="790575"/>
            <a:ext cx="315913" cy="396875"/>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q</a:t>
            </a:r>
          </a:p>
        </p:txBody>
      </p:sp>
      <p:sp>
        <p:nvSpPr>
          <p:cNvPr id="37" name="Text Box 27"/>
          <p:cNvSpPr txBox="1">
            <a:spLocks noChangeArrowheads="1"/>
          </p:cNvSpPr>
          <p:nvPr/>
        </p:nvSpPr>
        <p:spPr bwMode="auto">
          <a:xfrm>
            <a:off x="5627687" y="1377950"/>
            <a:ext cx="303288" cy="400110"/>
          </a:xfrm>
          <a:prstGeom prst="rect">
            <a:avLst/>
          </a:prstGeom>
          <a:noFill/>
          <a:ln w="9525">
            <a:noFill/>
            <a:miter lim="800000"/>
            <a:headEnd/>
            <a:tailEnd/>
          </a:ln>
        </p:spPr>
        <p:txBody>
          <a:bodyPr wrap="none">
            <a:spAutoFit/>
          </a:bodyPr>
          <a:lstStyle/>
          <a:p>
            <a:r>
              <a:rPr lang="vi-VN" sz="2000" dirty="0" smtClean="0"/>
              <a:t>S</a:t>
            </a:r>
            <a:endParaRPr lang="en-US" sz="2000" dirty="0"/>
          </a:p>
        </p:txBody>
      </p:sp>
      <p:sp>
        <p:nvSpPr>
          <p:cNvPr id="38" name="Text Box 62"/>
          <p:cNvSpPr txBox="1">
            <a:spLocks noChangeArrowheads="1"/>
          </p:cNvSpPr>
          <p:nvPr/>
        </p:nvSpPr>
        <p:spPr bwMode="auto">
          <a:xfrm>
            <a:off x="8739000" y="762001"/>
            <a:ext cx="252600" cy="400110"/>
          </a:xfrm>
          <a:prstGeom prst="rect">
            <a:avLst/>
          </a:prstGeom>
          <a:noFill/>
          <a:ln w="9525">
            <a:noFill/>
            <a:miter lim="800000"/>
            <a:headEnd/>
            <a:tailEnd/>
          </a:ln>
        </p:spPr>
        <p:txBody>
          <a:bodyPr wrap="square">
            <a:spAutoFit/>
          </a:bodyPr>
          <a:lstStyle/>
          <a:p>
            <a:r>
              <a:rPr lang="en-US" sz="2000" dirty="0">
                <a:solidFill>
                  <a:srgbClr val="CC0000"/>
                </a:solidFill>
                <a:latin typeface="Comic Sans MS" pitchFamily="66" charset="0"/>
              </a:rPr>
              <a:t>r</a:t>
            </a:r>
          </a:p>
        </p:txBody>
      </p:sp>
      <p:sp>
        <p:nvSpPr>
          <p:cNvPr id="39" name="Slide Number Placeholder 4"/>
          <p:cNvSpPr txBox="1">
            <a:spLocks/>
          </p:cNvSpPr>
          <p:nvPr/>
        </p:nvSpPr>
        <p:spPr>
          <a:xfrm>
            <a:off x="3672085" y="3562350"/>
            <a:ext cx="2895600" cy="365125"/>
          </a:xfrm>
          <a:prstGeom prst="rect">
            <a:avLst/>
          </a:prstGeom>
        </p:spPr>
        <p:txBody>
          <a:bodyPr/>
          <a:lstStyle>
            <a:defPPr>
              <a:defRPr lang="en-US"/>
            </a:defPPr>
            <a:lvl1pPr algn="l" rtl="0" eaLnBrk="1" fontAlgn="auto" hangingPunct="1">
              <a:spcBef>
                <a:spcPts val="0"/>
              </a:spcBef>
              <a:spcAft>
                <a:spcPts val="0"/>
              </a:spcAft>
              <a:defRPr sz="1800" kern="1200">
                <a:solidFill>
                  <a:schemeClr val="tx1"/>
                </a:solidFill>
                <a:latin typeface="+mn-lt"/>
                <a:ea typeface="+mn-ea"/>
                <a:cs typeface="+mn-cs"/>
              </a:defRPr>
            </a:lvl1pPr>
            <a:lvl2pPr marL="4572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9pPr>
          </a:lstStyle>
          <a:p>
            <a:fld id="{51E5EC3C-38A6-4C11-9866-D400EB1A4C98}" type="slidenum">
              <a:rPr lang="en-US" altLang="en-US" smtClean="0"/>
              <a:pPr/>
              <a:t>87</a:t>
            </a:fld>
            <a:endParaRPr lang="en-US" altLang="en-US"/>
          </a:p>
        </p:txBody>
      </p:sp>
      <p:pic>
        <p:nvPicPr>
          <p:cNvPr id="40" name="Picture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123" y="2514600"/>
            <a:ext cx="7554912"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 Box 39"/>
          <p:cNvSpPr txBox="1">
            <a:spLocks noChangeArrowheads="1"/>
          </p:cNvSpPr>
          <p:nvPr/>
        </p:nvSpPr>
        <p:spPr bwMode="auto">
          <a:xfrm>
            <a:off x="1476572" y="2542872"/>
            <a:ext cx="2310312"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vi-VN" altLang="en-US" sz="1200" dirty="0" smtClean="0"/>
              <a:t>Array</a:t>
            </a:r>
            <a:r>
              <a:rPr lang="en-US" altLang="en-US" sz="1200" dirty="0" smtClean="0"/>
              <a:t>: L</a:t>
            </a:r>
            <a:r>
              <a:rPr lang="en-US" altLang="en-US" sz="1200" dirty="0" smtClean="0">
                <a:sym typeface="Wingdings" panose="05000000000000000000" pitchFamily="2" charset="2"/>
              </a:rPr>
              <a:t> </a:t>
            </a:r>
            <a:r>
              <a:rPr lang="vi-VN" altLang="en-US" sz="1200" dirty="0" smtClean="0">
                <a:sym typeface="Wingdings" panose="05000000000000000000" pitchFamily="2" charset="2"/>
              </a:rPr>
              <a:t>S</a:t>
            </a:r>
            <a:r>
              <a:rPr lang="en-US" altLang="en-US" sz="1200" dirty="0" smtClean="0">
                <a:sym typeface="Wingdings" panose="05000000000000000000" pitchFamily="2" charset="2"/>
              </a:rPr>
              <a:t>[p],…,</a:t>
            </a:r>
            <a:r>
              <a:rPr lang="vi-VN" altLang="en-US" sz="1200" dirty="0" smtClean="0">
                <a:sym typeface="Wingdings" panose="05000000000000000000" pitchFamily="2" charset="2"/>
              </a:rPr>
              <a:t>S</a:t>
            </a:r>
            <a:r>
              <a:rPr lang="en-US" altLang="en-US" sz="1200" dirty="0" smtClean="0">
                <a:sym typeface="Wingdings" panose="05000000000000000000" pitchFamily="2" charset="2"/>
              </a:rPr>
              <a:t>[q</a:t>
            </a:r>
            <a:r>
              <a:rPr lang="en-US" altLang="en-US" sz="1200" dirty="0">
                <a:sym typeface="Wingdings" panose="05000000000000000000" pitchFamily="2" charset="2"/>
              </a:rPr>
              <a:t>]                      </a:t>
            </a:r>
            <a:endParaRPr lang="en-US" altLang="en-US" sz="1200" dirty="0"/>
          </a:p>
        </p:txBody>
      </p:sp>
      <p:sp>
        <p:nvSpPr>
          <p:cNvPr id="42" name="Text Box 40"/>
          <p:cNvSpPr txBox="1">
            <a:spLocks noChangeArrowheads="1"/>
          </p:cNvSpPr>
          <p:nvPr/>
        </p:nvSpPr>
        <p:spPr bwMode="auto">
          <a:xfrm>
            <a:off x="1403795" y="3282879"/>
            <a:ext cx="2435347"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vi-VN" altLang="en-US" sz="1200" dirty="0" smtClean="0"/>
              <a:t>Array</a:t>
            </a:r>
            <a:r>
              <a:rPr lang="en-US" altLang="en-US" sz="1200" dirty="0" smtClean="0"/>
              <a:t> R</a:t>
            </a:r>
            <a:r>
              <a:rPr lang="en-US" altLang="en-US" sz="1200" dirty="0" smtClean="0">
                <a:sym typeface="Wingdings" panose="05000000000000000000" pitchFamily="2" charset="2"/>
              </a:rPr>
              <a:t> </a:t>
            </a:r>
            <a:r>
              <a:rPr lang="vi-VN" altLang="en-US" sz="1200" dirty="0" smtClean="0">
                <a:sym typeface="Wingdings" panose="05000000000000000000" pitchFamily="2" charset="2"/>
              </a:rPr>
              <a:t>S</a:t>
            </a:r>
            <a:r>
              <a:rPr lang="en-US" altLang="en-US" sz="1200" dirty="0" smtClean="0">
                <a:sym typeface="Wingdings" panose="05000000000000000000" pitchFamily="2" charset="2"/>
              </a:rPr>
              <a:t>[q+1],…,</a:t>
            </a:r>
            <a:r>
              <a:rPr lang="vi-VN" altLang="en-US" sz="1200" dirty="0" smtClean="0">
                <a:sym typeface="Wingdings" panose="05000000000000000000" pitchFamily="2" charset="2"/>
              </a:rPr>
              <a:t>S</a:t>
            </a:r>
            <a:r>
              <a:rPr lang="en-US" altLang="en-US" sz="1200" dirty="0" smtClean="0">
                <a:sym typeface="Wingdings" panose="05000000000000000000" pitchFamily="2" charset="2"/>
              </a:rPr>
              <a:t>[r</a:t>
            </a:r>
            <a:r>
              <a:rPr lang="en-US" altLang="en-US" sz="1200" dirty="0">
                <a:sym typeface="Wingdings" panose="05000000000000000000" pitchFamily="2" charset="2"/>
              </a:rPr>
              <a:t>]                      </a:t>
            </a:r>
            <a:endParaRPr lang="en-US" altLang="en-US" sz="1200" dirty="0"/>
          </a:p>
        </p:txBody>
      </p:sp>
      <p:sp>
        <p:nvSpPr>
          <p:cNvPr id="43" name="Text Box 41"/>
          <p:cNvSpPr txBox="1">
            <a:spLocks noChangeArrowheads="1"/>
          </p:cNvSpPr>
          <p:nvPr/>
        </p:nvSpPr>
        <p:spPr bwMode="auto">
          <a:xfrm>
            <a:off x="6383535" y="2729996"/>
            <a:ext cx="210666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vi-VN" altLang="en-US" sz="2000" dirty="0" smtClean="0">
                <a:sym typeface="Wingdings" panose="05000000000000000000" pitchFamily="2" charset="2"/>
              </a:rPr>
              <a:t>S</a:t>
            </a:r>
            <a:r>
              <a:rPr lang="en-US" altLang="en-US" sz="2000" dirty="0" smtClean="0">
                <a:sym typeface="Wingdings" panose="05000000000000000000" pitchFamily="2" charset="2"/>
              </a:rPr>
              <a:t>[p</a:t>
            </a:r>
            <a:r>
              <a:rPr lang="en-US" altLang="en-US" sz="2000" dirty="0">
                <a:sym typeface="Wingdings" panose="05000000000000000000" pitchFamily="2" charset="2"/>
              </a:rPr>
              <a:t>, r]                      </a:t>
            </a:r>
            <a:endParaRPr lang="en-US" altLang="en-US" sz="2000" dirty="0"/>
          </a:p>
        </p:txBody>
      </p:sp>
      <p:sp>
        <p:nvSpPr>
          <p:cNvPr id="44" name="Text Box 40"/>
          <p:cNvSpPr txBox="1">
            <a:spLocks noChangeArrowheads="1"/>
          </p:cNvSpPr>
          <p:nvPr/>
        </p:nvSpPr>
        <p:spPr bwMode="auto">
          <a:xfrm>
            <a:off x="4778976" y="3653135"/>
            <a:ext cx="4288824" cy="6463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a:solidFill>
                  <a:srgbClr val="FF0000"/>
                </a:solidFill>
              </a:rPr>
              <a:t>At the same time, browse 2 </a:t>
            </a:r>
            <a:r>
              <a:rPr lang="vi-VN" altLang="en-US" sz="1200" dirty="0" smtClean="0">
                <a:solidFill>
                  <a:srgbClr val="FF0000"/>
                </a:solidFill>
              </a:rPr>
              <a:t>sub</a:t>
            </a:r>
            <a:r>
              <a:rPr lang="en-US" altLang="en-US" sz="1200" dirty="0" smtClean="0">
                <a:solidFill>
                  <a:srgbClr val="FF0000"/>
                </a:solidFill>
              </a:rPr>
              <a:t>arrays</a:t>
            </a:r>
            <a:r>
              <a:rPr lang="vi-VN" altLang="en-US" sz="1200" dirty="0" smtClean="0">
                <a:solidFill>
                  <a:srgbClr val="FF0000"/>
                </a:solidFill>
              </a:rPr>
              <a:t> (L and R)</a:t>
            </a:r>
            <a:r>
              <a:rPr lang="en-US" altLang="en-US" sz="1200" dirty="0" smtClean="0">
                <a:solidFill>
                  <a:srgbClr val="FF0000"/>
                </a:solidFill>
              </a:rPr>
              <a:t> </a:t>
            </a:r>
            <a:r>
              <a:rPr lang="en-US" altLang="en-US" sz="1200" dirty="0">
                <a:solidFill>
                  <a:srgbClr val="FF0000"/>
                </a:solidFill>
              </a:rPr>
              <a:t>from the beginning to the </a:t>
            </a:r>
            <a:r>
              <a:rPr lang="en-US" altLang="en-US" sz="1200" dirty="0" smtClean="0">
                <a:solidFill>
                  <a:srgbClr val="FF0000"/>
                </a:solidFill>
              </a:rPr>
              <a:t>end:</a:t>
            </a:r>
            <a:r>
              <a:rPr lang="vi-VN" altLang="en-US" sz="1200" dirty="0" smtClean="0">
                <a:solidFill>
                  <a:srgbClr val="FF0000"/>
                </a:solidFill>
              </a:rPr>
              <a:t> choose</a:t>
            </a:r>
            <a:r>
              <a:rPr lang="en-US" altLang="en-US" sz="1200" dirty="0" smtClean="0">
                <a:solidFill>
                  <a:srgbClr val="FF0000"/>
                </a:solidFill>
              </a:rPr>
              <a:t> </a:t>
            </a:r>
            <a:r>
              <a:rPr lang="en-US" altLang="en-US" sz="1200" dirty="0">
                <a:solidFill>
                  <a:srgbClr val="FF0000"/>
                </a:solidFill>
              </a:rPr>
              <a:t>smaller </a:t>
            </a:r>
            <a:r>
              <a:rPr lang="en-US" altLang="en-US" sz="1200" dirty="0" smtClean="0">
                <a:solidFill>
                  <a:srgbClr val="FF0000"/>
                </a:solidFill>
              </a:rPr>
              <a:t>element </a:t>
            </a:r>
            <a:r>
              <a:rPr lang="en-US" altLang="en-US" sz="1200" dirty="0">
                <a:solidFill>
                  <a:srgbClr val="FF0000"/>
                </a:solidFill>
              </a:rPr>
              <a:t>from 2 </a:t>
            </a:r>
            <a:r>
              <a:rPr lang="vi-VN" altLang="en-US" sz="1200" dirty="0" smtClean="0">
                <a:solidFill>
                  <a:srgbClr val="FF0000"/>
                </a:solidFill>
              </a:rPr>
              <a:t>sub</a:t>
            </a:r>
            <a:r>
              <a:rPr lang="en-US" altLang="en-US" sz="1200" dirty="0" smtClean="0">
                <a:solidFill>
                  <a:srgbClr val="FF0000"/>
                </a:solidFill>
              </a:rPr>
              <a:t>arrays </a:t>
            </a:r>
            <a:r>
              <a:rPr lang="en-US" altLang="en-US" sz="1200" dirty="0">
                <a:solidFill>
                  <a:srgbClr val="FF0000"/>
                </a:solidFill>
              </a:rPr>
              <a:t>to </a:t>
            </a:r>
            <a:r>
              <a:rPr lang="en-US" altLang="en-US" sz="1200" dirty="0" smtClean="0">
                <a:solidFill>
                  <a:srgbClr val="FF0000"/>
                </a:solidFill>
              </a:rPr>
              <a:t>insert </a:t>
            </a:r>
            <a:r>
              <a:rPr lang="en-US" altLang="en-US" sz="1200" dirty="0">
                <a:solidFill>
                  <a:srgbClr val="FF0000"/>
                </a:solidFill>
              </a:rPr>
              <a:t>into array </a:t>
            </a:r>
            <a:r>
              <a:rPr lang="vi-VN" altLang="en-US" sz="1200" dirty="0" smtClean="0">
                <a:solidFill>
                  <a:srgbClr val="FF0000"/>
                </a:solidFill>
              </a:rPr>
              <a:t>S.</a:t>
            </a:r>
            <a:endParaRPr lang="en-US" altLang="en-US" sz="1200" dirty="0">
              <a:solidFill>
                <a:srgbClr val="FF0000"/>
              </a:solidFill>
            </a:endParaRPr>
          </a:p>
        </p:txBody>
      </p:sp>
      <p:sp>
        <p:nvSpPr>
          <p:cNvPr id="183" name="Text Box 80"/>
          <p:cNvSpPr txBox="1">
            <a:spLocks noChangeArrowheads="1"/>
          </p:cNvSpPr>
          <p:nvPr/>
        </p:nvSpPr>
        <p:spPr bwMode="auto">
          <a:xfrm>
            <a:off x="4841080" y="6142038"/>
            <a:ext cx="2747963"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i="1">
                <a:solidFill>
                  <a:srgbClr val="FF3300"/>
                </a:solidFill>
              </a:rPr>
              <a:t>  j </a:t>
            </a:r>
          </a:p>
        </p:txBody>
      </p:sp>
      <p:sp>
        <p:nvSpPr>
          <p:cNvPr id="184" name="Text Box 4"/>
          <p:cNvSpPr txBox="1">
            <a:spLocks noChangeArrowheads="1"/>
          </p:cNvSpPr>
          <p:nvPr/>
        </p:nvSpPr>
        <p:spPr bwMode="auto">
          <a:xfrm>
            <a:off x="2525062" y="4629150"/>
            <a:ext cx="429925"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 6 </a:t>
            </a:r>
          </a:p>
        </p:txBody>
      </p:sp>
      <p:sp>
        <p:nvSpPr>
          <p:cNvPr id="185" name="Text Box 5"/>
          <p:cNvSpPr txBox="1">
            <a:spLocks noChangeArrowheads="1"/>
          </p:cNvSpPr>
          <p:nvPr/>
        </p:nvSpPr>
        <p:spPr bwMode="auto">
          <a:xfrm>
            <a:off x="2971800" y="4629150"/>
            <a:ext cx="429925"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 8 </a:t>
            </a:r>
          </a:p>
        </p:txBody>
      </p:sp>
      <p:sp>
        <p:nvSpPr>
          <p:cNvPr id="186" name="Text Box 6"/>
          <p:cNvSpPr txBox="1">
            <a:spLocks noChangeArrowheads="1"/>
          </p:cNvSpPr>
          <p:nvPr/>
        </p:nvSpPr>
        <p:spPr bwMode="auto">
          <a:xfrm>
            <a:off x="3429000" y="4629150"/>
            <a:ext cx="444352"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26</a:t>
            </a:r>
          </a:p>
        </p:txBody>
      </p:sp>
      <p:sp>
        <p:nvSpPr>
          <p:cNvPr id="187" name="Text Box 7"/>
          <p:cNvSpPr txBox="1">
            <a:spLocks noChangeArrowheads="1"/>
          </p:cNvSpPr>
          <p:nvPr/>
        </p:nvSpPr>
        <p:spPr bwMode="auto">
          <a:xfrm>
            <a:off x="3886200" y="4629150"/>
            <a:ext cx="582612" cy="400110"/>
          </a:xfrm>
          <a:prstGeom prst="rect">
            <a:avLst/>
          </a:prstGeom>
          <a:solidFill>
            <a:srgbClr val="FFC000"/>
          </a:solidFill>
          <a:ln w="19050">
            <a:solidFill>
              <a:srgbClr val="FFC000"/>
            </a:solidFill>
            <a:miter lim="800000"/>
            <a:headEnd type="none" w="sm" len="sm"/>
            <a:tailEnd type="none" w="sm" len="sm"/>
          </a:ln>
          <a:effectLst/>
        </p:spPr>
        <p:txBody>
          <a:bodyPr>
            <a:spAutoFit/>
          </a:bodyPr>
          <a:lstStyle/>
          <a:p>
            <a:pPr algn="ctr"/>
            <a:r>
              <a:rPr lang="en-US" altLang="en-US" sz="2000"/>
              <a:t>32</a:t>
            </a:r>
          </a:p>
        </p:txBody>
      </p:sp>
      <p:sp>
        <p:nvSpPr>
          <p:cNvPr id="188" name="Text Box 8"/>
          <p:cNvSpPr txBox="1">
            <a:spLocks noChangeArrowheads="1"/>
          </p:cNvSpPr>
          <p:nvPr/>
        </p:nvSpPr>
        <p:spPr bwMode="auto">
          <a:xfrm>
            <a:off x="4506262" y="4629150"/>
            <a:ext cx="429925"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 1 </a:t>
            </a:r>
          </a:p>
        </p:txBody>
      </p:sp>
      <p:sp>
        <p:nvSpPr>
          <p:cNvPr id="189" name="Text Box 9"/>
          <p:cNvSpPr txBox="1">
            <a:spLocks noChangeArrowheads="1"/>
          </p:cNvSpPr>
          <p:nvPr/>
        </p:nvSpPr>
        <p:spPr bwMode="auto">
          <a:xfrm>
            <a:off x="4957038" y="4629150"/>
            <a:ext cx="429925"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 9 </a:t>
            </a:r>
          </a:p>
        </p:txBody>
      </p:sp>
      <p:sp>
        <p:nvSpPr>
          <p:cNvPr id="190" name="Text Box 10"/>
          <p:cNvSpPr txBox="1">
            <a:spLocks noChangeArrowheads="1"/>
          </p:cNvSpPr>
          <p:nvPr/>
        </p:nvSpPr>
        <p:spPr bwMode="auto">
          <a:xfrm>
            <a:off x="5410200" y="4629150"/>
            <a:ext cx="444352"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42</a:t>
            </a:r>
          </a:p>
        </p:txBody>
      </p:sp>
      <p:sp>
        <p:nvSpPr>
          <p:cNvPr id="191" name="Text Box 11"/>
          <p:cNvSpPr txBox="1">
            <a:spLocks noChangeArrowheads="1"/>
          </p:cNvSpPr>
          <p:nvPr/>
        </p:nvSpPr>
        <p:spPr bwMode="auto">
          <a:xfrm>
            <a:off x="5862564" y="4629150"/>
            <a:ext cx="582612" cy="400110"/>
          </a:xfrm>
          <a:prstGeom prst="rect">
            <a:avLst/>
          </a:prstGeom>
          <a:solidFill>
            <a:srgbClr val="FFC000"/>
          </a:solidFill>
          <a:ln w="19050">
            <a:solidFill>
              <a:srgbClr val="FFC000"/>
            </a:solidFill>
            <a:miter lim="800000"/>
            <a:headEnd type="none" w="sm" len="sm"/>
            <a:tailEnd type="none" w="sm" len="sm"/>
          </a:ln>
          <a:effectLst/>
        </p:spPr>
        <p:txBody>
          <a:bodyPr>
            <a:spAutoFit/>
          </a:bodyPr>
          <a:lstStyle/>
          <a:p>
            <a:pPr algn="ctr"/>
            <a:r>
              <a:rPr lang="en-US" altLang="en-US" sz="2000"/>
              <a:t>43</a:t>
            </a:r>
          </a:p>
        </p:txBody>
      </p:sp>
      <p:sp>
        <p:nvSpPr>
          <p:cNvPr id="192" name="Text Box 12"/>
          <p:cNvSpPr txBox="1">
            <a:spLocks noChangeArrowheads="1"/>
          </p:cNvSpPr>
          <p:nvPr/>
        </p:nvSpPr>
        <p:spPr bwMode="auto">
          <a:xfrm>
            <a:off x="2292350" y="4684713"/>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000"/>
          </a:p>
        </p:txBody>
      </p:sp>
      <p:sp>
        <p:nvSpPr>
          <p:cNvPr id="193" name="Text Box 13"/>
          <p:cNvSpPr txBox="1">
            <a:spLocks noChangeArrowheads="1"/>
          </p:cNvSpPr>
          <p:nvPr/>
        </p:nvSpPr>
        <p:spPr bwMode="auto">
          <a:xfrm>
            <a:off x="1393825" y="4629150"/>
            <a:ext cx="1089024" cy="40011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t>  </a:t>
            </a:r>
            <a:r>
              <a:rPr lang="en-US" altLang="en-US" sz="2000" dirty="0" smtClean="0"/>
              <a:t>…</a:t>
            </a:r>
            <a:endParaRPr lang="en-US" altLang="en-US" sz="2000" dirty="0"/>
          </a:p>
        </p:txBody>
      </p:sp>
      <p:sp>
        <p:nvSpPr>
          <p:cNvPr id="194" name="Text Box 14"/>
          <p:cNvSpPr txBox="1">
            <a:spLocks noChangeArrowheads="1"/>
          </p:cNvSpPr>
          <p:nvPr/>
        </p:nvSpPr>
        <p:spPr bwMode="auto">
          <a:xfrm>
            <a:off x="6453114" y="4630738"/>
            <a:ext cx="1100137" cy="40011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t>   …</a:t>
            </a:r>
          </a:p>
        </p:txBody>
      </p:sp>
      <p:sp>
        <p:nvSpPr>
          <p:cNvPr id="195" name="Text Box 15"/>
          <p:cNvSpPr txBox="1">
            <a:spLocks noChangeArrowheads="1"/>
          </p:cNvSpPr>
          <p:nvPr/>
        </p:nvSpPr>
        <p:spPr bwMode="auto">
          <a:xfrm>
            <a:off x="461963" y="4572000"/>
            <a:ext cx="3738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vi-VN" altLang="en-US" sz="3200" dirty="0" smtClean="0"/>
              <a:t>S</a:t>
            </a:r>
            <a:endParaRPr lang="en-US" altLang="en-US" sz="3200" dirty="0"/>
          </a:p>
        </p:txBody>
      </p:sp>
      <p:sp>
        <p:nvSpPr>
          <p:cNvPr id="196" name="Text Box 16"/>
          <p:cNvSpPr txBox="1">
            <a:spLocks noChangeArrowheads="1"/>
          </p:cNvSpPr>
          <p:nvPr/>
        </p:nvSpPr>
        <p:spPr bwMode="auto">
          <a:xfrm>
            <a:off x="2611353" y="5074687"/>
            <a:ext cx="3251211"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dirty="0">
                <a:solidFill>
                  <a:srgbClr val="FF3300"/>
                </a:solidFill>
              </a:rPr>
              <a:t>k                                                   </a:t>
            </a:r>
          </a:p>
        </p:txBody>
      </p:sp>
      <p:sp>
        <p:nvSpPr>
          <p:cNvPr id="197" name="Text Box 17"/>
          <p:cNvSpPr txBox="1">
            <a:spLocks noChangeArrowheads="1"/>
          </p:cNvSpPr>
          <p:nvPr/>
        </p:nvSpPr>
        <p:spPr bwMode="auto">
          <a:xfrm>
            <a:off x="1617292" y="5637213"/>
            <a:ext cx="415645" cy="40011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000" dirty="0" smtClean="0"/>
              <a:t> 6</a:t>
            </a:r>
            <a:endParaRPr lang="en-US" altLang="en-US" sz="2000" dirty="0"/>
          </a:p>
        </p:txBody>
      </p:sp>
      <p:sp>
        <p:nvSpPr>
          <p:cNvPr id="198" name="Text Box 18"/>
          <p:cNvSpPr txBox="1">
            <a:spLocks noChangeArrowheads="1"/>
          </p:cNvSpPr>
          <p:nvPr/>
        </p:nvSpPr>
        <p:spPr bwMode="auto">
          <a:xfrm>
            <a:off x="2045637" y="5637213"/>
            <a:ext cx="429925" cy="40011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 8 </a:t>
            </a:r>
          </a:p>
        </p:txBody>
      </p:sp>
      <p:sp>
        <p:nvSpPr>
          <p:cNvPr id="199" name="Text Box 19"/>
          <p:cNvSpPr txBox="1">
            <a:spLocks noChangeArrowheads="1"/>
          </p:cNvSpPr>
          <p:nvPr/>
        </p:nvSpPr>
        <p:spPr bwMode="auto">
          <a:xfrm>
            <a:off x="2438400" y="5637213"/>
            <a:ext cx="444352" cy="40011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26</a:t>
            </a:r>
          </a:p>
        </p:txBody>
      </p:sp>
      <p:sp>
        <p:nvSpPr>
          <p:cNvPr id="200" name="Text Box 20"/>
          <p:cNvSpPr txBox="1">
            <a:spLocks noChangeArrowheads="1"/>
          </p:cNvSpPr>
          <p:nvPr/>
        </p:nvSpPr>
        <p:spPr bwMode="auto">
          <a:xfrm>
            <a:off x="2876550" y="5637213"/>
            <a:ext cx="582612" cy="40011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a:t>32</a:t>
            </a:r>
          </a:p>
        </p:txBody>
      </p:sp>
      <p:sp>
        <p:nvSpPr>
          <p:cNvPr id="201" name="Text Box 21"/>
          <p:cNvSpPr txBox="1">
            <a:spLocks noChangeArrowheads="1"/>
          </p:cNvSpPr>
          <p:nvPr/>
        </p:nvSpPr>
        <p:spPr bwMode="auto">
          <a:xfrm>
            <a:off x="4917425" y="5649913"/>
            <a:ext cx="429925" cy="40011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 1 </a:t>
            </a:r>
          </a:p>
        </p:txBody>
      </p:sp>
      <p:sp>
        <p:nvSpPr>
          <p:cNvPr id="202" name="Text Box 22"/>
          <p:cNvSpPr txBox="1">
            <a:spLocks noChangeArrowheads="1"/>
          </p:cNvSpPr>
          <p:nvPr/>
        </p:nvSpPr>
        <p:spPr bwMode="auto">
          <a:xfrm>
            <a:off x="5346700" y="5649913"/>
            <a:ext cx="429925" cy="40011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 9 </a:t>
            </a:r>
          </a:p>
        </p:txBody>
      </p:sp>
      <p:sp>
        <p:nvSpPr>
          <p:cNvPr id="203" name="Text Box 23"/>
          <p:cNvSpPr txBox="1">
            <a:spLocks noChangeArrowheads="1"/>
          </p:cNvSpPr>
          <p:nvPr/>
        </p:nvSpPr>
        <p:spPr bwMode="auto">
          <a:xfrm>
            <a:off x="5803900" y="5649913"/>
            <a:ext cx="444352" cy="40011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42</a:t>
            </a:r>
          </a:p>
        </p:txBody>
      </p:sp>
      <p:sp>
        <p:nvSpPr>
          <p:cNvPr id="204" name="Text Box 24"/>
          <p:cNvSpPr txBox="1">
            <a:spLocks noChangeArrowheads="1"/>
          </p:cNvSpPr>
          <p:nvPr/>
        </p:nvSpPr>
        <p:spPr bwMode="auto">
          <a:xfrm>
            <a:off x="6256264" y="5649913"/>
            <a:ext cx="582612" cy="40011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a:t>43</a:t>
            </a:r>
          </a:p>
        </p:txBody>
      </p:sp>
      <p:sp>
        <p:nvSpPr>
          <p:cNvPr id="205" name="Text Box 28"/>
          <p:cNvSpPr txBox="1">
            <a:spLocks noChangeArrowheads="1"/>
          </p:cNvSpPr>
          <p:nvPr/>
        </p:nvSpPr>
        <p:spPr bwMode="auto">
          <a:xfrm>
            <a:off x="2627045" y="5078354"/>
            <a:ext cx="3251211"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dirty="0">
                <a:solidFill>
                  <a:srgbClr val="FF3300"/>
                </a:solidFill>
              </a:rPr>
              <a:t>       k                                            </a:t>
            </a:r>
          </a:p>
        </p:txBody>
      </p:sp>
      <p:sp>
        <p:nvSpPr>
          <p:cNvPr id="206" name="Text Box 29"/>
          <p:cNvSpPr txBox="1">
            <a:spLocks noChangeArrowheads="1"/>
          </p:cNvSpPr>
          <p:nvPr/>
        </p:nvSpPr>
        <p:spPr bwMode="auto">
          <a:xfrm>
            <a:off x="2631728" y="5102315"/>
            <a:ext cx="3308919"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a:solidFill>
                  <a:srgbClr val="FF3300"/>
                </a:solidFill>
              </a:rPr>
              <a:t>               k                                     </a:t>
            </a:r>
          </a:p>
        </p:txBody>
      </p:sp>
      <p:sp>
        <p:nvSpPr>
          <p:cNvPr id="207" name="Text Box 30"/>
          <p:cNvSpPr txBox="1">
            <a:spLocks noChangeArrowheads="1"/>
          </p:cNvSpPr>
          <p:nvPr/>
        </p:nvSpPr>
        <p:spPr bwMode="auto">
          <a:xfrm>
            <a:off x="2799109" y="5093671"/>
            <a:ext cx="3135795"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dirty="0">
                <a:solidFill>
                  <a:srgbClr val="FF3300"/>
                </a:solidFill>
              </a:rPr>
              <a:t>                     k                            </a:t>
            </a:r>
          </a:p>
        </p:txBody>
      </p:sp>
      <p:sp>
        <p:nvSpPr>
          <p:cNvPr id="208" name="Text Box 31"/>
          <p:cNvSpPr txBox="1">
            <a:spLocks noChangeArrowheads="1"/>
          </p:cNvSpPr>
          <p:nvPr/>
        </p:nvSpPr>
        <p:spPr bwMode="auto">
          <a:xfrm>
            <a:off x="2859932" y="5101675"/>
            <a:ext cx="3655168"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dirty="0">
                <a:solidFill>
                  <a:srgbClr val="FF3300"/>
                </a:solidFill>
              </a:rPr>
              <a:t>                              k                            </a:t>
            </a:r>
          </a:p>
        </p:txBody>
      </p:sp>
      <p:sp>
        <p:nvSpPr>
          <p:cNvPr id="209" name="Text Box 32"/>
          <p:cNvSpPr txBox="1">
            <a:spLocks noChangeArrowheads="1"/>
          </p:cNvSpPr>
          <p:nvPr/>
        </p:nvSpPr>
        <p:spPr bwMode="auto">
          <a:xfrm>
            <a:off x="2936881" y="5101134"/>
            <a:ext cx="3655168"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dirty="0">
                <a:solidFill>
                  <a:srgbClr val="FF3300"/>
                </a:solidFill>
              </a:rPr>
              <a:t>                                    k                      </a:t>
            </a:r>
          </a:p>
        </p:txBody>
      </p:sp>
      <p:sp>
        <p:nvSpPr>
          <p:cNvPr id="210" name="Text Box 33"/>
          <p:cNvSpPr txBox="1">
            <a:spLocks noChangeArrowheads="1"/>
          </p:cNvSpPr>
          <p:nvPr/>
        </p:nvSpPr>
        <p:spPr bwMode="auto">
          <a:xfrm>
            <a:off x="3014740" y="5138340"/>
            <a:ext cx="3770584"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dirty="0">
                <a:solidFill>
                  <a:srgbClr val="FF3300"/>
                </a:solidFill>
              </a:rPr>
              <a:t>                                           k                 </a:t>
            </a:r>
          </a:p>
        </p:txBody>
      </p:sp>
      <p:sp>
        <p:nvSpPr>
          <p:cNvPr id="211" name="Text Box 34"/>
          <p:cNvSpPr txBox="1">
            <a:spLocks noChangeArrowheads="1"/>
          </p:cNvSpPr>
          <p:nvPr/>
        </p:nvSpPr>
        <p:spPr bwMode="auto">
          <a:xfrm>
            <a:off x="2609492" y="5772090"/>
            <a:ext cx="3943708"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a:solidFill>
                  <a:srgbClr val="FF3300"/>
                </a:solidFill>
              </a:rPr>
              <a:t>                                                  k             </a:t>
            </a:r>
          </a:p>
        </p:txBody>
      </p:sp>
      <p:sp>
        <p:nvSpPr>
          <p:cNvPr id="212" name="Text Box 35"/>
          <p:cNvSpPr txBox="1">
            <a:spLocks noChangeArrowheads="1"/>
          </p:cNvSpPr>
          <p:nvPr/>
        </p:nvSpPr>
        <p:spPr bwMode="auto">
          <a:xfrm>
            <a:off x="1668532" y="6142038"/>
            <a:ext cx="1747594"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a:solidFill>
                  <a:srgbClr val="FF3300"/>
                </a:solidFill>
              </a:rPr>
              <a:t>i                          </a:t>
            </a:r>
          </a:p>
        </p:txBody>
      </p:sp>
      <p:sp>
        <p:nvSpPr>
          <p:cNvPr id="213" name="Text Box 36"/>
          <p:cNvSpPr txBox="1">
            <a:spLocks noChangeArrowheads="1"/>
          </p:cNvSpPr>
          <p:nvPr/>
        </p:nvSpPr>
        <p:spPr bwMode="auto">
          <a:xfrm>
            <a:off x="1671849" y="6150235"/>
            <a:ext cx="2209259"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a:solidFill>
                  <a:srgbClr val="FF3300"/>
                </a:solidFill>
              </a:rPr>
              <a:t>        i                          </a:t>
            </a:r>
          </a:p>
        </p:txBody>
      </p:sp>
      <p:sp>
        <p:nvSpPr>
          <p:cNvPr id="214" name="Text Box 37"/>
          <p:cNvSpPr txBox="1">
            <a:spLocks noChangeArrowheads="1"/>
          </p:cNvSpPr>
          <p:nvPr/>
        </p:nvSpPr>
        <p:spPr bwMode="auto">
          <a:xfrm>
            <a:off x="1669800" y="6168965"/>
            <a:ext cx="1747594"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a:solidFill>
                  <a:srgbClr val="FF3300"/>
                </a:solidFill>
              </a:rPr>
              <a:t>               i           </a:t>
            </a:r>
          </a:p>
        </p:txBody>
      </p:sp>
      <p:sp>
        <p:nvSpPr>
          <p:cNvPr id="215" name="Text Box 38"/>
          <p:cNvSpPr txBox="1">
            <a:spLocks noChangeArrowheads="1"/>
          </p:cNvSpPr>
          <p:nvPr/>
        </p:nvSpPr>
        <p:spPr bwMode="auto">
          <a:xfrm>
            <a:off x="1775412" y="6148051"/>
            <a:ext cx="1689886"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a:solidFill>
                  <a:srgbClr val="FF3300"/>
                </a:solidFill>
              </a:rPr>
              <a:t>                      i   </a:t>
            </a:r>
          </a:p>
        </p:txBody>
      </p:sp>
      <p:sp>
        <p:nvSpPr>
          <p:cNvPr id="218" name="Text Box 48"/>
          <p:cNvSpPr txBox="1">
            <a:spLocks noChangeArrowheads="1"/>
          </p:cNvSpPr>
          <p:nvPr/>
        </p:nvSpPr>
        <p:spPr bwMode="auto">
          <a:xfrm>
            <a:off x="2044953" y="6126223"/>
            <a:ext cx="1978427"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dirty="0">
                <a:solidFill>
                  <a:srgbClr val="FF3300"/>
                </a:solidFill>
              </a:rPr>
              <a:t>                           </a:t>
            </a:r>
            <a:r>
              <a:rPr lang="en-US" altLang="en-US" sz="2000" b="1" i="1" dirty="0" err="1">
                <a:solidFill>
                  <a:srgbClr val="FF3300"/>
                </a:solidFill>
              </a:rPr>
              <a:t>i</a:t>
            </a:r>
            <a:r>
              <a:rPr lang="en-US" altLang="en-US" sz="2000" b="1" i="1" dirty="0">
                <a:solidFill>
                  <a:srgbClr val="FF3300"/>
                </a:solidFill>
              </a:rPr>
              <a:t>   </a:t>
            </a:r>
          </a:p>
        </p:txBody>
      </p:sp>
      <p:sp>
        <p:nvSpPr>
          <p:cNvPr id="219" name="Text Box 43"/>
          <p:cNvSpPr txBox="1">
            <a:spLocks noChangeArrowheads="1"/>
          </p:cNvSpPr>
          <p:nvPr/>
        </p:nvSpPr>
        <p:spPr bwMode="auto">
          <a:xfrm>
            <a:off x="4924810" y="6135114"/>
            <a:ext cx="1981633"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a:solidFill>
                  <a:srgbClr val="FF3300"/>
                </a:solidFill>
              </a:rPr>
              <a:t>        j                      </a:t>
            </a:r>
          </a:p>
        </p:txBody>
      </p:sp>
      <p:sp>
        <p:nvSpPr>
          <p:cNvPr id="220" name="Text Box 44"/>
          <p:cNvSpPr txBox="1">
            <a:spLocks noChangeArrowheads="1"/>
          </p:cNvSpPr>
          <p:nvPr/>
        </p:nvSpPr>
        <p:spPr bwMode="auto">
          <a:xfrm>
            <a:off x="5022557" y="6078668"/>
            <a:ext cx="1750800"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a:solidFill>
                  <a:srgbClr val="FF3300"/>
                </a:solidFill>
              </a:rPr>
              <a:t>               j           </a:t>
            </a:r>
          </a:p>
        </p:txBody>
      </p:sp>
      <p:sp>
        <p:nvSpPr>
          <p:cNvPr id="221" name="Text Box 45"/>
          <p:cNvSpPr txBox="1">
            <a:spLocks noChangeArrowheads="1"/>
          </p:cNvSpPr>
          <p:nvPr/>
        </p:nvSpPr>
        <p:spPr bwMode="auto">
          <a:xfrm>
            <a:off x="5152157" y="6090086"/>
            <a:ext cx="1693092"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a:solidFill>
                  <a:srgbClr val="FF3300"/>
                </a:solidFill>
              </a:rPr>
              <a:t>                      j   </a:t>
            </a:r>
          </a:p>
        </p:txBody>
      </p:sp>
      <p:sp>
        <p:nvSpPr>
          <p:cNvPr id="222" name="Text Box 49"/>
          <p:cNvSpPr txBox="1">
            <a:spLocks noChangeArrowheads="1"/>
          </p:cNvSpPr>
          <p:nvPr/>
        </p:nvSpPr>
        <p:spPr bwMode="auto">
          <a:xfrm>
            <a:off x="5289297" y="6111199"/>
            <a:ext cx="2747963"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i="1" dirty="0">
                <a:solidFill>
                  <a:srgbClr val="FF3300"/>
                </a:solidFill>
              </a:rPr>
              <a:t>                              j </a:t>
            </a:r>
          </a:p>
        </p:txBody>
      </p:sp>
      <p:sp>
        <p:nvSpPr>
          <p:cNvPr id="223" name="Text Box 53"/>
          <p:cNvSpPr txBox="1">
            <a:spLocks noChangeArrowheads="1"/>
          </p:cNvSpPr>
          <p:nvPr/>
        </p:nvSpPr>
        <p:spPr bwMode="auto">
          <a:xfrm>
            <a:off x="1630102" y="5648325"/>
            <a:ext cx="427298" cy="400110"/>
          </a:xfrm>
          <a:prstGeom prst="rect">
            <a:avLst/>
          </a:prstGeom>
          <a:solidFill>
            <a:schemeClr val="accent6"/>
          </a:solidFill>
          <a:ln w="19050">
            <a:solidFill>
              <a:schemeClr val="tx1"/>
            </a:solidFill>
            <a:miter lim="800000"/>
            <a:headEnd type="none" w="sm" len="sm"/>
            <a:tailEnd type="none" w="sm" len="sm"/>
          </a:ln>
          <a:effectLst/>
          <a:extLst/>
        </p:spPr>
        <p:txBody>
          <a:bodyPr wrap="square">
            <a:spAutoFit/>
          </a:bodyPr>
          <a:lstStyle/>
          <a:p>
            <a:pPr algn="ctr"/>
            <a:r>
              <a:rPr lang="en-US" altLang="en-US" sz="2000" dirty="0"/>
              <a:t>6</a:t>
            </a:r>
          </a:p>
        </p:txBody>
      </p:sp>
      <p:sp>
        <p:nvSpPr>
          <p:cNvPr id="224" name="Text Box 54"/>
          <p:cNvSpPr txBox="1">
            <a:spLocks noChangeArrowheads="1"/>
          </p:cNvSpPr>
          <p:nvPr/>
        </p:nvSpPr>
        <p:spPr bwMode="auto">
          <a:xfrm>
            <a:off x="2047225" y="5638800"/>
            <a:ext cx="429925" cy="400110"/>
          </a:xfrm>
          <a:prstGeom prst="rect">
            <a:avLst/>
          </a:prstGeom>
          <a:solidFill>
            <a:schemeClr val="accent6"/>
          </a:solidFill>
          <a:ln w="19050">
            <a:solidFill>
              <a:schemeClr val="tx1"/>
            </a:solidFill>
            <a:miter lim="800000"/>
            <a:headEnd type="none" w="sm" len="sm"/>
            <a:tailEnd type="none" w="sm" len="sm"/>
          </a:ln>
          <a:effectLst/>
          <a:extLst/>
        </p:spPr>
        <p:txBody>
          <a:bodyPr wrap="none">
            <a:spAutoFit/>
          </a:bodyPr>
          <a:lstStyle/>
          <a:p>
            <a:pPr algn="ctr"/>
            <a:r>
              <a:rPr lang="en-US" altLang="en-US" sz="2000"/>
              <a:t> 8 </a:t>
            </a:r>
          </a:p>
        </p:txBody>
      </p:sp>
      <p:sp>
        <p:nvSpPr>
          <p:cNvPr id="225" name="Text Box 55"/>
          <p:cNvSpPr txBox="1">
            <a:spLocks noChangeArrowheads="1"/>
          </p:cNvSpPr>
          <p:nvPr/>
        </p:nvSpPr>
        <p:spPr bwMode="auto">
          <a:xfrm>
            <a:off x="2439987" y="5638800"/>
            <a:ext cx="444352" cy="400110"/>
          </a:xfrm>
          <a:prstGeom prst="rect">
            <a:avLst/>
          </a:prstGeom>
          <a:solidFill>
            <a:schemeClr val="accent6"/>
          </a:solidFill>
          <a:ln w="19050">
            <a:solidFill>
              <a:schemeClr val="tx1"/>
            </a:solidFill>
            <a:miter lim="800000"/>
            <a:headEnd type="none" w="sm" len="sm"/>
            <a:tailEnd type="none" w="sm" len="sm"/>
          </a:ln>
          <a:effectLst/>
          <a:extLst/>
        </p:spPr>
        <p:txBody>
          <a:bodyPr wrap="none">
            <a:spAutoFit/>
          </a:bodyPr>
          <a:lstStyle/>
          <a:p>
            <a:pPr algn="ctr"/>
            <a:r>
              <a:rPr lang="en-US" altLang="en-US" sz="2000" dirty="0"/>
              <a:t>26</a:t>
            </a:r>
          </a:p>
        </p:txBody>
      </p:sp>
      <p:sp>
        <p:nvSpPr>
          <p:cNvPr id="226" name="Text Box 56"/>
          <p:cNvSpPr txBox="1">
            <a:spLocks noChangeArrowheads="1"/>
          </p:cNvSpPr>
          <p:nvPr/>
        </p:nvSpPr>
        <p:spPr bwMode="auto">
          <a:xfrm>
            <a:off x="2878137" y="5638800"/>
            <a:ext cx="582613" cy="400110"/>
          </a:xfrm>
          <a:prstGeom prst="rect">
            <a:avLst/>
          </a:prstGeom>
          <a:solidFill>
            <a:schemeClr val="accent6"/>
          </a:solidFill>
          <a:ln w="19050">
            <a:solidFill>
              <a:schemeClr val="tx1"/>
            </a:solidFill>
            <a:miter lim="800000"/>
            <a:headEnd type="none" w="sm" len="sm"/>
            <a:tailEnd type="none" w="sm" len="sm"/>
          </a:ln>
          <a:effectLst/>
          <a:extLst/>
        </p:spPr>
        <p:txBody>
          <a:bodyPr>
            <a:spAutoFit/>
          </a:bodyPr>
          <a:lstStyle/>
          <a:p>
            <a:pPr algn="ctr"/>
            <a:r>
              <a:rPr lang="en-US" altLang="en-US" sz="2000"/>
              <a:t>32</a:t>
            </a:r>
          </a:p>
        </p:txBody>
      </p:sp>
      <p:sp>
        <p:nvSpPr>
          <p:cNvPr id="227" name="Text Box 60"/>
          <p:cNvSpPr txBox="1">
            <a:spLocks noChangeArrowheads="1"/>
          </p:cNvSpPr>
          <p:nvPr/>
        </p:nvSpPr>
        <p:spPr bwMode="auto">
          <a:xfrm>
            <a:off x="4904725" y="5653088"/>
            <a:ext cx="429925" cy="400110"/>
          </a:xfrm>
          <a:prstGeom prst="rect">
            <a:avLst/>
          </a:prstGeom>
          <a:solidFill>
            <a:schemeClr val="accent6"/>
          </a:solidFill>
          <a:ln w="19050">
            <a:solidFill>
              <a:schemeClr val="tx1"/>
            </a:solidFill>
            <a:miter lim="800000"/>
            <a:headEnd type="none" w="sm" len="sm"/>
            <a:tailEnd type="none" w="sm" len="sm"/>
          </a:ln>
          <a:effectLst/>
          <a:extLst/>
        </p:spPr>
        <p:txBody>
          <a:bodyPr wrap="none">
            <a:spAutoFit/>
          </a:bodyPr>
          <a:lstStyle/>
          <a:p>
            <a:pPr algn="ctr"/>
            <a:r>
              <a:rPr lang="en-US" altLang="en-US" sz="2000" dirty="0"/>
              <a:t> 1 </a:t>
            </a:r>
          </a:p>
        </p:txBody>
      </p:sp>
      <p:sp>
        <p:nvSpPr>
          <p:cNvPr id="228" name="Text Box 61"/>
          <p:cNvSpPr txBox="1">
            <a:spLocks noChangeArrowheads="1"/>
          </p:cNvSpPr>
          <p:nvPr/>
        </p:nvSpPr>
        <p:spPr bwMode="auto">
          <a:xfrm>
            <a:off x="5334000" y="5653088"/>
            <a:ext cx="429925" cy="400110"/>
          </a:xfrm>
          <a:prstGeom prst="rect">
            <a:avLst/>
          </a:prstGeom>
          <a:solidFill>
            <a:schemeClr val="accent6"/>
          </a:solidFill>
          <a:ln w="19050">
            <a:solidFill>
              <a:schemeClr val="tx1"/>
            </a:solidFill>
            <a:miter lim="800000"/>
            <a:headEnd type="none" w="sm" len="sm"/>
            <a:tailEnd type="none" w="sm" len="sm"/>
          </a:ln>
          <a:effectLst/>
          <a:extLst/>
        </p:spPr>
        <p:txBody>
          <a:bodyPr wrap="none">
            <a:spAutoFit/>
          </a:bodyPr>
          <a:lstStyle/>
          <a:p>
            <a:pPr algn="ctr"/>
            <a:r>
              <a:rPr lang="en-US" altLang="en-US" sz="2000" dirty="0"/>
              <a:t> 9 </a:t>
            </a:r>
          </a:p>
        </p:txBody>
      </p:sp>
      <p:sp>
        <p:nvSpPr>
          <p:cNvPr id="229" name="Text Box 62"/>
          <p:cNvSpPr txBox="1">
            <a:spLocks noChangeArrowheads="1"/>
          </p:cNvSpPr>
          <p:nvPr/>
        </p:nvSpPr>
        <p:spPr bwMode="auto">
          <a:xfrm>
            <a:off x="5791200" y="5653088"/>
            <a:ext cx="444352" cy="400110"/>
          </a:xfrm>
          <a:prstGeom prst="rect">
            <a:avLst/>
          </a:prstGeom>
          <a:solidFill>
            <a:schemeClr val="accent6"/>
          </a:solidFill>
          <a:ln w="19050">
            <a:solidFill>
              <a:schemeClr val="tx1"/>
            </a:solidFill>
            <a:miter lim="800000"/>
            <a:headEnd type="none" w="sm" len="sm"/>
            <a:tailEnd type="none" w="sm" len="sm"/>
          </a:ln>
          <a:effectLst/>
          <a:extLst/>
        </p:spPr>
        <p:txBody>
          <a:bodyPr wrap="none">
            <a:spAutoFit/>
          </a:bodyPr>
          <a:lstStyle/>
          <a:p>
            <a:pPr algn="ctr"/>
            <a:r>
              <a:rPr lang="en-US" altLang="en-US" sz="2000"/>
              <a:t>42</a:t>
            </a:r>
          </a:p>
        </p:txBody>
      </p:sp>
      <p:sp>
        <p:nvSpPr>
          <p:cNvPr id="230" name="Text Box 63"/>
          <p:cNvSpPr txBox="1">
            <a:spLocks noChangeArrowheads="1"/>
          </p:cNvSpPr>
          <p:nvPr/>
        </p:nvSpPr>
        <p:spPr bwMode="auto">
          <a:xfrm>
            <a:off x="6243564" y="5653088"/>
            <a:ext cx="582612" cy="400110"/>
          </a:xfrm>
          <a:prstGeom prst="rect">
            <a:avLst/>
          </a:prstGeom>
          <a:solidFill>
            <a:schemeClr val="accent6"/>
          </a:solidFill>
          <a:ln w="19050">
            <a:solidFill>
              <a:schemeClr val="tx1"/>
            </a:solidFill>
            <a:miter lim="800000"/>
            <a:headEnd type="none" w="sm" len="sm"/>
            <a:tailEnd type="none" w="sm" len="sm"/>
          </a:ln>
          <a:effectLst/>
          <a:extLst/>
        </p:spPr>
        <p:txBody>
          <a:bodyPr>
            <a:spAutoFit/>
          </a:bodyPr>
          <a:lstStyle/>
          <a:p>
            <a:pPr algn="ctr"/>
            <a:r>
              <a:rPr lang="en-US" altLang="en-US" sz="2000"/>
              <a:t>43</a:t>
            </a:r>
          </a:p>
        </p:txBody>
      </p:sp>
      <p:sp>
        <p:nvSpPr>
          <p:cNvPr id="231" name="Text Box 66"/>
          <p:cNvSpPr txBox="1">
            <a:spLocks noChangeArrowheads="1"/>
          </p:cNvSpPr>
          <p:nvPr/>
        </p:nvSpPr>
        <p:spPr bwMode="auto">
          <a:xfrm>
            <a:off x="2528237" y="4632325"/>
            <a:ext cx="429925"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 1 </a:t>
            </a:r>
          </a:p>
        </p:txBody>
      </p:sp>
      <p:sp>
        <p:nvSpPr>
          <p:cNvPr id="232" name="Text Box 67"/>
          <p:cNvSpPr txBox="1">
            <a:spLocks noChangeArrowheads="1"/>
          </p:cNvSpPr>
          <p:nvPr/>
        </p:nvSpPr>
        <p:spPr bwMode="auto">
          <a:xfrm>
            <a:off x="2974975" y="4632325"/>
            <a:ext cx="429925"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 6 </a:t>
            </a:r>
          </a:p>
        </p:txBody>
      </p:sp>
      <p:sp>
        <p:nvSpPr>
          <p:cNvPr id="233" name="Text Box 68"/>
          <p:cNvSpPr txBox="1">
            <a:spLocks noChangeArrowheads="1"/>
          </p:cNvSpPr>
          <p:nvPr/>
        </p:nvSpPr>
        <p:spPr bwMode="auto">
          <a:xfrm>
            <a:off x="3439388" y="4632325"/>
            <a:ext cx="429925"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 8 </a:t>
            </a:r>
          </a:p>
        </p:txBody>
      </p:sp>
      <p:sp>
        <p:nvSpPr>
          <p:cNvPr id="234" name="Text Box 69"/>
          <p:cNvSpPr txBox="1">
            <a:spLocks noChangeArrowheads="1"/>
          </p:cNvSpPr>
          <p:nvPr/>
        </p:nvSpPr>
        <p:spPr bwMode="auto">
          <a:xfrm>
            <a:off x="3889375" y="4632325"/>
            <a:ext cx="582612" cy="400110"/>
          </a:xfrm>
          <a:prstGeom prst="rect">
            <a:avLst/>
          </a:prstGeom>
          <a:solidFill>
            <a:srgbClr val="FFC000"/>
          </a:solidFill>
          <a:ln w="19050">
            <a:solidFill>
              <a:srgbClr val="FFC000"/>
            </a:solidFill>
            <a:miter lim="800000"/>
            <a:headEnd type="none" w="sm" len="sm"/>
            <a:tailEnd type="none" w="sm" len="sm"/>
          </a:ln>
          <a:effectLst/>
        </p:spPr>
        <p:txBody>
          <a:bodyPr>
            <a:spAutoFit/>
          </a:bodyPr>
          <a:lstStyle/>
          <a:p>
            <a:pPr algn="ctr"/>
            <a:r>
              <a:rPr lang="en-US" altLang="en-US" sz="2000"/>
              <a:t> 9 </a:t>
            </a:r>
          </a:p>
        </p:txBody>
      </p:sp>
      <p:sp>
        <p:nvSpPr>
          <p:cNvPr id="235" name="Text Box 70"/>
          <p:cNvSpPr txBox="1">
            <a:spLocks noChangeArrowheads="1"/>
          </p:cNvSpPr>
          <p:nvPr/>
        </p:nvSpPr>
        <p:spPr bwMode="auto">
          <a:xfrm>
            <a:off x="4502224" y="4632325"/>
            <a:ext cx="444352"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26</a:t>
            </a:r>
          </a:p>
        </p:txBody>
      </p:sp>
      <p:sp>
        <p:nvSpPr>
          <p:cNvPr id="236" name="Text Box 71"/>
          <p:cNvSpPr txBox="1">
            <a:spLocks noChangeArrowheads="1"/>
          </p:cNvSpPr>
          <p:nvPr/>
        </p:nvSpPr>
        <p:spPr bwMode="auto">
          <a:xfrm>
            <a:off x="4953000" y="4632325"/>
            <a:ext cx="444352"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32</a:t>
            </a:r>
          </a:p>
        </p:txBody>
      </p:sp>
      <p:sp>
        <p:nvSpPr>
          <p:cNvPr id="237" name="Text Box 72"/>
          <p:cNvSpPr txBox="1">
            <a:spLocks noChangeArrowheads="1"/>
          </p:cNvSpPr>
          <p:nvPr/>
        </p:nvSpPr>
        <p:spPr bwMode="auto">
          <a:xfrm>
            <a:off x="5413375" y="4632325"/>
            <a:ext cx="444352" cy="400110"/>
          </a:xfrm>
          <a:prstGeom prst="rect">
            <a:avLst/>
          </a:prstGeom>
          <a:solidFill>
            <a:srgbClr val="FFC000"/>
          </a:solidFill>
          <a:ln w="19050">
            <a:solidFill>
              <a:srgbClr val="FFC000"/>
            </a:solidFill>
            <a:miter lim="800000"/>
            <a:headEnd type="none" w="sm" len="sm"/>
            <a:tailEnd type="none" w="sm" len="sm"/>
          </a:ln>
          <a:effectLst/>
        </p:spPr>
        <p:txBody>
          <a:bodyPr wrap="none">
            <a:spAutoFit/>
          </a:bodyPr>
          <a:lstStyle/>
          <a:p>
            <a:pPr algn="ctr"/>
            <a:r>
              <a:rPr lang="en-US" altLang="en-US" sz="2000"/>
              <a:t>42</a:t>
            </a:r>
          </a:p>
        </p:txBody>
      </p:sp>
      <p:sp>
        <p:nvSpPr>
          <p:cNvPr id="238" name="Text Box 73"/>
          <p:cNvSpPr txBox="1">
            <a:spLocks noChangeArrowheads="1"/>
          </p:cNvSpPr>
          <p:nvPr/>
        </p:nvSpPr>
        <p:spPr bwMode="auto">
          <a:xfrm>
            <a:off x="5865739" y="4632325"/>
            <a:ext cx="582612" cy="400110"/>
          </a:xfrm>
          <a:prstGeom prst="rect">
            <a:avLst/>
          </a:prstGeom>
          <a:solidFill>
            <a:srgbClr val="FFC000"/>
          </a:solidFill>
          <a:ln w="19050">
            <a:solidFill>
              <a:srgbClr val="FFC000"/>
            </a:solidFill>
            <a:miter lim="800000"/>
            <a:headEnd type="none" w="sm" len="sm"/>
            <a:tailEnd type="none" w="sm" len="sm"/>
          </a:ln>
          <a:effectLst/>
        </p:spPr>
        <p:txBody>
          <a:bodyPr>
            <a:spAutoFit/>
          </a:bodyPr>
          <a:lstStyle/>
          <a:p>
            <a:pPr algn="ctr"/>
            <a:r>
              <a:rPr lang="en-US" altLang="en-US" sz="2000"/>
              <a:t>43</a:t>
            </a:r>
          </a:p>
        </p:txBody>
      </p:sp>
      <p:sp>
        <p:nvSpPr>
          <p:cNvPr id="239" name="Text Box 76"/>
          <p:cNvSpPr txBox="1">
            <a:spLocks noChangeArrowheads="1"/>
          </p:cNvSpPr>
          <p:nvPr/>
        </p:nvSpPr>
        <p:spPr bwMode="auto">
          <a:xfrm>
            <a:off x="2799109" y="5156171"/>
            <a:ext cx="5360987" cy="4001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i="1" dirty="0">
                <a:solidFill>
                  <a:srgbClr val="FF3300"/>
                </a:solidFill>
              </a:rPr>
              <a:t>                                                         k             </a:t>
            </a:r>
          </a:p>
        </p:txBody>
      </p:sp>
      <p:sp>
        <p:nvSpPr>
          <p:cNvPr id="240" name="Text Box 78"/>
          <p:cNvSpPr txBox="1">
            <a:spLocks noChangeArrowheads="1"/>
          </p:cNvSpPr>
          <p:nvPr/>
        </p:nvSpPr>
        <p:spPr bwMode="auto">
          <a:xfrm>
            <a:off x="1062038" y="5562600"/>
            <a:ext cx="4095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t>L</a:t>
            </a:r>
          </a:p>
        </p:txBody>
      </p:sp>
      <p:sp>
        <p:nvSpPr>
          <p:cNvPr id="241" name="Text Box 79"/>
          <p:cNvSpPr txBox="1">
            <a:spLocks noChangeArrowheads="1"/>
          </p:cNvSpPr>
          <p:nvPr/>
        </p:nvSpPr>
        <p:spPr bwMode="auto">
          <a:xfrm>
            <a:off x="4454525" y="5610225"/>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a:t>R</a:t>
            </a:r>
          </a:p>
        </p:txBody>
      </p:sp>
      <p:sp>
        <p:nvSpPr>
          <p:cNvPr id="242" name="Text Box 46"/>
          <p:cNvSpPr txBox="1">
            <a:spLocks noChangeArrowheads="1"/>
          </p:cNvSpPr>
          <p:nvPr/>
        </p:nvSpPr>
        <p:spPr bwMode="auto">
          <a:xfrm>
            <a:off x="3453968" y="5645120"/>
            <a:ext cx="508000" cy="40011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b="1"/>
              <a:t> </a:t>
            </a:r>
            <a:r>
              <a:rPr lang="en-US" altLang="en-US" sz="2000" b="1">
                <a:sym typeface="Symbol" panose="05050102010706020507" pitchFamily="18" charset="2"/>
              </a:rPr>
              <a:t></a:t>
            </a:r>
            <a:r>
              <a:rPr lang="en-US" altLang="en-US" sz="2000" b="1"/>
              <a:t> </a:t>
            </a:r>
          </a:p>
        </p:txBody>
      </p:sp>
      <p:sp>
        <p:nvSpPr>
          <p:cNvPr id="243" name="Text Box 47"/>
          <p:cNvSpPr txBox="1">
            <a:spLocks noChangeArrowheads="1"/>
          </p:cNvSpPr>
          <p:nvPr/>
        </p:nvSpPr>
        <p:spPr bwMode="auto">
          <a:xfrm>
            <a:off x="6823508" y="5653088"/>
            <a:ext cx="508000" cy="40011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b="1"/>
              <a:t> </a:t>
            </a:r>
            <a:r>
              <a:rPr lang="en-US" altLang="en-US" sz="2000" b="1">
                <a:sym typeface="Symbol" panose="05050102010706020507" pitchFamily="18" charset="2"/>
              </a:rPr>
              <a:t></a:t>
            </a:r>
            <a:r>
              <a:rPr lang="en-US" altLang="en-US" sz="2000" b="1"/>
              <a:t> </a:t>
            </a:r>
          </a:p>
        </p:txBody>
      </p:sp>
    </p:spTree>
    <p:extLst>
      <p:ext uri="{BB962C8B-B14F-4D97-AF65-F5344CB8AC3E}">
        <p14:creationId xmlns:p14="http://schemas.microsoft.com/office/powerpoint/2010/main" val="44126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2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1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0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32"/>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223"/>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499"/>
                                          </p:stCondLst>
                                        </p:cTn>
                                        <p:tgtEl>
                                          <p:spTgt spid="213"/>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499"/>
                                          </p:stCondLst>
                                        </p:cTn>
                                        <p:tgtEl>
                                          <p:spTgt spid="2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33"/>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224"/>
                                        </p:tgtEl>
                                        <p:attrNameLst>
                                          <p:attrName>style.visibility</p:attrName>
                                        </p:attrNameLst>
                                      </p:cBhvr>
                                      <p:to>
                                        <p:strVal val="visible"/>
                                      </p:to>
                                    </p:set>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499"/>
                                          </p:stCondLst>
                                        </p:cTn>
                                        <p:tgtEl>
                                          <p:spTgt spid="214"/>
                                        </p:tgtEl>
                                        <p:attrNameLst>
                                          <p:attrName>style.visibility</p:attrName>
                                        </p:attrNameLst>
                                      </p:cBhvr>
                                      <p:to>
                                        <p:strVal val="visible"/>
                                      </p:to>
                                    </p:set>
                                  </p:childTnLst>
                                </p:cTn>
                              </p:par>
                            </p:childTnLst>
                          </p:cTn>
                        </p:par>
                        <p:par>
                          <p:cTn id="39" fill="hold">
                            <p:stCondLst>
                              <p:cond delay="1500"/>
                            </p:stCondLst>
                            <p:childTnLst>
                              <p:par>
                                <p:cTn id="40" presetID="1" presetClass="entr" presetSubtype="0" fill="hold" grpId="0" nodeType="afterEffect">
                                  <p:stCondLst>
                                    <p:cond delay="0"/>
                                  </p:stCondLst>
                                  <p:childTnLst>
                                    <p:set>
                                      <p:cBhvr>
                                        <p:cTn id="41" dur="1" fill="hold">
                                          <p:stCondLst>
                                            <p:cond delay="499"/>
                                          </p:stCondLst>
                                        </p:cTn>
                                        <p:tgtEl>
                                          <p:spTgt spid="20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234"/>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499"/>
                                          </p:stCondLst>
                                        </p:cTn>
                                        <p:tgtEl>
                                          <p:spTgt spid="228"/>
                                        </p:tgtEl>
                                        <p:attrNameLst>
                                          <p:attrName>style.visibility</p:attrName>
                                        </p:attrNameLst>
                                      </p:cBhvr>
                                      <p:to>
                                        <p:strVal val="visible"/>
                                      </p:to>
                                    </p:set>
                                  </p:childTnLst>
                                </p:cTn>
                              </p:par>
                            </p:childTnLst>
                          </p:cTn>
                        </p:par>
                        <p:par>
                          <p:cTn id="49" fill="hold">
                            <p:stCondLst>
                              <p:cond delay="1000"/>
                            </p:stCondLst>
                            <p:childTnLst>
                              <p:par>
                                <p:cTn id="50" presetID="1" presetClass="entr" presetSubtype="0" fill="hold" grpId="0" nodeType="afterEffect">
                                  <p:stCondLst>
                                    <p:cond delay="0"/>
                                  </p:stCondLst>
                                  <p:childTnLst>
                                    <p:set>
                                      <p:cBhvr>
                                        <p:cTn id="51" dur="1" fill="hold">
                                          <p:stCondLst>
                                            <p:cond delay="499"/>
                                          </p:stCondLst>
                                        </p:cTn>
                                        <p:tgtEl>
                                          <p:spTgt spid="220"/>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grpId="0" nodeType="afterEffect">
                                  <p:stCondLst>
                                    <p:cond delay="0"/>
                                  </p:stCondLst>
                                  <p:childTnLst>
                                    <p:set>
                                      <p:cBhvr>
                                        <p:cTn id="54" dur="1" fill="hold">
                                          <p:stCondLst>
                                            <p:cond delay="499"/>
                                          </p:stCondLst>
                                        </p:cTn>
                                        <p:tgtEl>
                                          <p:spTgt spid="20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35"/>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499"/>
                                          </p:stCondLst>
                                        </p:cTn>
                                        <p:tgtEl>
                                          <p:spTgt spid="225"/>
                                        </p:tgtEl>
                                        <p:attrNameLst>
                                          <p:attrName>style.visibility</p:attrName>
                                        </p:attrNameLst>
                                      </p:cBhvr>
                                      <p:to>
                                        <p:strVal val="visible"/>
                                      </p:to>
                                    </p:se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499"/>
                                          </p:stCondLst>
                                        </p:cTn>
                                        <p:tgtEl>
                                          <p:spTgt spid="215"/>
                                        </p:tgtEl>
                                        <p:attrNameLst>
                                          <p:attrName>style.visibility</p:attrName>
                                        </p:attrNameLst>
                                      </p:cBhvr>
                                      <p:to>
                                        <p:strVal val="visible"/>
                                      </p:to>
                                    </p:set>
                                  </p:childTnLst>
                                </p:cTn>
                              </p:par>
                            </p:childTnLst>
                          </p:cTn>
                        </p:par>
                        <p:par>
                          <p:cTn id="65" fill="hold">
                            <p:stCondLst>
                              <p:cond delay="1500"/>
                            </p:stCondLst>
                            <p:childTnLst>
                              <p:par>
                                <p:cTn id="66" presetID="1" presetClass="entr" presetSubtype="0" fill="hold" grpId="0" nodeType="afterEffect">
                                  <p:stCondLst>
                                    <p:cond delay="0"/>
                                  </p:stCondLst>
                                  <p:childTnLst>
                                    <p:set>
                                      <p:cBhvr>
                                        <p:cTn id="67" dur="1" fill="hold">
                                          <p:stCondLst>
                                            <p:cond delay="499"/>
                                          </p:stCondLst>
                                        </p:cTn>
                                        <p:tgtEl>
                                          <p:spTgt spid="20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236"/>
                                        </p:tgtEl>
                                        <p:attrNameLst>
                                          <p:attrName>style.visibility</p:attrName>
                                        </p:attrNameLst>
                                      </p:cBhvr>
                                      <p:to>
                                        <p:strVal val="visible"/>
                                      </p:to>
                                    </p:se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499"/>
                                          </p:stCondLst>
                                        </p:cTn>
                                        <p:tgtEl>
                                          <p:spTgt spid="226"/>
                                        </p:tgtEl>
                                        <p:attrNameLst>
                                          <p:attrName>style.visibility</p:attrName>
                                        </p:attrNameLst>
                                      </p:cBhvr>
                                      <p:to>
                                        <p:strVal val="visible"/>
                                      </p:to>
                                    </p:set>
                                  </p:childTnLst>
                                </p:cTn>
                              </p:par>
                            </p:childTnLst>
                          </p:cTn>
                        </p:par>
                        <p:par>
                          <p:cTn id="75" fill="hold">
                            <p:stCondLst>
                              <p:cond delay="1000"/>
                            </p:stCondLst>
                            <p:childTnLst>
                              <p:par>
                                <p:cTn id="76" presetID="1" presetClass="entr" presetSubtype="0" fill="hold" grpId="0" nodeType="afterEffect">
                                  <p:stCondLst>
                                    <p:cond delay="0"/>
                                  </p:stCondLst>
                                  <p:childTnLst>
                                    <p:set>
                                      <p:cBhvr>
                                        <p:cTn id="77" dur="1" fill="hold">
                                          <p:stCondLst>
                                            <p:cond delay="499"/>
                                          </p:stCondLst>
                                        </p:cTn>
                                        <p:tgtEl>
                                          <p:spTgt spid="218"/>
                                        </p:tgtEl>
                                        <p:attrNameLst>
                                          <p:attrName>style.visibility</p:attrName>
                                        </p:attrNameLst>
                                      </p:cBhvr>
                                      <p:to>
                                        <p:strVal val="visible"/>
                                      </p:to>
                                    </p:set>
                                  </p:childTnLst>
                                </p:cTn>
                              </p:par>
                            </p:childTnLst>
                          </p:cTn>
                        </p:par>
                        <p:par>
                          <p:cTn id="78" fill="hold">
                            <p:stCondLst>
                              <p:cond delay="1500"/>
                            </p:stCondLst>
                            <p:childTnLst>
                              <p:par>
                                <p:cTn id="79" presetID="1" presetClass="entr" presetSubtype="0" fill="hold" grpId="0" nodeType="afterEffect">
                                  <p:stCondLst>
                                    <p:cond delay="0"/>
                                  </p:stCondLst>
                                  <p:childTnLst>
                                    <p:set>
                                      <p:cBhvr>
                                        <p:cTn id="80" dur="1" fill="hold">
                                          <p:stCondLst>
                                            <p:cond delay="499"/>
                                          </p:stCondLst>
                                        </p:cTn>
                                        <p:tgtEl>
                                          <p:spTgt spid="21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237"/>
                                        </p:tgtEl>
                                        <p:attrNameLst>
                                          <p:attrName>style.visibility</p:attrName>
                                        </p:attrNameLst>
                                      </p:cBhvr>
                                      <p:to>
                                        <p:strVal val="visible"/>
                                      </p:to>
                                    </p:set>
                                  </p:childTnLst>
                                </p:cTn>
                              </p:par>
                            </p:childTnLst>
                          </p:cTn>
                        </p:par>
                        <p:par>
                          <p:cTn id="85" fill="hold">
                            <p:stCondLst>
                              <p:cond delay="500"/>
                            </p:stCondLst>
                            <p:childTnLst>
                              <p:par>
                                <p:cTn id="86" presetID="1" presetClass="entr" presetSubtype="0" fill="hold" grpId="0" nodeType="afterEffect">
                                  <p:stCondLst>
                                    <p:cond delay="0"/>
                                  </p:stCondLst>
                                  <p:childTnLst>
                                    <p:set>
                                      <p:cBhvr>
                                        <p:cTn id="87" dur="1" fill="hold">
                                          <p:stCondLst>
                                            <p:cond delay="499"/>
                                          </p:stCondLst>
                                        </p:cTn>
                                        <p:tgtEl>
                                          <p:spTgt spid="229"/>
                                        </p:tgtEl>
                                        <p:attrNameLst>
                                          <p:attrName>style.visibility</p:attrName>
                                        </p:attrNameLst>
                                      </p:cBhvr>
                                      <p:to>
                                        <p:strVal val="visible"/>
                                      </p:to>
                                    </p:se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499"/>
                                          </p:stCondLst>
                                        </p:cTn>
                                        <p:tgtEl>
                                          <p:spTgt spid="221"/>
                                        </p:tgtEl>
                                        <p:attrNameLst>
                                          <p:attrName>style.visibility</p:attrName>
                                        </p:attrNameLst>
                                      </p:cBhvr>
                                      <p:to>
                                        <p:strVal val="visible"/>
                                      </p:to>
                                    </p:set>
                                  </p:childTnLst>
                                </p:cTn>
                              </p:par>
                            </p:childTnLst>
                          </p:cTn>
                        </p:par>
                        <p:par>
                          <p:cTn id="91" fill="hold">
                            <p:stCondLst>
                              <p:cond delay="1500"/>
                            </p:stCondLst>
                            <p:childTnLst>
                              <p:par>
                                <p:cTn id="92" presetID="1" presetClass="entr" presetSubtype="0" fill="hold" grpId="0" nodeType="afterEffect">
                                  <p:stCondLst>
                                    <p:cond delay="0"/>
                                  </p:stCondLst>
                                  <p:childTnLst>
                                    <p:set>
                                      <p:cBhvr>
                                        <p:cTn id="93" dur="1" fill="hold">
                                          <p:stCondLst>
                                            <p:cond delay="499"/>
                                          </p:stCondLst>
                                        </p:cTn>
                                        <p:tgtEl>
                                          <p:spTgt spid="21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499"/>
                                          </p:stCondLst>
                                        </p:cTn>
                                        <p:tgtEl>
                                          <p:spTgt spid="238"/>
                                        </p:tgtEl>
                                        <p:attrNameLst>
                                          <p:attrName>style.visibility</p:attrName>
                                        </p:attrNameLst>
                                      </p:cBhvr>
                                      <p:to>
                                        <p:strVal val="visible"/>
                                      </p:to>
                                    </p:set>
                                  </p:childTnLst>
                                </p:cTn>
                              </p:par>
                            </p:childTnLst>
                          </p:cTn>
                        </p:par>
                        <p:par>
                          <p:cTn id="98" fill="hold">
                            <p:stCondLst>
                              <p:cond delay="500"/>
                            </p:stCondLst>
                            <p:childTnLst>
                              <p:par>
                                <p:cTn id="99" presetID="1" presetClass="entr" presetSubtype="0" fill="hold" grpId="0" nodeType="afterEffect">
                                  <p:stCondLst>
                                    <p:cond delay="0"/>
                                  </p:stCondLst>
                                  <p:childTnLst>
                                    <p:set>
                                      <p:cBhvr>
                                        <p:cTn id="100" dur="1" fill="hold">
                                          <p:stCondLst>
                                            <p:cond delay="499"/>
                                          </p:stCondLst>
                                        </p:cTn>
                                        <p:tgtEl>
                                          <p:spTgt spid="230"/>
                                        </p:tgtEl>
                                        <p:attrNameLst>
                                          <p:attrName>style.visibility</p:attrName>
                                        </p:attrNameLst>
                                      </p:cBhvr>
                                      <p:to>
                                        <p:strVal val="visible"/>
                                      </p:to>
                                    </p:set>
                                  </p:childTnLst>
                                </p:cTn>
                              </p:par>
                            </p:childTnLst>
                          </p:cTn>
                        </p:par>
                        <p:par>
                          <p:cTn id="101" fill="hold">
                            <p:stCondLst>
                              <p:cond delay="1000"/>
                            </p:stCondLst>
                            <p:childTnLst>
                              <p:par>
                                <p:cTn id="102" presetID="1" presetClass="entr" presetSubtype="0" fill="hold" grpId="0" nodeType="afterEffect">
                                  <p:stCondLst>
                                    <p:cond delay="0"/>
                                  </p:stCondLst>
                                  <p:childTnLst>
                                    <p:set>
                                      <p:cBhvr>
                                        <p:cTn id="103" dur="1" fill="hold">
                                          <p:stCondLst>
                                            <p:cond delay="499"/>
                                          </p:stCondLst>
                                        </p:cTn>
                                        <p:tgtEl>
                                          <p:spTgt spid="222"/>
                                        </p:tgtEl>
                                        <p:attrNameLst>
                                          <p:attrName>style.visibility</p:attrName>
                                        </p:attrNameLst>
                                      </p:cBhvr>
                                      <p:to>
                                        <p:strVal val="visible"/>
                                      </p:to>
                                    </p:set>
                                  </p:childTnLst>
                                </p:cTn>
                              </p:par>
                            </p:childTnLst>
                          </p:cTn>
                        </p:par>
                        <p:par>
                          <p:cTn id="104" fill="hold">
                            <p:stCondLst>
                              <p:cond delay="1500"/>
                            </p:stCondLst>
                            <p:childTnLst>
                              <p:par>
                                <p:cTn id="105" presetID="1" presetClass="entr" presetSubtype="0" fill="hold" grpId="0" nodeType="afterEffect">
                                  <p:stCondLst>
                                    <p:cond delay="0"/>
                                  </p:stCondLst>
                                  <p:childTnLst>
                                    <p:set>
                                      <p:cBhvr>
                                        <p:cTn id="106" dur="1" fill="hold">
                                          <p:stCondLst>
                                            <p:cond delay="499"/>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autoUpdateAnimBg="0"/>
      <p:bldP spid="206" grpId="0" animBg="1" autoUpdateAnimBg="0"/>
      <p:bldP spid="207" grpId="0" animBg="1" autoUpdateAnimBg="0"/>
      <p:bldP spid="208" grpId="0" animBg="1" autoUpdateAnimBg="0"/>
      <p:bldP spid="209" grpId="0" animBg="1" autoUpdateAnimBg="0"/>
      <p:bldP spid="210" grpId="0" animBg="1" autoUpdateAnimBg="0"/>
      <p:bldP spid="211" grpId="0" animBg="1" autoUpdateAnimBg="0"/>
      <p:bldP spid="213" grpId="0" animBg="1" autoUpdateAnimBg="0"/>
      <p:bldP spid="214" grpId="0" animBg="1" autoUpdateAnimBg="0"/>
      <p:bldP spid="215" grpId="0" animBg="1" autoUpdateAnimBg="0"/>
      <p:bldP spid="218" grpId="0" animBg="1" autoUpdateAnimBg="0"/>
      <p:bldP spid="219" grpId="0" animBg="1" autoUpdateAnimBg="0"/>
      <p:bldP spid="220" grpId="0" animBg="1" autoUpdateAnimBg="0"/>
      <p:bldP spid="221" grpId="0" animBg="1" autoUpdateAnimBg="0"/>
      <p:bldP spid="222" grpId="0" animBg="1" autoUpdateAnimBg="0"/>
      <p:bldP spid="223" grpId="0" animBg="1" autoUpdateAnimBg="0"/>
      <p:bldP spid="224" grpId="0" animBg="1" autoUpdateAnimBg="0"/>
      <p:bldP spid="225" grpId="0" animBg="1" autoUpdateAnimBg="0"/>
      <p:bldP spid="226" grpId="0" animBg="1" autoUpdateAnimBg="0"/>
      <p:bldP spid="227" grpId="0" animBg="1" autoUpdateAnimBg="0"/>
      <p:bldP spid="228" grpId="0" animBg="1" autoUpdateAnimBg="0"/>
      <p:bldP spid="229" grpId="0" animBg="1" autoUpdateAnimBg="0"/>
      <p:bldP spid="230" grpId="0" animBg="1" autoUpdateAnimBg="0"/>
      <p:bldP spid="231" grpId="0" animBg="1" autoUpdateAnimBg="0"/>
      <p:bldP spid="232" grpId="0" animBg="1" autoUpdateAnimBg="0"/>
      <p:bldP spid="233" grpId="0" animBg="1" autoUpdateAnimBg="0"/>
      <p:bldP spid="234" grpId="0" animBg="1" autoUpdateAnimBg="0"/>
      <p:bldP spid="235" grpId="0" animBg="1" autoUpdateAnimBg="0"/>
      <p:bldP spid="236" grpId="0" animBg="1" autoUpdateAnimBg="0"/>
      <p:bldP spid="237" grpId="0" animBg="1" autoUpdateAnimBg="0"/>
      <p:bldP spid="238" grpId="0" animBg="1" autoUpdateAnimBg="0"/>
      <p:bldP spid="239"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8575" y="10319"/>
            <a:ext cx="8001000" cy="715963"/>
          </a:xfrm>
        </p:spPr>
        <p:txBody>
          <a:bodyPr/>
          <a:lstStyle/>
          <a:p>
            <a:pPr eaLnBrk="1" hangingPunct="1"/>
            <a:r>
              <a:rPr lang="en-US" dirty="0" smtClean="0"/>
              <a:t>Merge - Pseudocode</a:t>
            </a:r>
          </a:p>
        </p:txBody>
      </p:sp>
      <p:sp>
        <p:nvSpPr>
          <p:cNvPr id="269315" name="Rectangle 3"/>
          <p:cNvSpPr>
            <a:spLocks noGrp="1" noChangeArrowheads="1"/>
          </p:cNvSpPr>
          <p:nvPr>
            <p:ph type="body" idx="1"/>
          </p:nvPr>
        </p:nvSpPr>
        <p:spPr>
          <a:xfrm>
            <a:off x="381000" y="1566863"/>
            <a:ext cx="5213350" cy="4819650"/>
          </a:xfrm>
        </p:spPr>
        <p:txBody>
          <a:bodyPr/>
          <a:lstStyle/>
          <a:p>
            <a:pPr marL="381000" indent="-381000" eaLnBrk="1" hangingPunct="1">
              <a:buFontTx/>
              <a:buNone/>
            </a:pPr>
            <a:r>
              <a:rPr lang="en-US" sz="2000" b="1" dirty="0" smtClean="0"/>
              <a:t>MERGE(</a:t>
            </a:r>
            <a:r>
              <a:rPr lang="vi-VN" sz="2000" b="1" dirty="0" smtClean="0"/>
              <a:t>S</a:t>
            </a:r>
            <a:r>
              <a:rPr lang="en-US" sz="2000" b="1" dirty="0" smtClean="0"/>
              <a:t>, p, q, r)</a:t>
            </a:r>
          </a:p>
          <a:p>
            <a:pPr marL="381000" indent="-381000" eaLnBrk="1" hangingPunct="1">
              <a:buFontTx/>
              <a:buAutoNum type="arabicPeriod"/>
            </a:pPr>
            <a:r>
              <a:rPr lang="vi-VN" sz="2000" dirty="0" smtClean="0"/>
              <a:t>Calculate</a:t>
            </a:r>
            <a:r>
              <a:rPr lang="en-US" sz="2000" dirty="0" smtClean="0"/>
              <a:t> </a:t>
            </a:r>
            <a:r>
              <a:rPr lang="en-US" sz="2000" dirty="0" smtClean="0">
                <a:latin typeface="Comic Sans MS" pitchFamily="66" charset="0"/>
              </a:rPr>
              <a:t>n</a:t>
            </a:r>
            <a:r>
              <a:rPr lang="en-US" sz="2000" baseline="-25000" dirty="0" smtClean="0">
                <a:latin typeface="Comic Sans MS" pitchFamily="66" charset="0"/>
              </a:rPr>
              <a:t>1</a:t>
            </a:r>
            <a:r>
              <a:rPr lang="en-US" sz="2000" dirty="0" smtClean="0">
                <a:latin typeface="Comic Sans MS" pitchFamily="66" charset="0"/>
              </a:rPr>
              <a:t> </a:t>
            </a:r>
            <a:r>
              <a:rPr lang="vi-VN" sz="2000" dirty="0" smtClean="0"/>
              <a:t>and</a:t>
            </a:r>
            <a:r>
              <a:rPr lang="en-US" sz="2000" dirty="0" smtClean="0">
                <a:latin typeface="Comic Sans MS" pitchFamily="66" charset="0"/>
              </a:rPr>
              <a:t> n</a:t>
            </a:r>
            <a:r>
              <a:rPr lang="en-US" sz="2000" baseline="-25000" dirty="0" smtClean="0">
                <a:latin typeface="Comic Sans MS" pitchFamily="66" charset="0"/>
              </a:rPr>
              <a:t>2</a:t>
            </a:r>
            <a:endParaRPr lang="en-US" sz="2000" dirty="0" smtClean="0">
              <a:latin typeface="Comic Sans MS" pitchFamily="66" charset="0"/>
            </a:endParaRPr>
          </a:p>
          <a:p>
            <a:pPr marL="381000" indent="-381000" eaLnBrk="1" hangingPunct="1">
              <a:buFontTx/>
              <a:buAutoNum type="arabicPeriod"/>
            </a:pPr>
            <a:r>
              <a:rPr lang="vi-VN" sz="2000" dirty="0" smtClean="0"/>
              <a:t>Copy the first </a:t>
            </a:r>
            <a:r>
              <a:rPr lang="en-US" sz="2000" dirty="0" smtClean="0">
                <a:latin typeface="Comic Sans MS" pitchFamily="66" charset="0"/>
              </a:rPr>
              <a:t>n</a:t>
            </a:r>
            <a:r>
              <a:rPr lang="en-US" sz="2000" baseline="-25000" dirty="0" smtClean="0">
                <a:latin typeface="Comic Sans MS" pitchFamily="66" charset="0"/>
              </a:rPr>
              <a:t>1</a:t>
            </a:r>
            <a:r>
              <a:rPr lang="en-US" sz="2000" dirty="0" smtClean="0"/>
              <a:t> </a:t>
            </a:r>
            <a:r>
              <a:rPr lang="vi-VN" sz="2000" dirty="0" smtClean="0"/>
              <a:t>elements to</a:t>
            </a:r>
            <a:r>
              <a:rPr lang="en-US" sz="2000" dirty="0" smtClean="0"/>
              <a:t>  </a:t>
            </a:r>
            <a:r>
              <a:rPr lang="en-US" sz="2000" dirty="0" smtClean="0">
                <a:latin typeface="Comic Sans MS" pitchFamily="66" charset="0"/>
              </a:rPr>
              <a:t>L[1 . . n</a:t>
            </a:r>
            <a:r>
              <a:rPr lang="en-US" sz="2000" baseline="-25000" dirty="0" smtClean="0">
                <a:latin typeface="Comic Sans MS" pitchFamily="66" charset="0"/>
              </a:rPr>
              <a:t>1</a:t>
            </a:r>
            <a:r>
              <a:rPr lang="en-US" sz="2000" dirty="0" smtClean="0">
                <a:latin typeface="Comic Sans MS" pitchFamily="66" charset="0"/>
              </a:rPr>
              <a:t>]</a:t>
            </a:r>
            <a:r>
              <a:rPr lang="en-US" sz="2000" dirty="0" smtClean="0"/>
              <a:t> </a:t>
            </a:r>
            <a:r>
              <a:rPr lang="vi-VN" sz="2000" dirty="0" smtClean="0"/>
              <a:t>and</a:t>
            </a:r>
            <a:r>
              <a:rPr lang="en-US" sz="2000" dirty="0" smtClean="0"/>
              <a:t> remain</a:t>
            </a:r>
            <a:r>
              <a:rPr lang="vi-VN" sz="2000" dirty="0" smtClean="0"/>
              <a:t> </a:t>
            </a:r>
            <a:r>
              <a:rPr lang="en-US" sz="2000" dirty="0" smtClean="0">
                <a:latin typeface="Comic Sans MS" pitchFamily="66" charset="0"/>
              </a:rPr>
              <a:t>n</a:t>
            </a:r>
            <a:r>
              <a:rPr lang="en-US" sz="2000" baseline="-25000" dirty="0" smtClean="0">
                <a:latin typeface="Comic Sans MS" pitchFamily="66" charset="0"/>
              </a:rPr>
              <a:t>2</a:t>
            </a:r>
            <a:r>
              <a:rPr lang="en-US" sz="2000" dirty="0" smtClean="0"/>
              <a:t> </a:t>
            </a:r>
            <a:r>
              <a:rPr lang="vi-VN" sz="2000" dirty="0" smtClean="0"/>
              <a:t>elements to</a:t>
            </a:r>
            <a:r>
              <a:rPr lang="en-US" sz="2000" dirty="0" smtClean="0"/>
              <a:t> </a:t>
            </a:r>
            <a:r>
              <a:rPr lang="en-US" sz="2000" dirty="0" smtClean="0">
                <a:latin typeface="Comic Sans MS" pitchFamily="66" charset="0"/>
              </a:rPr>
              <a:t>R[1 . . n</a:t>
            </a:r>
            <a:r>
              <a:rPr lang="en-US" sz="2000" baseline="-25000" dirty="0" smtClean="0">
                <a:latin typeface="Comic Sans MS" pitchFamily="66" charset="0"/>
              </a:rPr>
              <a:t>2</a:t>
            </a:r>
            <a:r>
              <a:rPr lang="en-US" sz="2000" dirty="0" smtClean="0">
                <a:latin typeface="Comic Sans MS" pitchFamily="66" charset="0"/>
              </a:rPr>
              <a:t>]</a:t>
            </a:r>
          </a:p>
          <a:p>
            <a:pPr marL="381000" indent="-381000" eaLnBrk="1" hangingPunct="1">
              <a:buFontTx/>
              <a:buAutoNum type="arabicPeriod"/>
            </a:pPr>
            <a:r>
              <a:rPr lang="en-US" sz="2000" dirty="0" smtClean="0">
                <a:latin typeface="Comic Sans MS" pitchFamily="66" charset="0"/>
              </a:rPr>
              <a:t>L[n</a:t>
            </a:r>
            <a:r>
              <a:rPr lang="en-US" sz="2000" baseline="-25000" dirty="0" smtClean="0">
                <a:latin typeface="Comic Sans MS" pitchFamily="66" charset="0"/>
              </a:rPr>
              <a:t>1</a:t>
            </a:r>
            <a:r>
              <a:rPr lang="en-US" sz="2000" dirty="0" smtClean="0">
                <a:latin typeface="Comic Sans MS" pitchFamily="66" charset="0"/>
              </a:rPr>
              <a:t> + 1] ← </a:t>
            </a:r>
            <a:r>
              <a:rPr lang="en-US" sz="2000" dirty="0" smtClean="0">
                <a:latin typeface="Comic Sans MS" pitchFamily="66" charset="0"/>
                <a:sym typeface="Symbol" pitchFamily="18" charset="2"/>
              </a:rPr>
              <a:t>;</a:t>
            </a:r>
            <a:r>
              <a:rPr lang="en-US" sz="2000" dirty="0" smtClean="0">
                <a:sym typeface="Symbol" pitchFamily="18" charset="2"/>
              </a:rPr>
              <a:t>     </a:t>
            </a:r>
            <a:r>
              <a:rPr lang="en-US" sz="2000" dirty="0" smtClean="0">
                <a:latin typeface="Comic Sans MS" pitchFamily="66" charset="0"/>
              </a:rPr>
              <a:t>R[n</a:t>
            </a:r>
            <a:r>
              <a:rPr lang="en-US" sz="2000" baseline="-25000" dirty="0" smtClean="0">
                <a:latin typeface="Comic Sans MS" pitchFamily="66" charset="0"/>
              </a:rPr>
              <a:t>2</a:t>
            </a:r>
            <a:r>
              <a:rPr lang="en-US" sz="2000" dirty="0" smtClean="0">
                <a:latin typeface="Comic Sans MS" pitchFamily="66" charset="0"/>
              </a:rPr>
              <a:t> + 1] </a:t>
            </a:r>
            <a:r>
              <a:rPr lang="en-US" sz="2000" dirty="0" smtClean="0"/>
              <a:t>← </a:t>
            </a:r>
            <a:r>
              <a:rPr lang="en-US" sz="2000" dirty="0" smtClean="0">
                <a:sym typeface="Symbol" pitchFamily="18" charset="2"/>
              </a:rPr>
              <a:t></a:t>
            </a:r>
            <a:endParaRPr lang="en-US" sz="2000" dirty="0" smtClean="0"/>
          </a:p>
          <a:p>
            <a:pPr marL="381000" indent="-381000" eaLnBrk="1" hangingPunct="1">
              <a:buFontTx/>
              <a:buAutoNum type="arabicPeriod"/>
            </a:pPr>
            <a:r>
              <a:rPr lang="en-US" sz="2000" dirty="0" smtClean="0"/>
              <a:t> </a:t>
            </a:r>
            <a:r>
              <a:rPr lang="en-US" sz="2000" dirty="0" err="1" smtClean="0">
                <a:latin typeface="Comic Sans MS" pitchFamily="66" charset="0"/>
              </a:rPr>
              <a:t>i</a:t>
            </a:r>
            <a:r>
              <a:rPr lang="en-US" sz="2000" dirty="0" smtClean="0">
                <a:latin typeface="Comic Sans MS" pitchFamily="66" charset="0"/>
              </a:rPr>
              <a:t> ← 1;    j ← 1</a:t>
            </a:r>
          </a:p>
          <a:p>
            <a:pPr marL="381000" indent="-381000" eaLnBrk="1" hangingPunct="1">
              <a:buFontTx/>
              <a:buAutoNum type="arabicPeriod"/>
            </a:pPr>
            <a:r>
              <a:rPr lang="en-US" sz="2000" dirty="0" smtClean="0"/>
              <a:t> </a:t>
            </a:r>
            <a:r>
              <a:rPr lang="en-US" sz="2000" b="1" dirty="0" smtClean="0"/>
              <a:t>for </a:t>
            </a:r>
            <a:r>
              <a:rPr lang="en-US" sz="2000" dirty="0" smtClean="0">
                <a:latin typeface="Comic Sans MS" pitchFamily="66" charset="0"/>
              </a:rPr>
              <a:t>k ← p</a:t>
            </a:r>
            <a:r>
              <a:rPr lang="en-US" sz="2000" dirty="0" smtClean="0"/>
              <a:t> </a:t>
            </a:r>
            <a:r>
              <a:rPr lang="en-US" sz="2000" b="1" dirty="0" smtClean="0"/>
              <a:t>to </a:t>
            </a:r>
            <a:r>
              <a:rPr lang="en-US" sz="2000" dirty="0" smtClean="0">
                <a:latin typeface="Comic Sans MS" pitchFamily="66" charset="0"/>
              </a:rPr>
              <a:t>r </a:t>
            </a:r>
            <a:r>
              <a:rPr lang="en-US" sz="2000" b="1" dirty="0" smtClean="0"/>
              <a:t>do</a:t>
            </a:r>
          </a:p>
          <a:p>
            <a:pPr marL="381000" indent="-381000" eaLnBrk="1" hangingPunct="1">
              <a:buFontTx/>
              <a:buAutoNum type="arabicPeriod"/>
            </a:pPr>
            <a:r>
              <a:rPr lang="en-US" sz="2000" dirty="0" smtClean="0"/>
              <a:t>            </a:t>
            </a:r>
            <a:r>
              <a:rPr lang="en-US" sz="2000" b="1" dirty="0" smtClean="0"/>
              <a:t> if </a:t>
            </a:r>
            <a:r>
              <a:rPr lang="en-US" sz="2000" dirty="0" smtClean="0">
                <a:latin typeface="Comic Sans MS" pitchFamily="66" charset="0"/>
              </a:rPr>
              <a:t>L[ </a:t>
            </a:r>
            <a:r>
              <a:rPr lang="en-US" sz="2000" dirty="0" err="1" smtClean="0">
                <a:latin typeface="Comic Sans MS" pitchFamily="66" charset="0"/>
              </a:rPr>
              <a:t>i</a:t>
            </a:r>
            <a:r>
              <a:rPr lang="en-US" sz="2000" dirty="0" smtClean="0">
                <a:latin typeface="Comic Sans MS" pitchFamily="66" charset="0"/>
              </a:rPr>
              <a:t> ] ≤ R[ j ]</a:t>
            </a:r>
          </a:p>
          <a:p>
            <a:pPr marL="381000" indent="-381000" eaLnBrk="1" hangingPunct="1">
              <a:buFontTx/>
              <a:buAutoNum type="arabicPeriod"/>
            </a:pPr>
            <a:r>
              <a:rPr lang="en-US" sz="2000" dirty="0" smtClean="0"/>
              <a:t>            </a:t>
            </a:r>
            <a:r>
              <a:rPr lang="en-US" sz="2000" b="1" dirty="0" smtClean="0"/>
              <a:t> then </a:t>
            </a:r>
            <a:r>
              <a:rPr lang="en-US" sz="2000" dirty="0" smtClean="0">
                <a:latin typeface="Comic Sans MS" pitchFamily="66" charset="0"/>
              </a:rPr>
              <a:t>S[k] ← L[ </a:t>
            </a:r>
            <a:r>
              <a:rPr lang="en-US" sz="2000" dirty="0" err="1" smtClean="0">
                <a:latin typeface="Comic Sans MS" pitchFamily="66" charset="0"/>
              </a:rPr>
              <a:t>i</a:t>
            </a:r>
            <a:r>
              <a:rPr lang="en-US" sz="2000" dirty="0" smtClean="0">
                <a:latin typeface="Comic Sans MS" pitchFamily="66" charset="0"/>
              </a:rPr>
              <a:t> ]</a:t>
            </a:r>
          </a:p>
          <a:p>
            <a:pPr marL="381000" indent="-381000" eaLnBrk="1" hangingPunct="1">
              <a:buFontTx/>
              <a:buAutoNum type="arabicPeriod"/>
            </a:pPr>
            <a:r>
              <a:rPr lang="en-US" sz="2000" dirty="0" smtClean="0"/>
              <a:t>                      </a:t>
            </a:r>
            <a:r>
              <a:rPr lang="en-US" sz="2000" dirty="0" err="1" smtClean="0">
                <a:latin typeface="Comic Sans MS" pitchFamily="66" charset="0"/>
              </a:rPr>
              <a:t>i</a:t>
            </a:r>
            <a:r>
              <a:rPr lang="en-US" sz="2000" dirty="0" smtClean="0">
                <a:latin typeface="Comic Sans MS" pitchFamily="66" charset="0"/>
              </a:rPr>
              <a:t> ←</a:t>
            </a:r>
            <a:r>
              <a:rPr lang="en-US" sz="2000" dirty="0" err="1" smtClean="0">
                <a:latin typeface="Comic Sans MS" pitchFamily="66" charset="0"/>
              </a:rPr>
              <a:t>i</a:t>
            </a:r>
            <a:r>
              <a:rPr lang="en-US" sz="2000" dirty="0" smtClean="0">
                <a:latin typeface="Comic Sans MS" pitchFamily="66" charset="0"/>
              </a:rPr>
              <a:t> + 1</a:t>
            </a:r>
          </a:p>
          <a:p>
            <a:pPr marL="381000" indent="-381000" eaLnBrk="1" hangingPunct="1">
              <a:buFontTx/>
              <a:buAutoNum type="arabicPeriod"/>
            </a:pPr>
            <a:r>
              <a:rPr lang="en-US" sz="2000" dirty="0" smtClean="0"/>
              <a:t>           </a:t>
            </a:r>
            <a:r>
              <a:rPr lang="en-US" sz="2000" b="1" dirty="0" smtClean="0"/>
              <a:t>  else </a:t>
            </a:r>
            <a:r>
              <a:rPr lang="en-US" sz="2000" dirty="0" smtClean="0">
                <a:latin typeface="Comic Sans MS" pitchFamily="66" charset="0"/>
              </a:rPr>
              <a:t>S[k] ← R[ j ]</a:t>
            </a:r>
          </a:p>
          <a:p>
            <a:pPr marL="381000" indent="-381000" eaLnBrk="1" hangingPunct="1">
              <a:buFontTx/>
              <a:buAutoNum type="arabicPeriod"/>
            </a:pPr>
            <a:r>
              <a:rPr lang="en-US" sz="2000" dirty="0" smtClean="0"/>
              <a:t>                      </a:t>
            </a:r>
            <a:r>
              <a:rPr lang="en-US" sz="2000" dirty="0" smtClean="0">
                <a:latin typeface="Comic Sans MS" pitchFamily="66" charset="0"/>
              </a:rPr>
              <a:t>j ← j + 1</a:t>
            </a:r>
          </a:p>
        </p:txBody>
      </p:sp>
      <p:sp>
        <p:nvSpPr>
          <p:cNvPr id="77889" name="Text Box 25"/>
          <p:cNvSpPr txBox="1">
            <a:spLocks noChangeArrowheads="1"/>
          </p:cNvSpPr>
          <p:nvPr/>
        </p:nvSpPr>
        <p:spPr bwMode="auto">
          <a:xfrm>
            <a:off x="7974013" y="4019550"/>
            <a:ext cx="220663" cy="244475"/>
          </a:xfrm>
          <a:prstGeom prst="rect">
            <a:avLst/>
          </a:prstGeom>
          <a:noFill/>
          <a:ln w="9525">
            <a:noFill/>
            <a:miter lim="800000"/>
            <a:headEnd/>
            <a:tailEnd/>
          </a:ln>
        </p:spPr>
        <p:txBody>
          <a:bodyPr>
            <a:spAutoFit/>
          </a:bodyPr>
          <a:lstStyle/>
          <a:p>
            <a:r>
              <a:rPr lang="en-US" sz="1000" dirty="0"/>
              <a:t>r</a:t>
            </a:r>
          </a:p>
        </p:txBody>
      </p:sp>
      <p:sp>
        <p:nvSpPr>
          <p:cNvPr id="77890" name="Text Box 26"/>
          <p:cNvSpPr txBox="1">
            <a:spLocks noChangeArrowheads="1"/>
          </p:cNvSpPr>
          <p:nvPr/>
        </p:nvSpPr>
        <p:spPr bwMode="auto">
          <a:xfrm>
            <a:off x="6356351" y="4041775"/>
            <a:ext cx="588963" cy="244475"/>
          </a:xfrm>
          <a:prstGeom prst="rect">
            <a:avLst/>
          </a:prstGeom>
          <a:noFill/>
          <a:ln w="9525">
            <a:noFill/>
            <a:miter lim="800000"/>
            <a:headEnd/>
            <a:tailEnd/>
          </a:ln>
        </p:spPr>
        <p:txBody>
          <a:bodyPr>
            <a:spAutoFit/>
          </a:bodyPr>
          <a:lstStyle/>
          <a:p>
            <a:r>
              <a:rPr lang="en-US" sz="1000" dirty="0"/>
              <a:t>q + 1</a:t>
            </a:r>
          </a:p>
        </p:txBody>
      </p:sp>
      <p:grpSp>
        <p:nvGrpSpPr>
          <p:cNvPr id="9" name="Group 8"/>
          <p:cNvGrpSpPr/>
          <p:nvPr/>
        </p:nvGrpSpPr>
        <p:grpSpPr>
          <a:xfrm>
            <a:off x="5713413" y="4264025"/>
            <a:ext cx="3162300" cy="460375"/>
            <a:chOff x="5713413" y="4264025"/>
            <a:chExt cx="3162300" cy="460375"/>
          </a:xfrm>
        </p:grpSpPr>
        <p:sp>
          <p:nvSpPr>
            <p:cNvPr id="77880" name="Rectangle 16"/>
            <p:cNvSpPr>
              <a:spLocks noChangeArrowheads="1"/>
            </p:cNvSpPr>
            <p:nvPr/>
          </p:nvSpPr>
          <p:spPr bwMode="auto">
            <a:xfrm>
              <a:off x="78089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6</a:t>
              </a:r>
              <a:endParaRPr lang="en-US" sz="2400" baseline="-25000">
                <a:solidFill>
                  <a:schemeClr val="accent2"/>
                </a:solidFill>
              </a:endParaRPr>
            </a:p>
          </p:txBody>
        </p:sp>
        <p:sp>
          <p:nvSpPr>
            <p:cNvPr id="77881" name="Rectangle 17"/>
            <p:cNvSpPr>
              <a:spLocks noChangeArrowheads="1"/>
            </p:cNvSpPr>
            <p:nvPr/>
          </p:nvSpPr>
          <p:spPr bwMode="auto">
            <a:xfrm>
              <a:off x="72755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dirty="0" smtClean="0">
                  <a:solidFill>
                    <a:schemeClr val="accent2"/>
                  </a:solidFill>
                </a:rPr>
                <a:t>5</a:t>
              </a:r>
              <a:endParaRPr lang="en-US" sz="2400" dirty="0">
                <a:solidFill>
                  <a:schemeClr val="accent2"/>
                </a:solidFill>
              </a:endParaRPr>
            </a:p>
          </p:txBody>
        </p:sp>
        <p:sp>
          <p:nvSpPr>
            <p:cNvPr id="77882" name="Rectangle 18"/>
            <p:cNvSpPr>
              <a:spLocks noChangeArrowheads="1"/>
            </p:cNvSpPr>
            <p:nvPr/>
          </p:nvSpPr>
          <p:spPr bwMode="auto">
            <a:xfrm>
              <a:off x="67421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2</a:t>
              </a:r>
            </a:p>
          </p:txBody>
        </p:sp>
        <p:sp>
          <p:nvSpPr>
            <p:cNvPr id="77883" name="Rectangle 19"/>
            <p:cNvSpPr>
              <a:spLocks noChangeArrowheads="1"/>
            </p:cNvSpPr>
            <p:nvPr/>
          </p:nvSpPr>
          <p:spPr bwMode="auto">
            <a:xfrm>
              <a:off x="62087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1</a:t>
              </a:r>
              <a:endParaRPr lang="en-US" sz="2400" baseline="-25000">
                <a:solidFill>
                  <a:schemeClr val="accent2"/>
                </a:solidFill>
              </a:endParaRPr>
            </a:p>
          </p:txBody>
        </p:sp>
        <p:sp>
          <p:nvSpPr>
            <p:cNvPr id="77884" name="Line 20"/>
            <p:cNvSpPr>
              <a:spLocks noChangeShapeType="1"/>
            </p:cNvSpPr>
            <p:nvPr/>
          </p:nvSpPr>
          <p:spPr bwMode="auto">
            <a:xfrm>
              <a:off x="6208713" y="4264025"/>
              <a:ext cx="0" cy="457200"/>
            </a:xfrm>
            <a:prstGeom prst="line">
              <a:avLst/>
            </a:prstGeom>
            <a:noFill/>
            <a:ln w="19050">
              <a:solidFill>
                <a:schemeClr val="tx1"/>
              </a:solidFill>
              <a:round/>
              <a:headEnd/>
              <a:tailEnd/>
            </a:ln>
          </p:spPr>
          <p:txBody>
            <a:bodyPr anchor="ctr" anchorCtr="1"/>
            <a:lstStyle/>
            <a:p>
              <a:endParaRPr lang="en-US"/>
            </a:p>
          </p:txBody>
        </p:sp>
        <p:sp>
          <p:nvSpPr>
            <p:cNvPr id="77885" name="Line 21"/>
            <p:cNvSpPr>
              <a:spLocks noChangeShapeType="1"/>
            </p:cNvSpPr>
            <p:nvPr/>
          </p:nvSpPr>
          <p:spPr bwMode="auto">
            <a:xfrm>
              <a:off x="6742113" y="4264025"/>
              <a:ext cx="0" cy="457200"/>
            </a:xfrm>
            <a:prstGeom prst="line">
              <a:avLst/>
            </a:prstGeom>
            <a:noFill/>
            <a:ln w="19050">
              <a:solidFill>
                <a:schemeClr val="tx1"/>
              </a:solidFill>
              <a:round/>
              <a:headEnd/>
              <a:tailEnd/>
            </a:ln>
          </p:spPr>
          <p:txBody>
            <a:bodyPr anchor="ctr" anchorCtr="1"/>
            <a:lstStyle/>
            <a:p>
              <a:endParaRPr lang="en-US"/>
            </a:p>
          </p:txBody>
        </p:sp>
        <p:sp>
          <p:nvSpPr>
            <p:cNvPr id="77886" name="Line 22"/>
            <p:cNvSpPr>
              <a:spLocks noChangeShapeType="1"/>
            </p:cNvSpPr>
            <p:nvPr/>
          </p:nvSpPr>
          <p:spPr bwMode="auto">
            <a:xfrm>
              <a:off x="7275513" y="4264025"/>
              <a:ext cx="0" cy="457200"/>
            </a:xfrm>
            <a:prstGeom prst="line">
              <a:avLst/>
            </a:prstGeom>
            <a:noFill/>
            <a:ln w="19050">
              <a:solidFill>
                <a:schemeClr val="tx1"/>
              </a:solidFill>
              <a:round/>
              <a:headEnd/>
              <a:tailEnd/>
            </a:ln>
          </p:spPr>
          <p:txBody>
            <a:bodyPr anchor="ctr" anchorCtr="1"/>
            <a:lstStyle/>
            <a:p>
              <a:endParaRPr lang="en-US"/>
            </a:p>
          </p:txBody>
        </p:sp>
        <p:sp>
          <p:nvSpPr>
            <p:cNvPr id="77887" name="Line 23"/>
            <p:cNvSpPr>
              <a:spLocks noChangeShapeType="1"/>
            </p:cNvSpPr>
            <p:nvPr/>
          </p:nvSpPr>
          <p:spPr bwMode="auto">
            <a:xfrm>
              <a:off x="7808913" y="4264025"/>
              <a:ext cx="0" cy="457200"/>
            </a:xfrm>
            <a:prstGeom prst="line">
              <a:avLst/>
            </a:prstGeom>
            <a:noFill/>
            <a:ln w="19050">
              <a:solidFill>
                <a:schemeClr val="tx1"/>
              </a:solidFill>
              <a:round/>
              <a:headEnd/>
              <a:tailEnd/>
            </a:ln>
          </p:spPr>
          <p:txBody>
            <a:bodyPr anchor="ctr" anchorCtr="1"/>
            <a:lstStyle/>
            <a:p>
              <a:endParaRPr lang="en-US"/>
            </a:p>
          </p:txBody>
        </p:sp>
        <p:sp>
          <p:nvSpPr>
            <p:cNvPr id="77888" name="Line 24"/>
            <p:cNvSpPr>
              <a:spLocks noChangeShapeType="1"/>
            </p:cNvSpPr>
            <p:nvPr/>
          </p:nvSpPr>
          <p:spPr bwMode="auto">
            <a:xfrm>
              <a:off x="8342313" y="4264025"/>
              <a:ext cx="0" cy="457200"/>
            </a:xfrm>
            <a:prstGeom prst="line">
              <a:avLst/>
            </a:prstGeom>
            <a:noFill/>
            <a:ln w="19050">
              <a:solidFill>
                <a:schemeClr val="tx1"/>
              </a:solidFill>
              <a:round/>
              <a:headEnd/>
              <a:tailEnd/>
            </a:ln>
          </p:spPr>
          <p:txBody>
            <a:bodyPr anchor="ctr" anchorCtr="1"/>
            <a:lstStyle/>
            <a:p>
              <a:endParaRPr lang="en-US"/>
            </a:p>
          </p:txBody>
        </p:sp>
        <p:sp>
          <p:nvSpPr>
            <p:cNvPr id="77892" name="Text Box 28"/>
            <p:cNvSpPr txBox="1">
              <a:spLocks noChangeArrowheads="1"/>
            </p:cNvSpPr>
            <p:nvPr/>
          </p:nvSpPr>
          <p:spPr bwMode="auto">
            <a:xfrm>
              <a:off x="5713413" y="4324350"/>
              <a:ext cx="323850" cy="400050"/>
            </a:xfrm>
            <a:prstGeom prst="rect">
              <a:avLst/>
            </a:prstGeom>
            <a:noFill/>
            <a:ln w="9525">
              <a:noFill/>
              <a:miter lim="800000"/>
              <a:headEnd/>
              <a:tailEnd/>
            </a:ln>
          </p:spPr>
          <p:txBody>
            <a:bodyPr wrap="none">
              <a:spAutoFit/>
            </a:bodyPr>
            <a:lstStyle/>
            <a:p>
              <a:r>
                <a:rPr lang="en-US" sz="2000" dirty="0"/>
                <a:t>R</a:t>
              </a:r>
            </a:p>
          </p:txBody>
        </p:sp>
        <p:sp>
          <p:nvSpPr>
            <p:cNvPr id="77894" name="Rectangle 30"/>
            <p:cNvSpPr>
              <a:spLocks noChangeArrowheads="1"/>
            </p:cNvSpPr>
            <p:nvPr/>
          </p:nvSpPr>
          <p:spPr bwMode="auto">
            <a:xfrm>
              <a:off x="83423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dirty="0">
                  <a:solidFill>
                    <a:schemeClr val="accent2"/>
                  </a:solidFill>
                  <a:sym typeface="Symbol" pitchFamily="18" charset="2"/>
                </a:rPr>
                <a:t></a:t>
              </a:r>
            </a:p>
          </p:txBody>
        </p:sp>
      </p:grpSp>
      <p:sp>
        <p:nvSpPr>
          <p:cNvPr id="77832" name="Text Box 32"/>
          <p:cNvSpPr txBox="1">
            <a:spLocks noChangeArrowheads="1"/>
          </p:cNvSpPr>
          <p:nvPr/>
        </p:nvSpPr>
        <p:spPr bwMode="auto">
          <a:xfrm>
            <a:off x="5838825" y="1165225"/>
            <a:ext cx="228600" cy="244475"/>
          </a:xfrm>
          <a:prstGeom prst="rect">
            <a:avLst/>
          </a:prstGeom>
          <a:noFill/>
          <a:ln w="9525">
            <a:noFill/>
            <a:miter lim="800000"/>
            <a:headEnd/>
            <a:tailEnd/>
          </a:ln>
        </p:spPr>
        <p:txBody>
          <a:bodyPr>
            <a:spAutoFit/>
          </a:bodyPr>
          <a:lstStyle/>
          <a:p>
            <a:r>
              <a:rPr lang="vi-VN" sz="1000" dirty="0" smtClean="0"/>
              <a:t>0</a:t>
            </a:r>
            <a:endParaRPr lang="en-US" sz="1000" dirty="0"/>
          </a:p>
        </p:txBody>
      </p:sp>
      <p:sp>
        <p:nvSpPr>
          <p:cNvPr id="77833" name="Text Box 33"/>
          <p:cNvSpPr txBox="1">
            <a:spLocks noChangeArrowheads="1"/>
          </p:cNvSpPr>
          <p:nvPr/>
        </p:nvSpPr>
        <p:spPr bwMode="auto">
          <a:xfrm>
            <a:off x="6219825" y="1165225"/>
            <a:ext cx="228600" cy="246221"/>
          </a:xfrm>
          <a:prstGeom prst="rect">
            <a:avLst/>
          </a:prstGeom>
          <a:noFill/>
          <a:ln w="9525">
            <a:noFill/>
            <a:miter lim="800000"/>
            <a:headEnd/>
            <a:tailEnd/>
          </a:ln>
        </p:spPr>
        <p:txBody>
          <a:bodyPr>
            <a:spAutoFit/>
          </a:bodyPr>
          <a:lstStyle/>
          <a:p>
            <a:r>
              <a:rPr lang="vi-VN" sz="1000" dirty="0" smtClean="0"/>
              <a:t>1</a:t>
            </a:r>
            <a:endParaRPr lang="en-US" sz="1000" dirty="0"/>
          </a:p>
        </p:txBody>
      </p:sp>
      <p:sp>
        <p:nvSpPr>
          <p:cNvPr id="77834" name="Text Box 34"/>
          <p:cNvSpPr txBox="1">
            <a:spLocks noChangeArrowheads="1"/>
          </p:cNvSpPr>
          <p:nvPr/>
        </p:nvSpPr>
        <p:spPr bwMode="auto">
          <a:xfrm>
            <a:off x="6600825" y="1165225"/>
            <a:ext cx="228600" cy="246221"/>
          </a:xfrm>
          <a:prstGeom prst="rect">
            <a:avLst/>
          </a:prstGeom>
          <a:noFill/>
          <a:ln w="9525">
            <a:noFill/>
            <a:miter lim="800000"/>
            <a:headEnd/>
            <a:tailEnd/>
          </a:ln>
        </p:spPr>
        <p:txBody>
          <a:bodyPr>
            <a:spAutoFit/>
          </a:bodyPr>
          <a:lstStyle/>
          <a:p>
            <a:r>
              <a:rPr lang="vi-VN" sz="1000" dirty="0" smtClean="0"/>
              <a:t>2</a:t>
            </a:r>
            <a:endParaRPr lang="en-US" sz="1000" dirty="0"/>
          </a:p>
        </p:txBody>
      </p:sp>
      <p:sp>
        <p:nvSpPr>
          <p:cNvPr id="77835" name="Text Box 35"/>
          <p:cNvSpPr txBox="1">
            <a:spLocks noChangeArrowheads="1"/>
          </p:cNvSpPr>
          <p:nvPr/>
        </p:nvSpPr>
        <p:spPr bwMode="auto">
          <a:xfrm>
            <a:off x="6981825" y="1165225"/>
            <a:ext cx="228600" cy="246221"/>
          </a:xfrm>
          <a:prstGeom prst="rect">
            <a:avLst/>
          </a:prstGeom>
          <a:noFill/>
          <a:ln w="9525">
            <a:noFill/>
            <a:miter lim="800000"/>
            <a:headEnd/>
            <a:tailEnd/>
          </a:ln>
        </p:spPr>
        <p:txBody>
          <a:bodyPr>
            <a:spAutoFit/>
          </a:bodyPr>
          <a:lstStyle/>
          <a:p>
            <a:r>
              <a:rPr lang="vi-VN" sz="1000" dirty="0" smtClean="0"/>
              <a:t>3</a:t>
            </a:r>
            <a:endParaRPr lang="en-US" sz="1000" dirty="0"/>
          </a:p>
        </p:txBody>
      </p:sp>
      <p:sp>
        <p:nvSpPr>
          <p:cNvPr id="77836" name="Text Box 36"/>
          <p:cNvSpPr txBox="1">
            <a:spLocks noChangeArrowheads="1"/>
          </p:cNvSpPr>
          <p:nvPr/>
        </p:nvSpPr>
        <p:spPr bwMode="auto">
          <a:xfrm>
            <a:off x="7362825" y="1165225"/>
            <a:ext cx="228600" cy="246221"/>
          </a:xfrm>
          <a:prstGeom prst="rect">
            <a:avLst/>
          </a:prstGeom>
          <a:noFill/>
          <a:ln w="9525">
            <a:noFill/>
            <a:miter lim="800000"/>
            <a:headEnd/>
            <a:tailEnd/>
          </a:ln>
        </p:spPr>
        <p:txBody>
          <a:bodyPr>
            <a:spAutoFit/>
          </a:bodyPr>
          <a:lstStyle/>
          <a:p>
            <a:r>
              <a:rPr lang="vi-VN" sz="1000" dirty="0" smtClean="0"/>
              <a:t>4</a:t>
            </a:r>
            <a:endParaRPr lang="en-US" sz="1000" dirty="0"/>
          </a:p>
        </p:txBody>
      </p:sp>
      <p:sp>
        <p:nvSpPr>
          <p:cNvPr id="77837" name="Text Box 37"/>
          <p:cNvSpPr txBox="1">
            <a:spLocks noChangeArrowheads="1"/>
          </p:cNvSpPr>
          <p:nvPr/>
        </p:nvSpPr>
        <p:spPr bwMode="auto">
          <a:xfrm>
            <a:off x="7743825" y="1165225"/>
            <a:ext cx="228600" cy="246221"/>
          </a:xfrm>
          <a:prstGeom prst="rect">
            <a:avLst/>
          </a:prstGeom>
          <a:noFill/>
          <a:ln w="9525">
            <a:noFill/>
            <a:miter lim="800000"/>
            <a:headEnd/>
            <a:tailEnd/>
          </a:ln>
        </p:spPr>
        <p:txBody>
          <a:bodyPr>
            <a:spAutoFit/>
          </a:bodyPr>
          <a:lstStyle/>
          <a:p>
            <a:r>
              <a:rPr lang="vi-VN" sz="1000" dirty="0" smtClean="0"/>
              <a:t>5</a:t>
            </a:r>
            <a:endParaRPr lang="en-US" sz="1000" dirty="0"/>
          </a:p>
        </p:txBody>
      </p:sp>
      <p:sp>
        <p:nvSpPr>
          <p:cNvPr id="77838" name="Text Box 38"/>
          <p:cNvSpPr txBox="1">
            <a:spLocks noChangeArrowheads="1"/>
          </p:cNvSpPr>
          <p:nvPr/>
        </p:nvSpPr>
        <p:spPr bwMode="auto">
          <a:xfrm>
            <a:off x="8124825" y="1165225"/>
            <a:ext cx="228600" cy="244475"/>
          </a:xfrm>
          <a:prstGeom prst="rect">
            <a:avLst/>
          </a:prstGeom>
          <a:noFill/>
          <a:ln w="9525">
            <a:noFill/>
            <a:miter lim="800000"/>
            <a:headEnd/>
            <a:tailEnd/>
          </a:ln>
        </p:spPr>
        <p:txBody>
          <a:bodyPr>
            <a:spAutoFit/>
          </a:bodyPr>
          <a:lstStyle/>
          <a:p>
            <a:r>
              <a:rPr lang="vi-VN" sz="1000" dirty="0"/>
              <a:t>6</a:t>
            </a:r>
            <a:endParaRPr lang="en-US" sz="1000" dirty="0"/>
          </a:p>
        </p:txBody>
      </p:sp>
      <p:sp>
        <p:nvSpPr>
          <p:cNvPr id="77839" name="Text Box 39"/>
          <p:cNvSpPr txBox="1">
            <a:spLocks noChangeArrowheads="1"/>
          </p:cNvSpPr>
          <p:nvPr/>
        </p:nvSpPr>
        <p:spPr bwMode="auto">
          <a:xfrm>
            <a:off x="8505825" y="1165225"/>
            <a:ext cx="228600" cy="246221"/>
          </a:xfrm>
          <a:prstGeom prst="rect">
            <a:avLst/>
          </a:prstGeom>
          <a:noFill/>
          <a:ln w="9525">
            <a:noFill/>
            <a:miter lim="800000"/>
            <a:headEnd/>
            <a:tailEnd/>
          </a:ln>
        </p:spPr>
        <p:txBody>
          <a:bodyPr>
            <a:spAutoFit/>
          </a:bodyPr>
          <a:lstStyle/>
          <a:p>
            <a:r>
              <a:rPr lang="vi-VN" sz="1000" dirty="0" smtClean="0"/>
              <a:t>7</a:t>
            </a:r>
            <a:endParaRPr lang="en-US" sz="1000" dirty="0"/>
          </a:p>
        </p:txBody>
      </p:sp>
      <p:sp>
        <p:nvSpPr>
          <p:cNvPr id="77840" name="Rectangle 40"/>
          <p:cNvSpPr>
            <a:spLocks noChangeArrowheads="1"/>
          </p:cNvSpPr>
          <p:nvPr/>
        </p:nvSpPr>
        <p:spPr bwMode="auto">
          <a:xfrm>
            <a:off x="8482013" y="1414463"/>
            <a:ext cx="381000" cy="365125"/>
          </a:xfrm>
          <a:prstGeom prst="rect">
            <a:avLst/>
          </a:prstGeom>
          <a:noFill/>
          <a:ln w="9525">
            <a:noFill/>
            <a:miter lim="800000"/>
            <a:headEnd/>
            <a:tailEnd/>
          </a:ln>
        </p:spPr>
        <p:txBody>
          <a:bodyPr/>
          <a:lstStyle/>
          <a:p>
            <a:pPr>
              <a:spcBef>
                <a:spcPct val="20000"/>
              </a:spcBef>
            </a:pPr>
            <a:r>
              <a:rPr lang="en-US" sz="2000">
                <a:solidFill>
                  <a:schemeClr val="accent2"/>
                </a:solidFill>
              </a:rPr>
              <a:t>6</a:t>
            </a:r>
          </a:p>
        </p:txBody>
      </p:sp>
      <p:sp>
        <p:nvSpPr>
          <p:cNvPr id="77841" name="Rectangle 41"/>
          <p:cNvSpPr>
            <a:spLocks noChangeArrowheads="1"/>
          </p:cNvSpPr>
          <p:nvPr/>
        </p:nvSpPr>
        <p:spPr bwMode="auto">
          <a:xfrm>
            <a:off x="8101013" y="1414463"/>
            <a:ext cx="381000" cy="365125"/>
          </a:xfrm>
          <a:prstGeom prst="rect">
            <a:avLst/>
          </a:prstGeom>
          <a:noFill/>
          <a:ln w="9525">
            <a:noFill/>
            <a:miter lim="800000"/>
            <a:headEnd/>
            <a:tailEnd/>
          </a:ln>
        </p:spPr>
        <p:txBody>
          <a:bodyPr/>
          <a:lstStyle/>
          <a:p>
            <a:pPr>
              <a:spcBef>
                <a:spcPct val="20000"/>
              </a:spcBef>
            </a:pPr>
            <a:r>
              <a:rPr lang="en-US" sz="2000" dirty="0" smtClean="0">
                <a:solidFill>
                  <a:schemeClr val="accent2"/>
                </a:solidFill>
              </a:rPr>
              <a:t>5</a:t>
            </a:r>
            <a:endParaRPr lang="en-US" sz="2000" dirty="0">
              <a:solidFill>
                <a:schemeClr val="accent2"/>
              </a:solidFill>
            </a:endParaRPr>
          </a:p>
        </p:txBody>
      </p:sp>
      <p:sp>
        <p:nvSpPr>
          <p:cNvPr id="77842" name="Rectangle 42"/>
          <p:cNvSpPr>
            <a:spLocks noChangeArrowheads="1"/>
          </p:cNvSpPr>
          <p:nvPr/>
        </p:nvSpPr>
        <p:spPr bwMode="auto">
          <a:xfrm>
            <a:off x="7720013" y="1414463"/>
            <a:ext cx="381000" cy="365125"/>
          </a:xfrm>
          <a:prstGeom prst="rect">
            <a:avLst/>
          </a:prstGeom>
          <a:noFill/>
          <a:ln w="9525">
            <a:noFill/>
            <a:miter lim="800000"/>
            <a:headEnd/>
            <a:tailEnd/>
          </a:ln>
        </p:spPr>
        <p:txBody>
          <a:bodyPr/>
          <a:lstStyle/>
          <a:p>
            <a:pPr>
              <a:spcBef>
                <a:spcPct val="20000"/>
              </a:spcBef>
            </a:pPr>
            <a:r>
              <a:rPr lang="en-US" sz="2000" dirty="0" smtClean="0">
                <a:solidFill>
                  <a:schemeClr val="accent2"/>
                </a:solidFill>
              </a:rPr>
              <a:t>3</a:t>
            </a:r>
            <a:endParaRPr lang="en-US" sz="2000" dirty="0">
              <a:solidFill>
                <a:schemeClr val="accent2"/>
              </a:solidFill>
            </a:endParaRPr>
          </a:p>
        </p:txBody>
      </p:sp>
      <p:sp>
        <p:nvSpPr>
          <p:cNvPr id="77843" name="Rectangle 43"/>
          <p:cNvSpPr>
            <a:spLocks noChangeArrowheads="1"/>
          </p:cNvSpPr>
          <p:nvPr/>
        </p:nvSpPr>
        <p:spPr bwMode="auto">
          <a:xfrm>
            <a:off x="7339013" y="1414463"/>
            <a:ext cx="381000" cy="365125"/>
          </a:xfrm>
          <a:prstGeom prst="rect">
            <a:avLst/>
          </a:prstGeom>
          <a:noFill/>
          <a:ln w="9525">
            <a:noFill/>
            <a:miter lim="800000"/>
            <a:headEnd/>
            <a:tailEnd/>
          </a:ln>
        </p:spPr>
        <p:txBody>
          <a:bodyPr/>
          <a:lstStyle/>
          <a:p>
            <a:pPr>
              <a:spcBef>
                <a:spcPct val="20000"/>
              </a:spcBef>
            </a:pPr>
            <a:r>
              <a:rPr lang="en-US" sz="2000">
                <a:solidFill>
                  <a:schemeClr val="accent2"/>
                </a:solidFill>
              </a:rPr>
              <a:t>1</a:t>
            </a:r>
          </a:p>
        </p:txBody>
      </p:sp>
      <p:sp>
        <p:nvSpPr>
          <p:cNvPr id="77844" name="Rectangle 44"/>
          <p:cNvSpPr>
            <a:spLocks noChangeArrowheads="1"/>
          </p:cNvSpPr>
          <p:nvPr/>
        </p:nvSpPr>
        <p:spPr bwMode="auto">
          <a:xfrm>
            <a:off x="6958013" y="1414463"/>
            <a:ext cx="381000" cy="365125"/>
          </a:xfrm>
          <a:prstGeom prst="rect">
            <a:avLst/>
          </a:prstGeom>
          <a:noFill/>
          <a:ln w="9525">
            <a:noFill/>
            <a:miter lim="800000"/>
            <a:headEnd/>
            <a:tailEnd/>
          </a:ln>
        </p:spPr>
        <p:txBody>
          <a:bodyPr/>
          <a:lstStyle/>
          <a:p>
            <a:pPr>
              <a:spcBef>
                <a:spcPct val="20000"/>
              </a:spcBef>
            </a:pPr>
            <a:r>
              <a:rPr lang="en-US" sz="2000" dirty="0" smtClean="0">
                <a:solidFill>
                  <a:schemeClr val="accent2"/>
                </a:solidFill>
              </a:rPr>
              <a:t>9</a:t>
            </a:r>
            <a:endParaRPr lang="en-US" sz="2000" dirty="0">
              <a:solidFill>
                <a:schemeClr val="accent2"/>
              </a:solidFill>
            </a:endParaRPr>
          </a:p>
        </p:txBody>
      </p:sp>
      <p:sp>
        <p:nvSpPr>
          <p:cNvPr id="77845" name="Rectangle 45"/>
          <p:cNvSpPr>
            <a:spLocks noChangeArrowheads="1"/>
          </p:cNvSpPr>
          <p:nvPr/>
        </p:nvSpPr>
        <p:spPr bwMode="auto">
          <a:xfrm>
            <a:off x="6577013" y="1414463"/>
            <a:ext cx="381000" cy="365125"/>
          </a:xfrm>
          <a:prstGeom prst="rect">
            <a:avLst/>
          </a:prstGeom>
          <a:noFill/>
          <a:ln w="9525">
            <a:noFill/>
            <a:miter lim="800000"/>
            <a:headEnd/>
            <a:tailEnd/>
          </a:ln>
        </p:spPr>
        <p:txBody>
          <a:bodyPr/>
          <a:lstStyle/>
          <a:p>
            <a:pPr>
              <a:spcBef>
                <a:spcPct val="20000"/>
              </a:spcBef>
            </a:pPr>
            <a:r>
              <a:rPr lang="en-US" sz="2000" dirty="0" smtClean="0">
                <a:solidFill>
                  <a:schemeClr val="accent2"/>
                </a:solidFill>
              </a:rPr>
              <a:t>8</a:t>
            </a:r>
            <a:endParaRPr lang="en-US" sz="2000" dirty="0">
              <a:solidFill>
                <a:schemeClr val="accent2"/>
              </a:solidFill>
            </a:endParaRPr>
          </a:p>
        </p:txBody>
      </p:sp>
      <p:sp>
        <p:nvSpPr>
          <p:cNvPr id="77846" name="Rectangle 46"/>
          <p:cNvSpPr>
            <a:spLocks noChangeArrowheads="1"/>
          </p:cNvSpPr>
          <p:nvPr/>
        </p:nvSpPr>
        <p:spPr bwMode="auto">
          <a:xfrm>
            <a:off x="6196013" y="1414463"/>
            <a:ext cx="381000" cy="365125"/>
          </a:xfrm>
          <a:prstGeom prst="rect">
            <a:avLst/>
          </a:prstGeom>
          <a:noFill/>
          <a:ln w="9525">
            <a:noFill/>
            <a:miter lim="800000"/>
            <a:headEnd/>
            <a:tailEnd/>
          </a:ln>
        </p:spPr>
        <p:txBody>
          <a:bodyPr/>
          <a:lstStyle/>
          <a:p>
            <a:pPr>
              <a:spcBef>
                <a:spcPct val="20000"/>
              </a:spcBef>
            </a:pPr>
            <a:r>
              <a:rPr lang="en-US" sz="2000" dirty="0">
                <a:solidFill>
                  <a:schemeClr val="accent2"/>
                </a:solidFill>
              </a:rPr>
              <a:t>4</a:t>
            </a:r>
          </a:p>
        </p:txBody>
      </p:sp>
      <p:sp>
        <p:nvSpPr>
          <p:cNvPr id="77847" name="Rectangle 47"/>
          <p:cNvSpPr>
            <a:spLocks noChangeArrowheads="1"/>
          </p:cNvSpPr>
          <p:nvPr/>
        </p:nvSpPr>
        <p:spPr bwMode="auto">
          <a:xfrm>
            <a:off x="5815013" y="1414463"/>
            <a:ext cx="381000" cy="365125"/>
          </a:xfrm>
          <a:prstGeom prst="rect">
            <a:avLst/>
          </a:prstGeom>
          <a:noFill/>
          <a:ln w="9525">
            <a:noFill/>
            <a:miter lim="800000"/>
            <a:headEnd/>
            <a:tailEnd/>
          </a:ln>
        </p:spPr>
        <p:txBody>
          <a:bodyPr anchor="ctr" anchorCtr="1"/>
          <a:lstStyle/>
          <a:p>
            <a:pPr>
              <a:spcBef>
                <a:spcPct val="20000"/>
              </a:spcBef>
            </a:pPr>
            <a:r>
              <a:rPr lang="en-US" sz="2000" dirty="0">
                <a:solidFill>
                  <a:schemeClr val="accent2"/>
                </a:solidFill>
              </a:rPr>
              <a:t>2</a:t>
            </a:r>
          </a:p>
        </p:txBody>
      </p:sp>
      <p:sp>
        <p:nvSpPr>
          <p:cNvPr id="77848" name="Line 48"/>
          <p:cNvSpPr>
            <a:spLocks noChangeShapeType="1"/>
          </p:cNvSpPr>
          <p:nvPr/>
        </p:nvSpPr>
        <p:spPr bwMode="auto">
          <a:xfrm>
            <a:off x="5815013" y="1414463"/>
            <a:ext cx="3048000" cy="0"/>
          </a:xfrm>
          <a:prstGeom prst="line">
            <a:avLst/>
          </a:prstGeom>
          <a:noFill/>
          <a:ln w="28575" cap="sq">
            <a:solidFill>
              <a:schemeClr val="tx1"/>
            </a:solidFill>
            <a:round/>
            <a:headEnd/>
            <a:tailEnd/>
          </a:ln>
        </p:spPr>
        <p:txBody>
          <a:bodyPr/>
          <a:lstStyle/>
          <a:p>
            <a:endParaRPr lang="en-US"/>
          </a:p>
        </p:txBody>
      </p:sp>
      <p:sp>
        <p:nvSpPr>
          <p:cNvPr id="77849" name="Line 49"/>
          <p:cNvSpPr>
            <a:spLocks noChangeShapeType="1"/>
          </p:cNvSpPr>
          <p:nvPr/>
        </p:nvSpPr>
        <p:spPr bwMode="auto">
          <a:xfrm>
            <a:off x="5815013" y="1779588"/>
            <a:ext cx="3048000" cy="0"/>
          </a:xfrm>
          <a:prstGeom prst="line">
            <a:avLst/>
          </a:prstGeom>
          <a:noFill/>
          <a:ln w="28575" cap="sq">
            <a:solidFill>
              <a:schemeClr val="tx1"/>
            </a:solidFill>
            <a:round/>
            <a:headEnd/>
            <a:tailEnd/>
          </a:ln>
        </p:spPr>
        <p:txBody>
          <a:bodyPr/>
          <a:lstStyle/>
          <a:p>
            <a:endParaRPr lang="en-US"/>
          </a:p>
        </p:txBody>
      </p:sp>
      <p:sp>
        <p:nvSpPr>
          <p:cNvPr id="77850" name="Line 50"/>
          <p:cNvSpPr>
            <a:spLocks noChangeShapeType="1"/>
          </p:cNvSpPr>
          <p:nvPr/>
        </p:nvSpPr>
        <p:spPr bwMode="auto">
          <a:xfrm>
            <a:off x="5815013" y="1414463"/>
            <a:ext cx="0" cy="365125"/>
          </a:xfrm>
          <a:prstGeom prst="line">
            <a:avLst/>
          </a:prstGeom>
          <a:noFill/>
          <a:ln w="28575" cap="sq">
            <a:solidFill>
              <a:schemeClr val="tx1"/>
            </a:solidFill>
            <a:round/>
            <a:headEnd/>
            <a:tailEnd/>
          </a:ln>
        </p:spPr>
        <p:txBody>
          <a:bodyPr/>
          <a:lstStyle/>
          <a:p>
            <a:endParaRPr lang="en-US"/>
          </a:p>
        </p:txBody>
      </p:sp>
      <p:sp>
        <p:nvSpPr>
          <p:cNvPr id="77851" name="Line 51"/>
          <p:cNvSpPr>
            <a:spLocks noChangeShapeType="1"/>
          </p:cNvSpPr>
          <p:nvPr/>
        </p:nvSpPr>
        <p:spPr bwMode="auto">
          <a:xfrm>
            <a:off x="6196013" y="1414463"/>
            <a:ext cx="0" cy="365125"/>
          </a:xfrm>
          <a:prstGeom prst="line">
            <a:avLst/>
          </a:prstGeom>
          <a:noFill/>
          <a:ln w="12700">
            <a:solidFill>
              <a:schemeClr val="tx1"/>
            </a:solidFill>
            <a:round/>
            <a:headEnd/>
            <a:tailEnd/>
          </a:ln>
        </p:spPr>
        <p:txBody>
          <a:bodyPr/>
          <a:lstStyle/>
          <a:p>
            <a:endParaRPr lang="en-US"/>
          </a:p>
        </p:txBody>
      </p:sp>
      <p:sp>
        <p:nvSpPr>
          <p:cNvPr id="77852" name="Line 52"/>
          <p:cNvSpPr>
            <a:spLocks noChangeShapeType="1"/>
          </p:cNvSpPr>
          <p:nvPr/>
        </p:nvSpPr>
        <p:spPr bwMode="auto">
          <a:xfrm>
            <a:off x="6577013" y="1414463"/>
            <a:ext cx="0" cy="365125"/>
          </a:xfrm>
          <a:prstGeom prst="line">
            <a:avLst/>
          </a:prstGeom>
          <a:noFill/>
          <a:ln w="12700">
            <a:solidFill>
              <a:schemeClr val="tx1"/>
            </a:solidFill>
            <a:round/>
            <a:headEnd/>
            <a:tailEnd/>
          </a:ln>
        </p:spPr>
        <p:txBody>
          <a:bodyPr/>
          <a:lstStyle/>
          <a:p>
            <a:endParaRPr lang="en-US"/>
          </a:p>
        </p:txBody>
      </p:sp>
      <p:sp>
        <p:nvSpPr>
          <p:cNvPr id="77853" name="Line 53"/>
          <p:cNvSpPr>
            <a:spLocks noChangeShapeType="1"/>
          </p:cNvSpPr>
          <p:nvPr/>
        </p:nvSpPr>
        <p:spPr bwMode="auto">
          <a:xfrm>
            <a:off x="6958013" y="1414463"/>
            <a:ext cx="0" cy="365125"/>
          </a:xfrm>
          <a:prstGeom prst="line">
            <a:avLst/>
          </a:prstGeom>
          <a:noFill/>
          <a:ln w="12700">
            <a:solidFill>
              <a:schemeClr val="tx1"/>
            </a:solidFill>
            <a:round/>
            <a:headEnd/>
            <a:tailEnd/>
          </a:ln>
        </p:spPr>
        <p:txBody>
          <a:bodyPr/>
          <a:lstStyle/>
          <a:p>
            <a:endParaRPr lang="en-US"/>
          </a:p>
        </p:txBody>
      </p:sp>
      <p:sp>
        <p:nvSpPr>
          <p:cNvPr id="77854" name="Line 54"/>
          <p:cNvSpPr>
            <a:spLocks noChangeShapeType="1"/>
          </p:cNvSpPr>
          <p:nvPr/>
        </p:nvSpPr>
        <p:spPr bwMode="auto">
          <a:xfrm>
            <a:off x="7339013" y="1414463"/>
            <a:ext cx="0" cy="365125"/>
          </a:xfrm>
          <a:prstGeom prst="line">
            <a:avLst/>
          </a:prstGeom>
          <a:noFill/>
          <a:ln w="12700">
            <a:solidFill>
              <a:schemeClr val="tx1"/>
            </a:solidFill>
            <a:round/>
            <a:headEnd/>
            <a:tailEnd/>
          </a:ln>
        </p:spPr>
        <p:txBody>
          <a:bodyPr/>
          <a:lstStyle/>
          <a:p>
            <a:endParaRPr lang="en-US" sz="2000"/>
          </a:p>
        </p:txBody>
      </p:sp>
      <p:sp>
        <p:nvSpPr>
          <p:cNvPr id="77855" name="Line 55"/>
          <p:cNvSpPr>
            <a:spLocks noChangeShapeType="1"/>
          </p:cNvSpPr>
          <p:nvPr/>
        </p:nvSpPr>
        <p:spPr bwMode="auto">
          <a:xfrm>
            <a:off x="7720013" y="1414463"/>
            <a:ext cx="0" cy="365125"/>
          </a:xfrm>
          <a:prstGeom prst="line">
            <a:avLst/>
          </a:prstGeom>
          <a:noFill/>
          <a:ln w="12700">
            <a:solidFill>
              <a:schemeClr val="tx1"/>
            </a:solidFill>
            <a:round/>
            <a:headEnd/>
            <a:tailEnd/>
          </a:ln>
        </p:spPr>
        <p:txBody>
          <a:bodyPr/>
          <a:lstStyle/>
          <a:p>
            <a:endParaRPr lang="en-US"/>
          </a:p>
        </p:txBody>
      </p:sp>
      <p:sp>
        <p:nvSpPr>
          <p:cNvPr id="77856" name="Line 56"/>
          <p:cNvSpPr>
            <a:spLocks noChangeShapeType="1"/>
          </p:cNvSpPr>
          <p:nvPr/>
        </p:nvSpPr>
        <p:spPr bwMode="auto">
          <a:xfrm>
            <a:off x="8101013" y="1414463"/>
            <a:ext cx="0" cy="365125"/>
          </a:xfrm>
          <a:prstGeom prst="line">
            <a:avLst/>
          </a:prstGeom>
          <a:noFill/>
          <a:ln w="12700">
            <a:solidFill>
              <a:schemeClr val="tx1"/>
            </a:solidFill>
            <a:round/>
            <a:headEnd/>
            <a:tailEnd/>
          </a:ln>
        </p:spPr>
        <p:txBody>
          <a:bodyPr/>
          <a:lstStyle/>
          <a:p>
            <a:endParaRPr lang="en-US"/>
          </a:p>
        </p:txBody>
      </p:sp>
      <p:sp>
        <p:nvSpPr>
          <p:cNvPr id="77857" name="Line 57"/>
          <p:cNvSpPr>
            <a:spLocks noChangeShapeType="1"/>
          </p:cNvSpPr>
          <p:nvPr/>
        </p:nvSpPr>
        <p:spPr bwMode="auto">
          <a:xfrm>
            <a:off x="8482013" y="1414463"/>
            <a:ext cx="0" cy="365125"/>
          </a:xfrm>
          <a:prstGeom prst="line">
            <a:avLst/>
          </a:prstGeom>
          <a:noFill/>
          <a:ln w="12700">
            <a:solidFill>
              <a:schemeClr val="tx1"/>
            </a:solidFill>
            <a:round/>
            <a:headEnd/>
            <a:tailEnd/>
          </a:ln>
        </p:spPr>
        <p:txBody>
          <a:bodyPr/>
          <a:lstStyle/>
          <a:p>
            <a:endParaRPr lang="en-US" sz="2000"/>
          </a:p>
        </p:txBody>
      </p:sp>
      <p:sp>
        <p:nvSpPr>
          <p:cNvPr id="77858" name="Line 58"/>
          <p:cNvSpPr>
            <a:spLocks noChangeShapeType="1"/>
          </p:cNvSpPr>
          <p:nvPr/>
        </p:nvSpPr>
        <p:spPr bwMode="auto">
          <a:xfrm>
            <a:off x="8863013" y="1414463"/>
            <a:ext cx="0" cy="365125"/>
          </a:xfrm>
          <a:prstGeom prst="line">
            <a:avLst/>
          </a:prstGeom>
          <a:noFill/>
          <a:ln w="28575" cap="sq">
            <a:solidFill>
              <a:schemeClr val="tx1"/>
            </a:solidFill>
            <a:round/>
            <a:headEnd/>
            <a:tailEnd/>
          </a:ln>
        </p:spPr>
        <p:txBody>
          <a:bodyPr/>
          <a:lstStyle/>
          <a:p>
            <a:endParaRPr lang="en-US"/>
          </a:p>
        </p:txBody>
      </p:sp>
      <p:sp>
        <p:nvSpPr>
          <p:cNvPr id="77859" name="Line 59"/>
          <p:cNvSpPr>
            <a:spLocks noChangeShapeType="1"/>
          </p:cNvSpPr>
          <p:nvPr/>
        </p:nvSpPr>
        <p:spPr bwMode="auto">
          <a:xfrm>
            <a:off x="6051550" y="1211263"/>
            <a:ext cx="11113" cy="180975"/>
          </a:xfrm>
          <a:prstGeom prst="line">
            <a:avLst/>
          </a:prstGeom>
          <a:noFill/>
          <a:ln w="38100">
            <a:solidFill>
              <a:srgbClr val="CC0000"/>
            </a:solidFill>
            <a:round/>
            <a:headEnd/>
            <a:tailEnd type="triangle" w="med" len="med"/>
          </a:ln>
        </p:spPr>
        <p:txBody>
          <a:bodyPr/>
          <a:lstStyle/>
          <a:p>
            <a:endParaRPr lang="en-US"/>
          </a:p>
        </p:txBody>
      </p:sp>
      <p:sp>
        <p:nvSpPr>
          <p:cNvPr id="77860" name="Text Box 60"/>
          <p:cNvSpPr txBox="1">
            <a:spLocks noChangeArrowheads="1"/>
          </p:cNvSpPr>
          <p:nvPr/>
        </p:nvSpPr>
        <p:spPr bwMode="auto">
          <a:xfrm>
            <a:off x="5926138" y="766763"/>
            <a:ext cx="320675" cy="396875"/>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p</a:t>
            </a:r>
          </a:p>
        </p:txBody>
      </p:sp>
      <p:sp>
        <p:nvSpPr>
          <p:cNvPr id="77861" name="Line 61"/>
          <p:cNvSpPr>
            <a:spLocks noChangeShapeType="1"/>
          </p:cNvSpPr>
          <p:nvPr/>
        </p:nvSpPr>
        <p:spPr bwMode="auto">
          <a:xfrm>
            <a:off x="8732838" y="1206500"/>
            <a:ext cx="11113" cy="180975"/>
          </a:xfrm>
          <a:prstGeom prst="line">
            <a:avLst/>
          </a:prstGeom>
          <a:noFill/>
          <a:ln w="38100">
            <a:solidFill>
              <a:srgbClr val="CC0000"/>
            </a:solidFill>
            <a:round/>
            <a:headEnd/>
            <a:tailEnd type="triangle" w="med" len="med"/>
          </a:ln>
        </p:spPr>
        <p:txBody>
          <a:bodyPr/>
          <a:lstStyle/>
          <a:p>
            <a:endParaRPr lang="en-US"/>
          </a:p>
        </p:txBody>
      </p:sp>
      <p:sp>
        <p:nvSpPr>
          <p:cNvPr id="77862" name="Text Box 62"/>
          <p:cNvSpPr txBox="1">
            <a:spLocks noChangeArrowheads="1"/>
          </p:cNvSpPr>
          <p:nvPr/>
        </p:nvSpPr>
        <p:spPr bwMode="auto">
          <a:xfrm>
            <a:off x="8607425" y="762001"/>
            <a:ext cx="252600" cy="400110"/>
          </a:xfrm>
          <a:prstGeom prst="rect">
            <a:avLst/>
          </a:prstGeom>
          <a:noFill/>
          <a:ln w="9525">
            <a:noFill/>
            <a:miter lim="800000"/>
            <a:headEnd/>
            <a:tailEnd/>
          </a:ln>
        </p:spPr>
        <p:txBody>
          <a:bodyPr wrap="square">
            <a:spAutoFit/>
          </a:bodyPr>
          <a:lstStyle/>
          <a:p>
            <a:r>
              <a:rPr lang="en-US" sz="2000" dirty="0">
                <a:solidFill>
                  <a:srgbClr val="CC0000"/>
                </a:solidFill>
                <a:latin typeface="Comic Sans MS" pitchFamily="66" charset="0"/>
              </a:rPr>
              <a:t>r</a:t>
            </a:r>
          </a:p>
        </p:txBody>
      </p:sp>
      <p:sp>
        <p:nvSpPr>
          <p:cNvPr id="77863" name="Line 63"/>
          <p:cNvSpPr>
            <a:spLocks noChangeShapeType="1"/>
          </p:cNvSpPr>
          <p:nvPr/>
        </p:nvSpPr>
        <p:spPr bwMode="auto">
          <a:xfrm>
            <a:off x="7215188" y="1235075"/>
            <a:ext cx="11113" cy="180975"/>
          </a:xfrm>
          <a:prstGeom prst="line">
            <a:avLst/>
          </a:prstGeom>
          <a:noFill/>
          <a:ln w="38100">
            <a:solidFill>
              <a:srgbClr val="CC0000"/>
            </a:solidFill>
            <a:round/>
            <a:headEnd/>
            <a:tailEnd type="triangle" w="med" len="med"/>
          </a:ln>
        </p:spPr>
        <p:txBody>
          <a:bodyPr/>
          <a:lstStyle/>
          <a:p>
            <a:endParaRPr lang="en-US"/>
          </a:p>
        </p:txBody>
      </p:sp>
      <p:sp>
        <p:nvSpPr>
          <p:cNvPr id="77864" name="Text Box 64"/>
          <p:cNvSpPr txBox="1">
            <a:spLocks noChangeArrowheads="1"/>
          </p:cNvSpPr>
          <p:nvPr/>
        </p:nvSpPr>
        <p:spPr bwMode="auto">
          <a:xfrm>
            <a:off x="7089775" y="790575"/>
            <a:ext cx="315913" cy="396875"/>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q</a:t>
            </a:r>
          </a:p>
        </p:txBody>
      </p:sp>
      <p:sp>
        <p:nvSpPr>
          <p:cNvPr id="77865" name="AutoShape 65"/>
          <p:cNvSpPr>
            <a:spLocks/>
          </p:cNvSpPr>
          <p:nvPr/>
        </p:nvSpPr>
        <p:spPr bwMode="auto">
          <a:xfrm rot="16200000">
            <a:off x="6483350" y="1228725"/>
            <a:ext cx="168275" cy="1506538"/>
          </a:xfrm>
          <a:prstGeom prst="leftBrace">
            <a:avLst>
              <a:gd name="adj1" fmla="val 74607"/>
              <a:gd name="adj2" fmla="val 50000"/>
            </a:avLst>
          </a:prstGeom>
          <a:noFill/>
          <a:ln w="9525">
            <a:solidFill>
              <a:schemeClr val="tx1"/>
            </a:solidFill>
            <a:round/>
            <a:headEnd/>
            <a:tailEnd/>
          </a:ln>
        </p:spPr>
        <p:txBody>
          <a:bodyPr wrap="none" anchor="ctr"/>
          <a:lstStyle/>
          <a:p>
            <a:endParaRPr lang="en-US"/>
          </a:p>
        </p:txBody>
      </p:sp>
      <p:sp>
        <p:nvSpPr>
          <p:cNvPr id="77866" name="AutoShape 66"/>
          <p:cNvSpPr>
            <a:spLocks/>
          </p:cNvSpPr>
          <p:nvPr/>
        </p:nvSpPr>
        <p:spPr bwMode="auto">
          <a:xfrm rot="16200000">
            <a:off x="8012113" y="1228725"/>
            <a:ext cx="168275" cy="1506538"/>
          </a:xfrm>
          <a:prstGeom prst="leftBrace">
            <a:avLst>
              <a:gd name="adj1" fmla="val 74607"/>
              <a:gd name="adj2" fmla="val 50000"/>
            </a:avLst>
          </a:prstGeom>
          <a:noFill/>
          <a:ln w="9525">
            <a:solidFill>
              <a:schemeClr val="tx1"/>
            </a:solidFill>
            <a:round/>
            <a:headEnd/>
            <a:tailEnd/>
          </a:ln>
        </p:spPr>
        <p:txBody>
          <a:bodyPr wrap="none" anchor="ctr"/>
          <a:lstStyle/>
          <a:p>
            <a:endParaRPr lang="en-US" sz="2000"/>
          </a:p>
        </p:txBody>
      </p:sp>
      <p:sp>
        <p:nvSpPr>
          <p:cNvPr id="77867" name="Text Box 67"/>
          <p:cNvSpPr txBox="1">
            <a:spLocks noChangeArrowheads="1"/>
          </p:cNvSpPr>
          <p:nvPr/>
        </p:nvSpPr>
        <p:spPr bwMode="auto">
          <a:xfrm>
            <a:off x="6405563" y="2103438"/>
            <a:ext cx="396875" cy="400050"/>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n</a:t>
            </a:r>
            <a:r>
              <a:rPr lang="en-US" sz="2000" baseline="-25000" dirty="0">
                <a:solidFill>
                  <a:srgbClr val="CC0000"/>
                </a:solidFill>
                <a:latin typeface="Comic Sans MS" pitchFamily="66" charset="0"/>
              </a:rPr>
              <a:t>1</a:t>
            </a:r>
            <a:endParaRPr lang="en-US" sz="2000" dirty="0">
              <a:solidFill>
                <a:srgbClr val="CC0000"/>
              </a:solidFill>
              <a:latin typeface="Comic Sans MS" pitchFamily="66" charset="0"/>
            </a:endParaRPr>
          </a:p>
        </p:txBody>
      </p:sp>
      <p:sp>
        <p:nvSpPr>
          <p:cNvPr id="77868" name="Text Box 68"/>
          <p:cNvSpPr txBox="1">
            <a:spLocks noChangeArrowheads="1"/>
          </p:cNvSpPr>
          <p:nvPr/>
        </p:nvSpPr>
        <p:spPr bwMode="auto">
          <a:xfrm>
            <a:off x="7912100" y="2085975"/>
            <a:ext cx="423863" cy="400050"/>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n</a:t>
            </a:r>
            <a:r>
              <a:rPr lang="en-US" sz="2000" baseline="-25000" dirty="0">
                <a:solidFill>
                  <a:srgbClr val="CC0000"/>
                </a:solidFill>
                <a:latin typeface="Comic Sans MS" pitchFamily="66" charset="0"/>
              </a:rPr>
              <a:t>2</a:t>
            </a:r>
            <a:endParaRPr lang="en-US" sz="2000" dirty="0">
              <a:solidFill>
                <a:srgbClr val="CC0000"/>
              </a:solidFill>
              <a:latin typeface="Comic Sans MS" pitchFamily="66" charset="0"/>
            </a:endParaRPr>
          </a:p>
        </p:txBody>
      </p:sp>
      <p:sp>
        <p:nvSpPr>
          <p:cNvPr id="71" name="Text Box 27"/>
          <p:cNvSpPr txBox="1">
            <a:spLocks noChangeArrowheads="1"/>
          </p:cNvSpPr>
          <p:nvPr/>
        </p:nvSpPr>
        <p:spPr bwMode="auto">
          <a:xfrm>
            <a:off x="5499100" y="1377950"/>
            <a:ext cx="303288" cy="400110"/>
          </a:xfrm>
          <a:prstGeom prst="rect">
            <a:avLst/>
          </a:prstGeom>
          <a:noFill/>
          <a:ln w="9525">
            <a:noFill/>
            <a:miter lim="800000"/>
            <a:headEnd/>
            <a:tailEnd/>
          </a:ln>
        </p:spPr>
        <p:txBody>
          <a:bodyPr wrap="none">
            <a:spAutoFit/>
          </a:bodyPr>
          <a:lstStyle/>
          <a:p>
            <a:r>
              <a:rPr lang="vi-VN" sz="2000" dirty="0" smtClean="0"/>
              <a:t>S</a:t>
            </a:r>
            <a:endParaRPr lang="en-US" sz="2000" dirty="0"/>
          </a:p>
        </p:txBody>
      </p:sp>
      <p:sp>
        <p:nvSpPr>
          <p:cNvPr id="88" name="Rectangle 47"/>
          <p:cNvSpPr>
            <a:spLocks noChangeArrowheads="1"/>
          </p:cNvSpPr>
          <p:nvPr/>
        </p:nvSpPr>
        <p:spPr bwMode="auto">
          <a:xfrm>
            <a:off x="5715000" y="5807075"/>
            <a:ext cx="381000" cy="365125"/>
          </a:xfrm>
          <a:prstGeom prst="rect">
            <a:avLst/>
          </a:prstGeom>
          <a:noFill/>
          <a:ln w="9525">
            <a:noFill/>
            <a:miter lim="800000"/>
            <a:headEnd/>
            <a:tailEnd/>
          </a:ln>
        </p:spPr>
        <p:txBody>
          <a:bodyPr anchor="ctr" anchorCtr="1"/>
          <a:lstStyle/>
          <a:p>
            <a:pPr>
              <a:spcBef>
                <a:spcPct val="20000"/>
              </a:spcBef>
            </a:pPr>
            <a:r>
              <a:rPr lang="en-US" sz="2000" dirty="0" smtClean="0">
                <a:solidFill>
                  <a:schemeClr val="accent2"/>
                </a:solidFill>
              </a:rPr>
              <a:t>1</a:t>
            </a:r>
            <a:endParaRPr lang="en-US" sz="2000" dirty="0">
              <a:solidFill>
                <a:schemeClr val="accent2"/>
              </a:solidFill>
            </a:endParaRPr>
          </a:p>
        </p:txBody>
      </p:sp>
      <p:sp>
        <p:nvSpPr>
          <p:cNvPr id="89" name="Line 48"/>
          <p:cNvSpPr>
            <a:spLocks noChangeShapeType="1"/>
          </p:cNvSpPr>
          <p:nvPr/>
        </p:nvSpPr>
        <p:spPr bwMode="auto">
          <a:xfrm>
            <a:off x="5715000" y="5807075"/>
            <a:ext cx="3048000" cy="0"/>
          </a:xfrm>
          <a:prstGeom prst="line">
            <a:avLst/>
          </a:prstGeom>
          <a:noFill/>
          <a:ln w="28575" cap="sq">
            <a:solidFill>
              <a:schemeClr val="tx1"/>
            </a:solidFill>
            <a:round/>
            <a:headEnd/>
            <a:tailEnd/>
          </a:ln>
        </p:spPr>
        <p:txBody>
          <a:bodyPr/>
          <a:lstStyle/>
          <a:p>
            <a:endParaRPr lang="en-US"/>
          </a:p>
        </p:txBody>
      </p:sp>
      <p:sp>
        <p:nvSpPr>
          <p:cNvPr id="90" name="Line 49"/>
          <p:cNvSpPr>
            <a:spLocks noChangeShapeType="1"/>
          </p:cNvSpPr>
          <p:nvPr/>
        </p:nvSpPr>
        <p:spPr bwMode="auto">
          <a:xfrm>
            <a:off x="5715000" y="6172200"/>
            <a:ext cx="3048000" cy="0"/>
          </a:xfrm>
          <a:prstGeom prst="line">
            <a:avLst/>
          </a:prstGeom>
          <a:noFill/>
          <a:ln w="28575" cap="sq">
            <a:solidFill>
              <a:schemeClr val="tx1"/>
            </a:solidFill>
            <a:round/>
            <a:headEnd/>
            <a:tailEnd/>
          </a:ln>
        </p:spPr>
        <p:txBody>
          <a:bodyPr/>
          <a:lstStyle/>
          <a:p>
            <a:endParaRPr lang="en-US"/>
          </a:p>
        </p:txBody>
      </p:sp>
      <p:sp>
        <p:nvSpPr>
          <p:cNvPr id="91" name="Line 50"/>
          <p:cNvSpPr>
            <a:spLocks noChangeShapeType="1"/>
          </p:cNvSpPr>
          <p:nvPr/>
        </p:nvSpPr>
        <p:spPr bwMode="auto">
          <a:xfrm>
            <a:off x="5715000" y="5807075"/>
            <a:ext cx="0" cy="365125"/>
          </a:xfrm>
          <a:prstGeom prst="line">
            <a:avLst/>
          </a:prstGeom>
          <a:noFill/>
          <a:ln w="28575" cap="sq">
            <a:solidFill>
              <a:schemeClr val="tx1"/>
            </a:solidFill>
            <a:round/>
            <a:headEnd/>
            <a:tailEnd/>
          </a:ln>
        </p:spPr>
        <p:txBody>
          <a:bodyPr/>
          <a:lstStyle/>
          <a:p>
            <a:endParaRPr lang="en-US"/>
          </a:p>
        </p:txBody>
      </p:sp>
      <p:sp>
        <p:nvSpPr>
          <p:cNvPr id="92" name="Line 51"/>
          <p:cNvSpPr>
            <a:spLocks noChangeShapeType="1"/>
          </p:cNvSpPr>
          <p:nvPr/>
        </p:nvSpPr>
        <p:spPr bwMode="auto">
          <a:xfrm>
            <a:off x="6096000" y="5807075"/>
            <a:ext cx="0" cy="365125"/>
          </a:xfrm>
          <a:prstGeom prst="line">
            <a:avLst/>
          </a:prstGeom>
          <a:noFill/>
          <a:ln w="12700">
            <a:solidFill>
              <a:schemeClr val="tx1"/>
            </a:solidFill>
            <a:round/>
            <a:headEnd/>
            <a:tailEnd/>
          </a:ln>
        </p:spPr>
        <p:txBody>
          <a:bodyPr/>
          <a:lstStyle/>
          <a:p>
            <a:endParaRPr lang="en-US"/>
          </a:p>
        </p:txBody>
      </p:sp>
      <p:sp>
        <p:nvSpPr>
          <p:cNvPr id="93" name="Line 52"/>
          <p:cNvSpPr>
            <a:spLocks noChangeShapeType="1"/>
          </p:cNvSpPr>
          <p:nvPr/>
        </p:nvSpPr>
        <p:spPr bwMode="auto">
          <a:xfrm>
            <a:off x="6477000" y="5807075"/>
            <a:ext cx="0" cy="365125"/>
          </a:xfrm>
          <a:prstGeom prst="line">
            <a:avLst/>
          </a:prstGeom>
          <a:noFill/>
          <a:ln w="12700">
            <a:solidFill>
              <a:schemeClr val="tx1"/>
            </a:solidFill>
            <a:round/>
            <a:headEnd/>
            <a:tailEnd/>
          </a:ln>
        </p:spPr>
        <p:txBody>
          <a:bodyPr/>
          <a:lstStyle/>
          <a:p>
            <a:endParaRPr lang="en-US"/>
          </a:p>
        </p:txBody>
      </p:sp>
      <p:sp>
        <p:nvSpPr>
          <p:cNvPr id="94" name="Line 53"/>
          <p:cNvSpPr>
            <a:spLocks noChangeShapeType="1"/>
          </p:cNvSpPr>
          <p:nvPr/>
        </p:nvSpPr>
        <p:spPr bwMode="auto">
          <a:xfrm>
            <a:off x="6858000" y="5807075"/>
            <a:ext cx="0" cy="365125"/>
          </a:xfrm>
          <a:prstGeom prst="line">
            <a:avLst/>
          </a:prstGeom>
          <a:noFill/>
          <a:ln w="12700">
            <a:solidFill>
              <a:schemeClr val="tx1"/>
            </a:solidFill>
            <a:round/>
            <a:headEnd/>
            <a:tailEnd/>
          </a:ln>
        </p:spPr>
        <p:txBody>
          <a:bodyPr/>
          <a:lstStyle/>
          <a:p>
            <a:endParaRPr lang="en-US"/>
          </a:p>
        </p:txBody>
      </p:sp>
      <p:sp>
        <p:nvSpPr>
          <p:cNvPr id="95" name="Line 54"/>
          <p:cNvSpPr>
            <a:spLocks noChangeShapeType="1"/>
          </p:cNvSpPr>
          <p:nvPr/>
        </p:nvSpPr>
        <p:spPr bwMode="auto">
          <a:xfrm>
            <a:off x="7239000" y="5807075"/>
            <a:ext cx="0" cy="365125"/>
          </a:xfrm>
          <a:prstGeom prst="line">
            <a:avLst/>
          </a:prstGeom>
          <a:noFill/>
          <a:ln w="12700">
            <a:solidFill>
              <a:schemeClr val="tx1"/>
            </a:solidFill>
            <a:round/>
            <a:headEnd/>
            <a:tailEnd/>
          </a:ln>
        </p:spPr>
        <p:txBody>
          <a:bodyPr/>
          <a:lstStyle/>
          <a:p>
            <a:endParaRPr lang="en-US" sz="2000"/>
          </a:p>
        </p:txBody>
      </p:sp>
      <p:sp>
        <p:nvSpPr>
          <p:cNvPr id="96" name="Line 55"/>
          <p:cNvSpPr>
            <a:spLocks noChangeShapeType="1"/>
          </p:cNvSpPr>
          <p:nvPr/>
        </p:nvSpPr>
        <p:spPr bwMode="auto">
          <a:xfrm>
            <a:off x="7620000" y="5807075"/>
            <a:ext cx="0" cy="365125"/>
          </a:xfrm>
          <a:prstGeom prst="line">
            <a:avLst/>
          </a:prstGeom>
          <a:noFill/>
          <a:ln w="12700">
            <a:solidFill>
              <a:schemeClr val="tx1"/>
            </a:solidFill>
            <a:round/>
            <a:headEnd/>
            <a:tailEnd/>
          </a:ln>
        </p:spPr>
        <p:txBody>
          <a:bodyPr/>
          <a:lstStyle/>
          <a:p>
            <a:endParaRPr lang="en-US"/>
          </a:p>
        </p:txBody>
      </p:sp>
      <p:sp>
        <p:nvSpPr>
          <p:cNvPr id="97" name="Line 56"/>
          <p:cNvSpPr>
            <a:spLocks noChangeShapeType="1"/>
          </p:cNvSpPr>
          <p:nvPr/>
        </p:nvSpPr>
        <p:spPr bwMode="auto">
          <a:xfrm>
            <a:off x="8001000" y="5807075"/>
            <a:ext cx="0" cy="365125"/>
          </a:xfrm>
          <a:prstGeom prst="line">
            <a:avLst/>
          </a:prstGeom>
          <a:noFill/>
          <a:ln w="12700">
            <a:solidFill>
              <a:schemeClr val="tx1"/>
            </a:solidFill>
            <a:round/>
            <a:headEnd/>
            <a:tailEnd/>
          </a:ln>
        </p:spPr>
        <p:txBody>
          <a:bodyPr/>
          <a:lstStyle/>
          <a:p>
            <a:endParaRPr lang="en-US"/>
          </a:p>
        </p:txBody>
      </p:sp>
      <p:sp>
        <p:nvSpPr>
          <p:cNvPr id="98" name="Line 57"/>
          <p:cNvSpPr>
            <a:spLocks noChangeShapeType="1"/>
          </p:cNvSpPr>
          <p:nvPr/>
        </p:nvSpPr>
        <p:spPr bwMode="auto">
          <a:xfrm>
            <a:off x="8382000" y="5807075"/>
            <a:ext cx="0" cy="365125"/>
          </a:xfrm>
          <a:prstGeom prst="line">
            <a:avLst/>
          </a:prstGeom>
          <a:noFill/>
          <a:ln w="12700">
            <a:solidFill>
              <a:schemeClr val="tx1"/>
            </a:solidFill>
            <a:round/>
            <a:headEnd/>
            <a:tailEnd/>
          </a:ln>
        </p:spPr>
        <p:txBody>
          <a:bodyPr/>
          <a:lstStyle/>
          <a:p>
            <a:endParaRPr lang="en-US" sz="2000"/>
          </a:p>
        </p:txBody>
      </p:sp>
      <p:sp>
        <p:nvSpPr>
          <p:cNvPr id="99" name="Line 58"/>
          <p:cNvSpPr>
            <a:spLocks noChangeShapeType="1"/>
          </p:cNvSpPr>
          <p:nvPr/>
        </p:nvSpPr>
        <p:spPr bwMode="auto">
          <a:xfrm>
            <a:off x="8763000" y="5807075"/>
            <a:ext cx="0" cy="365125"/>
          </a:xfrm>
          <a:prstGeom prst="line">
            <a:avLst/>
          </a:prstGeom>
          <a:noFill/>
          <a:ln w="28575" cap="sq">
            <a:solidFill>
              <a:schemeClr val="tx1"/>
            </a:solidFill>
            <a:round/>
            <a:headEnd/>
            <a:tailEnd/>
          </a:ln>
        </p:spPr>
        <p:txBody>
          <a:bodyPr/>
          <a:lstStyle/>
          <a:p>
            <a:endParaRPr lang="en-US"/>
          </a:p>
        </p:txBody>
      </p:sp>
      <p:grpSp>
        <p:nvGrpSpPr>
          <p:cNvPr id="4" name="Group 3"/>
          <p:cNvGrpSpPr/>
          <p:nvPr/>
        </p:nvGrpSpPr>
        <p:grpSpPr>
          <a:xfrm>
            <a:off x="5615109" y="5156919"/>
            <a:ext cx="611065" cy="627931"/>
            <a:chOff x="5615109" y="5156919"/>
            <a:chExt cx="611065" cy="627931"/>
          </a:xfrm>
        </p:grpSpPr>
        <p:sp>
          <p:nvSpPr>
            <p:cNvPr id="100" name="Line 59"/>
            <p:cNvSpPr>
              <a:spLocks noChangeShapeType="1"/>
            </p:cNvSpPr>
            <p:nvPr/>
          </p:nvSpPr>
          <p:spPr bwMode="auto">
            <a:xfrm>
              <a:off x="5951537" y="5603875"/>
              <a:ext cx="11113" cy="180975"/>
            </a:xfrm>
            <a:prstGeom prst="line">
              <a:avLst/>
            </a:prstGeom>
            <a:noFill/>
            <a:ln w="38100">
              <a:solidFill>
                <a:srgbClr val="CC0000"/>
              </a:solidFill>
              <a:round/>
              <a:headEnd/>
              <a:tailEnd type="triangle" w="med" len="med"/>
            </a:ln>
          </p:spPr>
          <p:txBody>
            <a:bodyPr/>
            <a:lstStyle/>
            <a:p>
              <a:endParaRPr lang="en-US"/>
            </a:p>
          </p:txBody>
        </p:sp>
        <p:sp>
          <p:nvSpPr>
            <p:cNvPr id="101" name="Text Box 60"/>
            <p:cNvSpPr txBox="1">
              <a:spLocks noChangeArrowheads="1"/>
            </p:cNvSpPr>
            <p:nvPr/>
          </p:nvSpPr>
          <p:spPr bwMode="auto">
            <a:xfrm>
              <a:off x="5615109" y="5156919"/>
              <a:ext cx="611065" cy="400110"/>
            </a:xfrm>
            <a:prstGeom prst="rect">
              <a:avLst/>
            </a:prstGeom>
            <a:noFill/>
            <a:ln w="9525">
              <a:noFill/>
              <a:miter lim="800000"/>
              <a:headEnd/>
              <a:tailEnd/>
            </a:ln>
          </p:spPr>
          <p:txBody>
            <a:bodyPr wrap="none">
              <a:spAutoFit/>
            </a:bodyPr>
            <a:lstStyle/>
            <a:p>
              <a:r>
                <a:rPr lang="en-US" sz="2000" dirty="0" smtClean="0">
                  <a:solidFill>
                    <a:srgbClr val="CC0000"/>
                  </a:solidFill>
                  <a:latin typeface="Comic Sans MS" pitchFamily="66" charset="0"/>
                </a:rPr>
                <a:t>k=p</a:t>
              </a:r>
              <a:endParaRPr lang="en-US" sz="2000" dirty="0">
                <a:solidFill>
                  <a:srgbClr val="CC0000"/>
                </a:solidFill>
                <a:latin typeface="Comic Sans MS" pitchFamily="66" charset="0"/>
              </a:endParaRPr>
            </a:p>
          </p:txBody>
        </p:sp>
      </p:grpSp>
      <p:sp>
        <p:nvSpPr>
          <p:cNvPr id="102" name="Line 61"/>
          <p:cNvSpPr>
            <a:spLocks noChangeShapeType="1"/>
          </p:cNvSpPr>
          <p:nvPr/>
        </p:nvSpPr>
        <p:spPr bwMode="auto">
          <a:xfrm>
            <a:off x="8632825" y="5599112"/>
            <a:ext cx="11113" cy="180975"/>
          </a:xfrm>
          <a:prstGeom prst="line">
            <a:avLst/>
          </a:prstGeom>
          <a:noFill/>
          <a:ln w="38100">
            <a:solidFill>
              <a:srgbClr val="CC0000"/>
            </a:solidFill>
            <a:round/>
            <a:headEnd/>
            <a:tailEnd type="triangle" w="med" len="med"/>
          </a:ln>
        </p:spPr>
        <p:txBody>
          <a:bodyPr/>
          <a:lstStyle/>
          <a:p>
            <a:endParaRPr lang="en-US"/>
          </a:p>
        </p:txBody>
      </p:sp>
      <p:sp>
        <p:nvSpPr>
          <p:cNvPr id="103" name="Text Box 62"/>
          <p:cNvSpPr txBox="1">
            <a:spLocks noChangeArrowheads="1"/>
          </p:cNvSpPr>
          <p:nvPr/>
        </p:nvSpPr>
        <p:spPr bwMode="auto">
          <a:xfrm>
            <a:off x="8507412" y="5154612"/>
            <a:ext cx="306388" cy="396875"/>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r</a:t>
            </a:r>
          </a:p>
        </p:txBody>
      </p:sp>
      <p:grpSp>
        <p:nvGrpSpPr>
          <p:cNvPr id="3" name="Group 2"/>
          <p:cNvGrpSpPr/>
          <p:nvPr/>
        </p:nvGrpSpPr>
        <p:grpSpPr>
          <a:xfrm>
            <a:off x="6068110" y="3777585"/>
            <a:ext cx="288862" cy="489615"/>
            <a:chOff x="6068110" y="3777585"/>
            <a:chExt cx="288862" cy="489615"/>
          </a:xfrm>
        </p:grpSpPr>
        <p:sp>
          <p:nvSpPr>
            <p:cNvPr id="112" name="Line 59"/>
            <p:cNvSpPr>
              <a:spLocks noChangeShapeType="1"/>
            </p:cNvSpPr>
            <p:nvPr/>
          </p:nvSpPr>
          <p:spPr bwMode="auto">
            <a:xfrm>
              <a:off x="6297612" y="4086225"/>
              <a:ext cx="11113" cy="180975"/>
            </a:xfrm>
            <a:prstGeom prst="line">
              <a:avLst/>
            </a:prstGeom>
            <a:noFill/>
            <a:ln w="38100">
              <a:solidFill>
                <a:srgbClr val="CC0000"/>
              </a:solidFill>
              <a:round/>
              <a:headEnd/>
              <a:tailEnd type="triangle" w="med" len="med"/>
            </a:ln>
          </p:spPr>
          <p:txBody>
            <a:bodyPr/>
            <a:lstStyle/>
            <a:p>
              <a:endParaRPr lang="en-US"/>
            </a:p>
          </p:txBody>
        </p:sp>
        <p:sp>
          <p:nvSpPr>
            <p:cNvPr id="113" name="Text Box 60"/>
            <p:cNvSpPr txBox="1">
              <a:spLocks noChangeArrowheads="1"/>
            </p:cNvSpPr>
            <p:nvPr/>
          </p:nvSpPr>
          <p:spPr bwMode="auto">
            <a:xfrm>
              <a:off x="6068110" y="3777585"/>
              <a:ext cx="288862" cy="400110"/>
            </a:xfrm>
            <a:prstGeom prst="rect">
              <a:avLst/>
            </a:prstGeom>
            <a:noFill/>
            <a:ln w="9525">
              <a:noFill/>
              <a:miter lim="800000"/>
              <a:headEnd/>
              <a:tailEnd/>
            </a:ln>
          </p:spPr>
          <p:txBody>
            <a:bodyPr wrap="none">
              <a:spAutoFit/>
            </a:bodyPr>
            <a:lstStyle/>
            <a:p>
              <a:r>
                <a:rPr lang="en-US" sz="2000" dirty="0" smtClean="0">
                  <a:solidFill>
                    <a:srgbClr val="CC0000"/>
                  </a:solidFill>
                  <a:latin typeface="Comic Sans MS" pitchFamily="66" charset="0"/>
                </a:rPr>
                <a:t>j</a:t>
              </a:r>
              <a:endParaRPr lang="en-US" sz="2000" dirty="0">
                <a:solidFill>
                  <a:srgbClr val="CC0000"/>
                </a:solidFill>
                <a:latin typeface="Comic Sans MS" pitchFamily="66" charset="0"/>
              </a:endParaRPr>
            </a:p>
          </p:txBody>
        </p:sp>
      </p:grpSp>
      <p:sp>
        <p:nvSpPr>
          <p:cNvPr id="117" name="Oval 116"/>
          <p:cNvSpPr/>
          <p:nvPr/>
        </p:nvSpPr>
        <p:spPr>
          <a:xfrm>
            <a:off x="6172200" y="4267200"/>
            <a:ext cx="533401" cy="48418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870" name="Text Box 6"/>
          <p:cNvSpPr txBox="1">
            <a:spLocks noChangeArrowheads="1"/>
          </p:cNvSpPr>
          <p:nvPr/>
        </p:nvSpPr>
        <p:spPr bwMode="auto">
          <a:xfrm>
            <a:off x="7961313" y="2876550"/>
            <a:ext cx="228600" cy="244475"/>
          </a:xfrm>
          <a:prstGeom prst="rect">
            <a:avLst/>
          </a:prstGeom>
          <a:noFill/>
          <a:ln w="9525">
            <a:noFill/>
            <a:miter lim="800000"/>
            <a:headEnd/>
            <a:tailEnd/>
          </a:ln>
        </p:spPr>
        <p:txBody>
          <a:bodyPr>
            <a:spAutoFit/>
          </a:bodyPr>
          <a:lstStyle/>
          <a:p>
            <a:r>
              <a:rPr lang="en-US" sz="1000"/>
              <a:t>q</a:t>
            </a:r>
          </a:p>
        </p:txBody>
      </p:sp>
      <p:grpSp>
        <p:nvGrpSpPr>
          <p:cNvPr id="8" name="Group 7"/>
          <p:cNvGrpSpPr/>
          <p:nvPr/>
        </p:nvGrpSpPr>
        <p:grpSpPr>
          <a:xfrm>
            <a:off x="5753101" y="2876550"/>
            <a:ext cx="3122612" cy="762000"/>
            <a:chOff x="5753101" y="2876550"/>
            <a:chExt cx="3122612" cy="762000"/>
          </a:xfrm>
        </p:grpSpPr>
        <p:sp>
          <p:nvSpPr>
            <p:cNvPr id="77869" name="Text Box 5"/>
            <p:cNvSpPr txBox="1">
              <a:spLocks noChangeArrowheads="1"/>
            </p:cNvSpPr>
            <p:nvPr/>
          </p:nvSpPr>
          <p:spPr bwMode="auto">
            <a:xfrm>
              <a:off x="6361113" y="2876550"/>
              <a:ext cx="228600" cy="244475"/>
            </a:xfrm>
            <a:prstGeom prst="rect">
              <a:avLst/>
            </a:prstGeom>
            <a:noFill/>
            <a:ln w="9525">
              <a:noFill/>
              <a:miter lim="800000"/>
              <a:headEnd/>
              <a:tailEnd/>
            </a:ln>
          </p:spPr>
          <p:txBody>
            <a:bodyPr>
              <a:spAutoFit/>
            </a:bodyPr>
            <a:lstStyle/>
            <a:p>
              <a:r>
                <a:rPr lang="en-US" sz="1000"/>
                <a:t>p</a:t>
              </a:r>
            </a:p>
          </p:txBody>
        </p:sp>
        <p:sp>
          <p:nvSpPr>
            <p:cNvPr id="77871" name="Rectangle 7"/>
            <p:cNvSpPr>
              <a:spLocks noChangeArrowheads="1"/>
            </p:cNvSpPr>
            <p:nvPr/>
          </p:nvSpPr>
          <p:spPr bwMode="auto">
            <a:xfrm>
              <a:off x="78089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dirty="0" smtClean="0">
                  <a:solidFill>
                    <a:schemeClr val="accent2"/>
                  </a:solidFill>
                </a:rPr>
                <a:t>9</a:t>
              </a:r>
              <a:endParaRPr lang="en-US" sz="2400" baseline="-25000" dirty="0">
                <a:solidFill>
                  <a:schemeClr val="accent2"/>
                </a:solidFill>
              </a:endParaRPr>
            </a:p>
          </p:txBody>
        </p:sp>
        <p:sp>
          <p:nvSpPr>
            <p:cNvPr id="77872" name="Rectangle 8"/>
            <p:cNvSpPr>
              <a:spLocks noChangeArrowheads="1"/>
            </p:cNvSpPr>
            <p:nvPr/>
          </p:nvSpPr>
          <p:spPr bwMode="auto">
            <a:xfrm>
              <a:off x="72755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dirty="0" smtClean="0">
                  <a:solidFill>
                    <a:schemeClr val="accent2"/>
                  </a:solidFill>
                </a:rPr>
                <a:t>8</a:t>
              </a:r>
              <a:endParaRPr lang="en-US" sz="2400" dirty="0">
                <a:solidFill>
                  <a:schemeClr val="accent2"/>
                </a:solidFill>
              </a:endParaRPr>
            </a:p>
          </p:txBody>
        </p:sp>
        <p:sp>
          <p:nvSpPr>
            <p:cNvPr id="77873" name="Rectangle 9"/>
            <p:cNvSpPr>
              <a:spLocks noChangeArrowheads="1"/>
            </p:cNvSpPr>
            <p:nvPr/>
          </p:nvSpPr>
          <p:spPr bwMode="auto">
            <a:xfrm>
              <a:off x="67421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4</a:t>
              </a:r>
            </a:p>
          </p:txBody>
        </p:sp>
        <p:sp>
          <p:nvSpPr>
            <p:cNvPr id="77874" name="Rectangle 10"/>
            <p:cNvSpPr>
              <a:spLocks noChangeArrowheads="1"/>
            </p:cNvSpPr>
            <p:nvPr/>
          </p:nvSpPr>
          <p:spPr bwMode="auto">
            <a:xfrm>
              <a:off x="62087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2</a:t>
              </a:r>
              <a:endParaRPr lang="en-US" sz="2400" baseline="-25000">
                <a:solidFill>
                  <a:schemeClr val="accent2"/>
                </a:solidFill>
              </a:endParaRPr>
            </a:p>
          </p:txBody>
        </p:sp>
        <p:sp>
          <p:nvSpPr>
            <p:cNvPr id="77875" name="Line 11"/>
            <p:cNvSpPr>
              <a:spLocks noChangeShapeType="1"/>
            </p:cNvSpPr>
            <p:nvPr/>
          </p:nvSpPr>
          <p:spPr bwMode="auto">
            <a:xfrm>
              <a:off x="6208713" y="3181350"/>
              <a:ext cx="0" cy="457200"/>
            </a:xfrm>
            <a:prstGeom prst="line">
              <a:avLst/>
            </a:prstGeom>
            <a:noFill/>
            <a:ln w="19050">
              <a:solidFill>
                <a:schemeClr val="tx1"/>
              </a:solidFill>
              <a:round/>
              <a:headEnd/>
              <a:tailEnd/>
            </a:ln>
          </p:spPr>
          <p:txBody>
            <a:bodyPr anchor="ctr" anchorCtr="1"/>
            <a:lstStyle/>
            <a:p>
              <a:endParaRPr lang="en-US"/>
            </a:p>
          </p:txBody>
        </p:sp>
        <p:sp>
          <p:nvSpPr>
            <p:cNvPr id="77876" name="Line 12"/>
            <p:cNvSpPr>
              <a:spLocks noChangeShapeType="1"/>
            </p:cNvSpPr>
            <p:nvPr/>
          </p:nvSpPr>
          <p:spPr bwMode="auto">
            <a:xfrm>
              <a:off x="6742113" y="3181350"/>
              <a:ext cx="0" cy="457200"/>
            </a:xfrm>
            <a:prstGeom prst="line">
              <a:avLst/>
            </a:prstGeom>
            <a:noFill/>
            <a:ln w="19050">
              <a:solidFill>
                <a:schemeClr val="tx1"/>
              </a:solidFill>
              <a:round/>
              <a:headEnd/>
              <a:tailEnd/>
            </a:ln>
          </p:spPr>
          <p:txBody>
            <a:bodyPr anchor="ctr" anchorCtr="1"/>
            <a:lstStyle/>
            <a:p>
              <a:endParaRPr lang="en-US"/>
            </a:p>
          </p:txBody>
        </p:sp>
        <p:sp>
          <p:nvSpPr>
            <p:cNvPr id="77877" name="Line 13"/>
            <p:cNvSpPr>
              <a:spLocks noChangeShapeType="1"/>
            </p:cNvSpPr>
            <p:nvPr/>
          </p:nvSpPr>
          <p:spPr bwMode="auto">
            <a:xfrm>
              <a:off x="7275513" y="3181350"/>
              <a:ext cx="0" cy="457200"/>
            </a:xfrm>
            <a:prstGeom prst="line">
              <a:avLst/>
            </a:prstGeom>
            <a:noFill/>
            <a:ln w="19050">
              <a:solidFill>
                <a:schemeClr val="tx1"/>
              </a:solidFill>
              <a:round/>
              <a:headEnd/>
              <a:tailEnd/>
            </a:ln>
          </p:spPr>
          <p:txBody>
            <a:bodyPr anchor="ctr" anchorCtr="1"/>
            <a:lstStyle/>
            <a:p>
              <a:endParaRPr lang="en-US"/>
            </a:p>
          </p:txBody>
        </p:sp>
        <p:sp>
          <p:nvSpPr>
            <p:cNvPr id="77878" name="Line 14"/>
            <p:cNvSpPr>
              <a:spLocks noChangeShapeType="1"/>
            </p:cNvSpPr>
            <p:nvPr/>
          </p:nvSpPr>
          <p:spPr bwMode="auto">
            <a:xfrm>
              <a:off x="7808913" y="3181350"/>
              <a:ext cx="0" cy="457200"/>
            </a:xfrm>
            <a:prstGeom prst="line">
              <a:avLst/>
            </a:prstGeom>
            <a:noFill/>
            <a:ln w="19050">
              <a:solidFill>
                <a:schemeClr val="tx1"/>
              </a:solidFill>
              <a:round/>
              <a:headEnd/>
              <a:tailEnd/>
            </a:ln>
          </p:spPr>
          <p:txBody>
            <a:bodyPr anchor="ctr" anchorCtr="1"/>
            <a:lstStyle/>
            <a:p>
              <a:endParaRPr lang="en-US"/>
            </a:p>
          </p:txBody>
        </p:sp>
        <p:sp>
          <p:nvSpPr>
            <p:cNvPr id="77879" name="Line 15"/>
            <p:cNvSpPr>
              <a:spLocks noChangeShapeType="1"/>
            </p:cNvSpPr>
            <p:nvPr/>
          </p:nvSpPr>
          <p:spPr bwMode="auto">
            <a:xfrm>
              <a:off x="8342313" y="3181350"/>
              <a:ext cx="0" cy="457200"/>
            </a:xfrm>
            <a:prstGeom prst="line">
              <a:avLst/>
            </a:prstGeom>
            <a:noFill/>
            <a:ln w="19050">
              <a:solidFill>
                <a:schemeClr val="tx1"/>
              </a:solidFill>
              <a:round/>
              <a:headEnd/>
              <a:tailEnd/>
            </a:ln>
          </p:spPr>
          <p:txBody>
            <a:bodyPr anchor="ctr" anchorCtr="1"/>
            <a:lstStyle/>
            <a:p>
              <a:endParaRPr lang="en-US"/>
            </a:p>
          </p:txBody>
        </p:sp>
        <p:sp>
          <p:nvSpPr>
            <p:cNvPr id="77891" name="Text Box 27"/>
            <p:cNvSpPr txBox="1">
              <a:spLocks noChangeArrowheads="1"/>
            </p:cNvSpPr>
            <p:nvPr/>
          </p:nvSpPr>
          <p:spPr bwMode="auto">
            <a:xfrm>
              <a:off x="5753101" y="3238500"/>
              <a:ext cx="292100" cy="400050"/>
            </a:xfrm>
            <a:prstGeom prst="rect">
              <a:avLst/>
            </a:prstGeom>
            <a:noFill/>
            <a:ln w="9525">
              <a:noFill/>
              <a:miter lim="800000"/>
              <a:headEnd/>
              <a:tailEnd/>
            </a:ln>
          </p:spPr>
          <p:txBody>
            <a:bodyPr wrap="none">
              <a:spAutoFit/>
            </a:bodyPr>
            <a:lstStyle/>
            <a:p>
              <a:r>
                <a:rPr lang="en-US" sz="2000" dirty="0"/>
                <a:t>L</a:t>
              </a:r>
            </a:p>
          </p:txBody>
        </p:sp>
        <p:sp>
          <p:nvSpPr>
            <p:cNvPr id="77893" name="Rectangle 29"/>
            <p:cNvSpPr>
              <a:spLocks noChangeArrowheads="1"/>
            </p:cNvSpPr>
            <p:nvPr/>
          </p:nvSpPr>
          <p:spPr bwMode="auto">
            <a:xfrm>
              <a:off x="83423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sym typeface="Symbol" pitchFamily="18" charset="2"/>
                </a:rPr>
                <a:t></a:t>
              </a:r>
              <a:endParaRPr lang="en-US" sz="2400" baseline="-25000">
                <a:solidFill>
                  <a:schemeClr val="accent2"/>
                </a:solidFill>
                <a:sym typeface="Symbol" pitchFamily="18" charset="2"/>
              </a:endParaRPr>
            </a:p>
          </p:txBody>
        </p:sp>
      </p:grpSp>
      <p:grpSp>
        <p:nvGrpSpPr>
          <p:cNvPr id="5" name="Group 4"/>
          <p:cNvGrpSpPr/>
          <p:nvPr/>
        </p:nvGrpSpPr>
        <p:grpSpPr>
          <a:xfrm>
            <a:off x="6170520" y="2704655"/>
            <a:ext cx="256802" cy="495745"/>
            <a:chOff x="6170520" y="2704655"/>
            <a:chExt cx="256802" cy="495745"/>
          </a:xfrm>
        </p:grpSpPr>
        <p:sp>
          <p:nvSpPr>
            <p:cNvPr id="110" name="Line 59"/>
            <p:cNvSpPr>
              <a:spLocks noChangeShapeType="1"/>
            </p:cNvSpPr>
            <p:nvPr/>
          </p:nvSpPr>
          <p:spPr bwMode="auto">
            <a:xfrm>
              <a:off x="6357937" y="3019425"/>
              <a:ext cx="11113" cy="180975"/>
            </a:xfrm>
            <a:prstGeom prst="line">
              <a:avLst/>
            </a:prstGeom>
            <a:noFill/>
            <a:ln w="38100">
              <a:solidFill>
                <a:srgbClr val="CC0000"/>
              </a:solidFill>
              <a:round/>
              <a:headEnd/>
              <a:tailEnd type="triangle" w="med" len="med"/>
            </a:ln>
          </p:spPr>
          <p:txBody>
            <a:bodyPr/>
            <a:lstStyle/>
            <a:p>
              <a:endParaRPr lang="en-US"/>
            </a:p>
          </p:txBody>
        </p:sp>
        <p:sp>
          <p:nvSpPr>
            <p:cNvPr id="111" name="Text Box 60"/>
            <p:cNvSpPr txBox="1">
              <a:spLocks noChangeArrowheads="1"/>
            </p:cNvSpPr>
            <p:nvPr/>
          </p:nvSpPr>
          <p:spPr bwMode="auto">
            <a:xfrm>
              <a:off x="6170520" y="2704655"/>
              <a:ext cx="256802" cy="400110"/>
            </a:xfrm>
            <a:prstGeom prst="rect">
              <a:avLst/>
            </a:prstGeom>
            <a:noFill/>
            <a:ln w="9525">
              <a:noFill/>
              <a:miter lim="800000"/>
              <a:headEnd/>
              <a:tailEnd/>
            </a:ln>
          </p:spPr>
          <p:txBody>
            <a:bodyPr wrap="none">
              <a:spAutoFit/>
            </a:bodyPr>
            <a:lstStyle/>
            <a:p>
              <a:r>
                <a:rPr lang="en-US" sz="2000" dirty="0" err="1" smtClean="0">
                  <a:solidFill>
                    <a:srgbClr val="CC0000"/>
                  </a:solidFill>
                  <a:latin typeface="Comic Sans MS" pitchFamily="66" charset="0"/>
                </a:rPr>
                <a:t>i</a:t>
              </a:r>
              <a:endParaRPr lang="en-US" sz="2000" dirty="0">
                <a:solidFill>
                  <a:srgbClr val="CC0000"/>
                </a:solidFill>
                <a:latin typeface="Comic Sans MS" pitchFamily="66" charset="0"/>
              </a:endParaRPr>
            </a:p>
          </p:txBody>
        </p:sp>
      </p:grpSp>
      <p:sp>
        <p:nvSpPr>
          <p:cNvPr id="118" name="Oval 117"/>
          <p:cNvSpPr/>
          <p:nvPr/>
        </p:nvSpPr>
        <p:spPr>
          <a:xfrm>
            <a:off x="6172200" y="3173412"/>
            <a:ext cx="533401" cy="48418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0" name="Text Box 27"/>
          <p:cNvSpPr txBox="1">
            <a:spLocks noChangeArrowheads="1"/>
          </p:cNvSpPr>
          <p:nvPr/>
        </p:nvSpPr>
        <p:spPr bwMode="auto">
          <a:xfrm>
            <a:off x="5334000" y="5791200"/>
            <a:ext cx="303288" cy="400110"/>
          </a:xfrm>
          <a:prstGeom prst="rect">
            <a:avLst/>
          </a:prstGeom>
          <a:noFill/>
          <a:ln w="9525">
            <a:noFill/>
            <a:miter lim="800000"/>
            <a:headEnd/>
            <a:tailEnd/>
          </a:ln>
        </p:spPr>
        <p:txBody>
          <a:bodyPr wrap="none">
            <a:spAutoFit/>
          </a:bodyPr>
          <a:lstStyle/>
          <a:p>
            <a:r>
              <a:rPr lang="vi-VN" sz="2000" dirty="0" smtClean="0"/>
              <a:t>S</a:t>
            </a:r>
            <a:endParaRPr lang="en-US" sz="2000" dirty="0"/>
          </a:p>
        </p:txBody>
      </p:sp>
      <p:sp>
        <p:nvSpPr>
          <p:cNvPr id="125" name="Rounded Rectangle 124"/>
          <p:cNvSpPr/>
          <p:nvPr/>
        </p:nvSpPr>
        <p:spPr>
          <a:xfrm>
            <a:off x="1600200" y="4038600"/>
            <a:ext cx="2133600" cy="4572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6" name="Rounded Rectangle 125"/>
          <p:cNvSpPr/>
          <p:nvPr/>
        </p:nvSpPr>
        <p:spPr>
          <a:xfrm>
            <a:off x="1676400" y="5105400"/>
            <a:ext cx="2438400" cy="9144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3960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315">
                                            <p:txEl>
                                              <p:pRg st="1" end="1"/>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77865"/>
                                        </p:tgtEl>
                                        <p:attrNameLst>
                                          <p:attrName>style.visibility</p:attrName>
                                        </p:attrNameLst>
                                      </p:cBhvr>
                                      <p:to>
                                        <p:strVal val="visible"/>
                                      </p:to>
                                    </p:set>
                                    <p:animEffect transition="in" filter="wipe(down)">
                                      <p:cBhvr>
                                        <p:cTn id="10" dur="500"/>
                                        <p:tgtEl>
                                          <p:spTgt spid="77865"/>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77867"/>
                                        </p:tgtEl>
                                        <p:attrNameLst>
                                          <p:attrName>style.visibility</p:attrName>
                                        </p:attrNameLst>
                                      </p:cBhvr>
                                      <p:to>
                                        <p:strVal val="visible"/>
                                      </p:to>
                                    </p:set>
                                    <p:animEffect transition="in" filter="wipe(down)">
                                      <p:cBhvr>
                                        <p:cTn id="14" dur="500"/>
                                        <p:tgtEl>
                                          <p:spTgt spid="77867"/>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77866"/>
                                        </p:tgtEl>
                                        <p:attrNameLst>
                                          <p:attrName>style.visibility</p:attrName>
                                        </p:attrNameLst>
                                      </p:cBhvr>
                                      <p:to>
                                        <p:strVal val="visible"/>
                                      </p:to>
                                    </p:set>
                                    <p:animEffect transition="in" filter="wipe(down)">
                                      <p:cBhvr>
                                        <p:cTn id="18" dur="500"/>
                                        <p:tgtEl>
                                          <p:spTgt spid="77866"/>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77868"/>
                                        </p:tgtEl>
                                        <p:attrNameLst>
                                          <p:attrName>style.visibility</p:attrName>
                                        </p:attrNameLst>
                                      </p:cBhvr>
                                      <p:to>
                                        <p:strVal val="visible"/>
                                      </p:to>
                                    </p:set>
                                    <p:animEffect transition="in" filter="wipe(down)">
                                      <p:cBhvr>
                                        <p:cTn id="22" dur="500"/>
                                        <p:tgtEl>
                                          <p:spTgt spid="7786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9315">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9315">
                                            <p:txEl>
                                              <p:pRg st="3" end="3"/>
                                            </p:txEl>
                                          </p:spTgt>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7870"/>
                                        </p:tgtEl>
                                        <p:attrNameLst>
                                          <p:attrName>style.visibility</p:attrName>
                                        </p:attrNameLst>
                                      </p:cBhvr>
                                      <p:to>
                                        <p:strVal val="visible"/>
                                      </p:to>
                                    </p:set>
                                    <p:animEffect transition="in" filter="wipe(down)">
                                      <p:cBhvr>
                                        <p:cTn id="38" dur="500"/>
                                        <p:tgtEl>
                                          <p:spTgt spid="7787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77889"/>
                                        </p:tgtEl>
                                        <p:attrNameLst>
                                          <p:attrName>style.visibility</p:attrName>
                                        </p:attrNameLst>
                                      </p:cBhvr>
                                      <p:to>
                                        <p:strVal val="visible"/>
                                      </p:to>
                                    </p:set>
                                    <p:animEffect transition="in" filter="wipe(down)">
                                      <p:cBhvr>
                                        <p:cTn id="41" dur="500"/>
                                        <p:tgtEl>
                                          <p:spTgt spid="7788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7890"/>
                                        </p:tgtEl>
                                        <p:attrNameLst>
                                          <p:attrName>style.visibility</p:attrName>
                                        </p:attrNameLst>
                                      </p:cBhvr>
                                      <p:to>
                                        <p:strVal val="visible"/>
                                      </p:to>
                                    </p:set>
                                    <p:animEffect transition="in" filter="wipe(down)">
                                      <p:cBhvr>
                                        <p:cTn id="44" dur="500"/>
                                        <p:tgtEl>
                                          <p:spTgt spid="7789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9315">
                                            <p:txEl>
                                              <p:pRg st="4" end="4"/>
                                            </p:txEl>
                                          </p:spTgt>
                                        </p:tgtEl>
                                        <p:attrNameLst>
                                          <p:attrName>style.visibility</p:attrName>
                                        </p:attrNameLst>
                                      </p:cBhvr>
                                      <p:to>
                                        <p:strVal val="visible"/>
                                      </p:to>
                                    </p:set>
                                  </p:childTnLst>
                                </p:cTn>
                              </p:par>
                            </p:childTnLst>
                          </p:cTn>
                        </p:par>
                        <p:par>
                          <p:cTn id="49" fill="hold">
                            <p:stCondLst>
                              <p:cond delay="0"/>
                            </p:stCondLst>
                            <p:childTnLst>
                              <p:par>
                                <p:cTn id="50" presetID="22" presetClass="entr" presetSubtype="1"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up)">
                                      <p:cBhvr>
                                        <p:cTn id="52" dur="500"/>
                                        <p:tgtEl>
                                          <p:spTgt spid="5"/>
                                        </p:tgtEl>
                                      </p:cBhvr>
                                    </p:animEffect>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up)">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9315">
                                            <p:txEl>
                                              <p:pRg st="5" end="5"/>
                                            </p:txEl>
                                          </p:spTgt>
                                        </p:tgtEl>
                                        <p:attrNameLst>
                                          <p:attrName>style.visibility</p:attrName>
                                        </p:attrNameLst>
                                      </p:cBhvr>
                                      <p:to>
                                        <p:strVal val="visible"/>
                                      </p:to>
                                    </p:set>
                                  </p:childTnLst>
                                </p:cTn>
                              </p:par>
                            </p:childTnLst>
                          </p:cTn>
                        </p:par>
                        <p:par>
                          <p:cTn id="61" fill="hold">
                            <p:stCondLst>
                              <p:cond delay="0"/>
                            </p:stCondLst>
                            <p:childTnLst>
                              <p:par>
                                <p:cTn id="62" presetID="22" presetClass="entr" presetSubtype="1"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up)">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69315">
                                            <p:txEl>
                                              <p:pRg st="6" end="6"/>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9315">
                                            <p:txEl>
                                              <p:pRg st="7" end="7"/>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9315">
                                            <p:txEl>
                                              <p:pRg st="8" end="8"/>
                                            </p:txEl>
                                          </p:spTgt>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childTnLst>
                                    <p:set>
                                      <p:cBhvr>
                                        <p:cTn id="75" dur="1" fill="hold">
                                          <p:stCondLst>
                                            <p:cond delay="0"/>
                                          </p:stCondLst>
                                        </p:cTn>
                                        <p:tgtEl>
                                          <p:spTgt spid="269315">
                                            <p:txEl>
                                              <p:pRg st="9" end="9"/>
                                            </p:tx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69315">
                                            <p:txEl>
                                              <p:pRg st="10" end="10"/>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25"/>
                                        </p:tgtEl>
                                        <p:attrNameLst>
                                          <p:attrName>style.visibility</p:attrName>
                                        </p:attrNameLst>
                                      </p:cBhvr>
                                      <p:to>
                                        <p:strVal val="visible"/>
                                      </p:to>
                                    </p:set>
                                    <p:animEffect transition="in" filter="wipe(down)">
                                      <p:cBhvr>
                                        <p:cTn id="82" dur="500"/>
                                        <p:tgtEl>
                                          <p:spTgt spid="125"/>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17"/>
                                        </p:tgtEl>
                                        <p:attrNameLst>
                                          <p:attrName>style.visibility</p:attrName>
                                        </p:attrNameLst>
                                      </p:cBhvr>
                                      <p:to>
                                        <p:strVal val="visible"/>
                                      </p:to>
                                    </p:set>
                                    <p:animEffect transition="in" filter="wipe(down)">
                                      <p:cBhvr>
                                        <p:cTn id="85" dur="500"/>
                                        <p:tgtEl>
                                          <p:spTgt spid="11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18"/>
                                        </p:tgtEl>
                                        <p:attrNameLst>
                                          <p:attrName>style.visibility</p:attrName>
                                        </p:attrNameLst>
                                      </p:cBhvr>
                                      <p:to>
                                        <p:strVal val="visible"/>
                                      </p:to>
                                    </p:set>
                                    <p:animEffect transition="in" filter="wipe(down)">
                                      <p:cBhvr>
                                        <p:cTn id="88" dur="500"/>
                                        <p:tgtEl>
                                          <p:spTgt spid="11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126"/>
                                        </p:tgtEl>
                                        <p:attrNameLst>
                                          <p:attrName>style.visibility</p:attrName>
                                        </p:attrNameLst>
                                      </p:cBhvr>
                                      <p:to>
                                        <p:strVal val="visible"/>
                                      </p:to>
                                    </p:set>
                                    <p:animEffect transition="in" filter="wipe(down)">
                                      <p:cBhvr>
                                        <p:cTn id="93" dur="500"/>
                                        <p:tgtEl>
                                          <p:spTgt spid="126"/>
                                        </p:tgtEl>
                                      </p:cBhvr>
                                    </p:animEffect>
                                  </p:childTnLst>
                                </p:cTn>
                              </p:par>
                            </p:childTnLst>
                          </p:cTn>
                        </p:par>
                        <p:par>
                          <p:cTn id="94" fill="hold">
                            <p:stCondLst>
                              <p:cond delay="500"/>
                            </p:stCondLst>
                            <p:childTnLst>
                              <p:par>
                                <p:cTn id="95" presetID="2" presetClass="entr" presetSubtype="4" fill="hold" grpId="0" nodeType="afterEffect">
                                  <p:stCondLst>
                                    <p:cond delay="0"/>
                                  </p:stCondLst>
                                  <p:childTnLst>
                                    <p:set>
                                      <p:cBhvr>
                                        <p:cTn id="96" dur="1" fill="hold">
                                          <p:stCondLst>
                                            <p:cond delay="0"/>
                                          </p:stCondLst>
                                        </p:cTn>
                                        <p:tgtEl>
                                          <p:spTgt spid="88"/>
                                        </p:tgtEl>
                                        <p:attrNameLst>
                                          <p:attrName>style.visibility</p:attrName>
                                        </p:attrNameLst>
                                      </p:cBhvr>
                                      <p:to>
                                        <p:strVal val="visible"/>
                                      </p:to>
                                    </p:set>
                                    <p:anim calcmode="lin" valueType="num">
                                      <p:cBhvr additive="base">
                                        <p:cTn id="97" dur="500" fill="hold"/>
                                        <p:tgtEl>
                                          <p:spTgt spid="88"/>
                                        </p:tgtEl>
                                        <p:attrNameLst>
                                          <p:attrName>ppt_x</p:attrName>
                                        </p:attrNameLst>
                                      </p:cBhvr>
                                      <p:tavLst>
                                        <p:tav tm="0">
                                          <p:val>
                                            <p:strVal val="#ppt_x"/>
                                          </p:val>
                                        </p:tav>
                                        <p:tav tm="100000">
                                          <p:val>
                                            <p:strVal val="#ppt_x"/>
                                          </p:val>
                                        </p:tav>
                                      </p:tavLst>
                                    </p:anim>
                                    <p:anim calcmode="lin" valueType="num">
                                      <p:cBhvr additive="base">
                                        <p:cTn id="9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5" grpId="0" uiExpand="1" build="p"/>
      <p:bldP spid="77889" grpId="0"/>
      <p:bldP spid="77890" grpId="0"/>
      <p:bldP spid="77865" grpId="0" animBg="1"/>
      <p:bldP spid="77866" grpId="0" animBg="1"/>
      <p:bldP spid="77867" grpId="0"/>
      <p:bldP spid="77868" grpId="0"/>
      <p:bldP spid="88" grpId="0"/>
      <p:bldP spid="117" grpId="0" animBg="1"/>
      <p:bldP spid="77870" grpId="0"/>
      <p:bldP spid="118" grpId="0" animBg="1"/>
      <p:bldP spid="125" grpId="0" animBg="1"/>
      <p:bldP spid="12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8575" y="10319"/>
            <a:ext cx="8001000" cy="715963"/>
          </a:xfrm>
        </p:spPr>
        <p:txBody>
          <a:bodyPr/>
          <a:lstStyle/>
          <a:p>
            <a:pPr eaLnBrk="1" hangingPunct="1"/>
            <a:r>
              <a:rPr lang="en-US" dirty="0" smtClean="0"/>
              <a:t>Merge - Pseudocode</a:t>
            </a:r>
          </a:p>
        </p:txBody>
      </p:sp>
      <p:sp>
        <p:nvSpPr>
          <p:cNvPr id="269315" name="Rectangle 3"/>
          <p:cNvSpPr>
            <a:spLocks noGrp="1" noChangeArrowheads="1"/>
          </p:cNvSpPr>
          <p:nvPr>
            <p:ph type="body" idx="1"/>
          </p:nvPr>
        </p:nvSpPr>
        <p:spPr>
          <a:xfrm>
            <a:off x="381000" y="1566863"/>
            <a:ext cx="5213350" cy="4819650"/>
          </a:xfrm>
        </p:spPr>
        <p:txBody>
          <a:bodyPr/>
          <a:lstStyle/>
          <a:p>
            <a:pPr marL="381000" indent="-381000" eaLnBrk="1" hangingPunct="1">
              <a:buFontTx/>
              <a:buNone/>
            </a:pPr>
            <a:r>
              <a:rPr lang="en-US" sz="2000" b="1" dirty="0" smtClean="0"/>
              <a:t>MERGE(S, p, q, r)</a:t>
            </a:r>
          </a:p>
          <a:p>
            <a:pPr marL="381000" indent="-381000" eaLnBrk="1" hangingPunct="1">
              <a:buFontTx/>
              <a:buAutoNum type="arabicPeriod"/>
            </a:pPr>
            <a:r>
              <a:rPr lang="vi-VN" sz="2000" dirty="0"/>
              <a:t>Calculate</a:t>
            </a:r>
            <a:r>
              <a:rPr lang="en-US" sz="2000" dirty="0"/>
              <a:t> </a:t>
            </a:r>
            <a:r>
              <a:rPr lang="en-US" sz="2000" dirty="0">
                <a:latin typeface="Comic Sans MS" pitchFamily="66" charset="0"/>
              </a:rPr>
              <a:t>n</a:t>
            </a:r>
            <a:r>
              <a:rPr lang="en-US" sz="2000" baseline="-25000" dirty="0">
                <a:latin typeface="Comic Sans MS" pitchFamily="66" charset="0"/>
              </a:rPr>
              <a:t>1</a:t>
            </a:r>
            <a:r>
              <a:rPr lang="en-US" sz="2000" dirty="0">
                <a:latin typeface="Comic Sans MS" pitchFamily="66" charset="0"/>
              </a:rPr>
              <a:t> </a:t>
            </a:r>
            <a:r>
              <a:rPr lang="vi-VN" sz="2000" dirty="0"/>
              <a:t>and</a:t>
            </a:r>
            <a:r>
              <a:rPr lang="en-US" sz="2000" dirty="0">
                <a:latin typeface="Comic Sans MS" pitchFamily="66" charset="0"/>
              </a:rPr>
              <a:t> n</a:t>
            </a:r>
            <a:r>
              <a:rPr lang="en-US" sz="2000" baseline="-25000" dirty="0">
                <a:latin typeface="Comic Sans MS" pitchFamily="66" charset="0"/>
              </a:rPr>
              <a:t>2</a:t>
            </a:r>
            <a:endParaRPr lang="en-US" sz="2000" dirty="0">
              <a:latin typeface="Comic Sans MS" pitchFamily="66" charset="0"/>
            </a:endParaRPr>
          </a:p>
          <a:p>
            <a:pPr marL="381000" indent="-381000" eaLnBrk="1" hangingPunct="1">
              <a:buFontTx/>
              <a:buAutoNum type="arabicPeriod"/>
            </a:pPr>
            <a:r>
              <a:rPr lang="vi-VN" sz="2000" dirty="0"/>
              <a:t>Copy the first </a:t>
            </a:r>
            <a:r>
              <a:rPr lang="en-US" sz="2000" dirty="0">
                <a:latin typeface="Comic Sans MS" pitchFamily="66" charset="0"/>
              </a:rPr>
              <a:t>n</a:t>
            </a:r>
            <a:r>
              <a:rPr lang="en-US" sz="2000" baseline="-25000" dirty="0">
                <a:latin typeface="Comic Sans MS" pitchFamily="66" charset="0"/>
              </a:rPr>
              <a:t>1</a:t>
            </a:r>
            <a:r>
              <a:rPr lang="en-US" sz="2000" dirty="0"/>
              <a:t> </a:t>
            </a:r>
            <a:r>
              <a:rPr lang="vi-VN" sz="2000" dirty="0"/>
              <a:t>elements to</a:t>
            </a:r>
            <a:r>
              <a:rPr lang="en-US" sz="2000" dirty="0"/>
              <a:t>  </a:t>
            </a:r>
            <a:r>
              <a:rPr lang="en-US" sz="2000" dirty="0">
                <a:latin typeface="Comic Sans MS" pitchFamily="66" charset="0"/>
              </a:rPr>
              <a:t>L[1 . . n</a:t>
            </a:r>
            <a:r>
              <a:rPr lang="en-US" sz="2000" baseline="-25000" dirty="0">
                <a:latin typeface="Comic Sans MS" pitchFamily="66" charset="0"/>
              </a:rPr>
              <a:t>1</a:t>
            </a:r>
            <a:r>
              <a:rPr lang="en-US" sz="2000" dirty="0">
                <a:latin typeface="Comic Sans MS" pitchFamily="66" charset="0"/>
              </a:rPr>
              <a:t>]</a:t>
            </a:r>
            <a:r>
              <a:rPr lang="en-US" sz="2000" dirty="0"/>
              <a:t> </a:t>
            </a:r>
            <a:r>
              <a:rPr lang="vi-VN" sz="2000" dirty="0"/>
              <a:t>and</a:t>
            </a:r>
            <a:r>
              <a:rPr lang="en-US" sz="2000" dirty="0"/>
              <a:t> remain</a:t>
            </a:r>
            <a:r>
              <a:rPr lang="vi-VN" sz="2000" dirty="0"/>
              <a:t> </a:t>
            </a:r>
            <a:r>
              <a:rPr lang="en-US" sz="2000" dirty="0">
                <a:latin typeface="Comic Sans MS" pitchFamily="66" charset="0"/>
              </a:rPr>
              <a:t>n</a:t>
            </a:r>
            <a:r>
              <a:rPr lang="en-US" sz="2000" baseline="-25000" dirty="0">
                <a:latin typeface="Comic Sans MS" pitchFamily="66" charset="0"/>
              </a:rPr>
              <a:t>2</a:t>
            </a:r>
            <a:r>
              <a:rPr lang="en-US" sz="2000" dirty="0"/>
              <a:t> </a:t>
            </a:r>
            <a:r>
              <a:rPr lang="vi-VN" sz="2000" dirty="0"/>
              <a:t>elements to</a:t>
            </a:r>
            <a:r>
              <a:rPr lang="en-US" sz="2000" dirty="0"/>
              <a:t> </a:t>
            </a:r>
            <a:r>
              <a:rPr lang="en-US" sz="2000" dirty="0">
                <a:latin typeface="Comic Sans MS" pitchFamily="66" charset="0"/>
              </a:rPr>
              <a:t>R[1 . . n</a:t>
            </a:r>
            <a:r>
              <a:rPr lang="en-US" sz="2000" baseline="-25000" dirty="0">
                <a:latin typeface="Comic Sans MS" pitchFamily="66" charset="0"/>
              </a:rPr>
              <a:t>2</a:t>
            </a:r>
            <a:r>
              <a:rPr lang="en-US" sz="2000" dirty="0">
                <a:latin typeface="Comic Sans MS" pitchFamily="66" charset="0"/>
              </a:rPr>
              <a:t>]</a:t>
            </a:r>
          </a:p>
          <a:p>
            <a:pPr marL="381000" indent="-381000" eaLnBrk="1" hangingPunct="1">
              <a:buFontTx/>
              <a:buAutoNum type="arabicPeriod"/>
            </a:pPr>
            <a:r>
              <a:rPr lang="en-US" sz="2000" dirty="0" smtClean="0">
                <a:latin typeface="Comic Sans MS" pitchFamily="66" charset="0"/>
              </a:rPr>
              <a:t>L[n</a:t>
            </a:r>
            <a:r>
              <a:rPr lang="en-US" sz="2000" baseline="-25000" dirty="0" smtClean="0">
                <a:latin typeface="Comic Sans MS" pitchFamily="66" charset="0"/>
              </a:rPr>
              <a:t>1</a:t>
            </a:r>
            <a:r>
              <a:rPr lang="en-US" sz="2000" dirty="0" smtClean="0">
                <a:latin typeface="Comic Sans MS" pitchFamily="66" charset="0"/>
              </a:rPr>
              <a:t> + 1] ← </a:t>
            </a:r>
            <a:r>
              <a:rPr lang="en-US" sz="2000" dirty="0" smtClean="0">
                <a:latin typeface="Comic Sans MS" pitchFamily="66" charset="0"/>
                <a:sym typeface="Symbol" pitchFamily="18" charset="2"/>
              </a:rPr>
              <a:t>;</a:t>
            </a:r>
            <a:r>
              <a:rPr lang="en-US" sz="2000" dirty="0" smtClean="0">
                <a:sym typeface="Symbol" pitchFamily="18" charset="2"/>
              </a:rPr>
              <a:t>     </a:t>
            </a:r>
            <a:r>
              <a:rPr lang="en-US" sz="2000" dirty="0" smtClean="0">
                <a:latin typeface="Comic Sans MS" pitchFamily="66" charset="0"/>
              </a:rPr>
              <a:t>R[n</a:t>
            </a:r>
            <a:r>
              <a:rPr lang="en-US" sz="2000" baseline="-25000" dirty="0" smtClean="0">
                <a:latin typeface="Comic Sans MS" pitchFamily="66" charset="0"/>
              </a:rPr>
              <a:t>2</a:t>
            </a:r>
            <a:r>
              <a:rPr lang="en-US" sz="2000" dirty="0" smtClean="0">
                <a:latin typeface="Comic Sans MS" pitchFamily="66" charset="0"/>
              </a:rPr>
              <a:t> + 1] </a:t>
            </a:r>
            <a:r>
              <a:rPr lang="en-US" sz="2000" dirty="0" smtClean="0"/>
              <a:t>← </a:t>
            </a:r>
            <a:r>
              <a:rPr lang="en-US" sz="2000" dirty="0" smtClean="0">
                <a:sym typeface="Symbol" pitchFamily="18" charset="2"/>
              </a:rPr>
              <a:t></a:t>
            </a:r>
            <a:endParaRPr lang="en-US" sz="2000" dirty="0" smtClean="0"/>
          </a:p>
          <a:p>
            <a:pPr marL="381000" indent="-381000" eaLnBrk="1" hangingPunct="1">
              <a:buFontTx/>
              <a:buAutoNum type="arabicPeriod"/>
            </a:pPr>
            <a:r>
              <a:rPr lang="en-US" sz="2000" dirty="0" smtClean="0"/>
              <a:t> </a:t>
            </a:r>
            <a:r>
              <a:rPr lang="en-US" sz="2000" dirty="0" err="1" smtClean="0">
                <a:latin typeface="Comic Sans MS" pitchFamily="66" charset="0"/>
              </a:rPr>
              <a:t>i</a:t>
            </a:r>
            <a:r>
              <a:rPr lang="en-US" sz="2000" dirty="0" smtClean="0">
                <a:latin typeface="Comic Sans MS" pitchFamily="66" charset="0"/>
              </a:rPr>
              <a:t> ← 1;    j ← 1</a:t>
            </a:r>
          </a:p>
          <a:p>
            <a:pPr marL="381000" indent="-381000" eaLnBrk="1" hangingPunct="1">
              <a:buFontTx/>
              <a:buAutoNum type="arabicPeriod"/>
            </a:pPr>
            <a:r>
              <a:rPr lang="en-US" sz="2000" dirty="0" smtClean="0"/>
              <a:t> </a:t>
            </a:r>
            <a:r>
              <a:rPr lang="en-US" sz="2000" b="1" dirty="0" smtClean="0"/>
              <a:t>for </a:t>
            </a:r>
            <a:r>
              <a:rPr lang="en-US" sz="2000" dirty="0" smtClean="0">
                <a:latin typeface="Comic Sans MS" pitchFamily="66" charset="0"/>
              </a:rPr>
              <a:t>k ← p</a:t>
            </a:r>
            <a:r>
              <a:rPr lang="en-US" sz="2000" dirty="0" smtClean="0"/>
              <a:t> </a:t>
            </a:r>
            <a:r>
              <a:rPr lang="en-US" sz="2000" b="1" dirty="0" smtClean="0"/>
              <a:t>to </a:t>
            </a:r>
            <a:r>
              <a:rPr lang="en-US" sz="2000" dirty="0" smtClean="0">
                <a:latin typeface="Comic Sans MS" pitchFamily="66" charset="0"/>
              </a:rPr>
              <a:t>r </a:t>
            </a:r>
            <a:r>
              <a:rPr lang="en-US" sz="2000" b="1" dirty="0" smtClean="0"/>
              <a:t>do</a:t>
            </a:r>
          </a:p>
          <a:p>
            <a:pPr marL="381000" indent="-381000" eaLnBrk="1" hangingPunct="1">
              <a:buFontTx/>
              <a:buAutoNum type="arabicPeriod"/>
            </a:pPr>
            <a:r>
              <a:rPr lang="en-US" sz="2000" dirty="0" smtClean="0"/>
              <a:t>            </a:t>
            </a:r>
            <a:r>
              <a:rPr lang="en-US" sz="2000" b="1" dirty="0" smtClean="0"/>
              <a:t> if </a:t>
            </a:r>
            <a:r>
              <a:rPr lang="en-US" sz="2000" dirty="0" smtClean="0">
                <a:latin typeface="Comic Sans MS" pitchFamily="66" charset="0"/>
              </a:rPr>
              <a:t>L[ </a:t>
            </a:r>
            <a:r>
              <a:rPr lang="en-US" sz="2000" dirty="0" err="1" smtClean="0">
                <a:latin typeface="Comic Sans MS" pitchFamily="66" charset="0"/>
              </a:rPr>
              <a:t>i</a:t>
            </a:r>
            <a:r>
              <a:rPr lang="en-US" sz="2000" dirty="0" smtClean="0">
                <a:latin typeface="Comic Sans MS" pitchFamily="66" charset="0"/>
              </a:rPr>
              <a:t> ] ≤ R[ j ]</a:t>
            </a:r>
          </a:p>
          <a:p>
            <a:pPr marL="381000" indent="-381000" eaLnBrk="1" hangingPunct="1">
              <a:buFontTx/>
              <a:buAutoNum type="arabicPeriod"/>
            </a:pPr>
            <a:r>
              <a:rPr lang="en-US" sz="2000" dirty="0" smtClean="0"/>
              <a:t>            </a:t>
            </a:r>
            <a:r>
              <a:rPr lang="en-US" sz="2000" b="1" dirty="0" smtClean="0"/>
              <a:t> then </a:t>
            </a:r>
            <a:r>
              <a:rPr lang="en-US" sz="2000" dirty="0" smtClean="0">
                <a:latin typeface="Comic Sans MS" pitchFamily="66" charset="0"/>
              </a:rPr>
              <a:t>S[k] ← L[ </a:t>
            </a:r>
            <a:r>
              <a:rPr lang="en-US" sz="2000" dirty="0" err="1" smtClean="0">
                <a:latin typeface="Comic Sans MS" pitchFamily="66" charset="0"/>
              </a:rPr>
              <a:t>i</a:t>
            </a:r>
            <a:r>
              <a:rPr lang="en-US" sz="2000" dirty="0" smtClean="0">
                <a:latin typeface="Comic Sans MS" pitchFamily="66" charset="0"/>
              </a:rPr>
              <a:t> ]</a:t>
            </a:r>
          </a:p>
          <a:p>
            <a:pPr marL="381000" indent="-381000" eaLnBrk="1" hangingPunct="1">
              <a:buFontTx/>
              <a:buAutoNum type="arabicPeriod"/>
            </a:pPr>
            <a:r>
              <a:rPr lang="en-US" sz="2000" dirty="0" smtClean="0"/>
              <a:t>                      </a:t>
            </a:r>
            <a:r>
              <a:rPr lang="en-US" sz="2000" dirty="0" err="1" smtClean="0">
                <a:latin typeface="Comic Sans MS" pitchFamily="66" charset="0"/>
              </a:rPr>
              <a:t>i</a:t>
            </a:r>
            <a:r>
              <a:rPr lang="en-US" sz="2000" dirty="0" smtClean="0">
                <a:latin typeface="Comic Sans MS" pitchFamily="66" charset="0"/>
              </a:rPr>
              <a:t> ←</a:t>
            </a:r>
            <a:r>
              <a:rPr lang="en-US" sz="2000" dirty="0" err="1" smtClean="0">
                <a:latin typeface="Comic Sans MS" pitchFamily="66" charset="0"/>
              </a:rPr>
              <a:t>i</a:t>
            </a:r>
            <a:r>
              <a:rPr lang="en-US" sz="2000" dirty="0" smtClean="0">
                <a:latin typeface="Comic Sans MS" pitchFamily="66" charset="0"/>
              </a:rPr>
              <a:t> + 1</a:t>
            </a:r>
          </a:p>
          <a:p>
            <a:pPr marL="381000" indent="-381000" eaLnBrk="1" hangingPunct="1">
              <a:buFontTx/>
              <a:buAutoNum type="arabicPeriod"/>
            </a:pPr>
            <a:r>
              <a:rPr lang="en-US" sz="2000" dirty="0" smtClean="0"/>
              <a:t>           </a:t>
            </a:r>
            <a:r>
              <a:rPr lang="en-US" sz="2000" b="1" dirty="0" smtClean="0"/>
              <a:t>  else </a:t>
            </a:r>
            <a:r>
              <a:rPr lang="en-US" sz="2000" dirty="0" smtClean="0">
                <a:latin typeface="Comic Sans MS" pitchFamily="66" charset="0"/>
              </a:rPr>
              <a:t>S[k] ← R[ j ]</a:t>
            </a:r>
          </a:p>
          <a:p>
            <a:pPr marL="381000" indent="-381000" eaLnBrk="1" hangingPunct="1">
              <a:buFontTx/>
              <a:buAutoNum type="arabicPeriod"/>
            </a:pPr>
            <a:r>
              <a:rPr lang="en-US" sz="2000" dirty="0" smtClean="0"/>
              <a:t>                      </a:t>
            </a:r>
            <a:r>
              <a:rPr lang="en-US" sz="2000" dirty="0" smtClean="0">
                <a:latin typeface="Comic Sans MS" pitchFamily="66" charset="0"/>
              </a:rPr>
              <a:t>j ← j + 1</a:t>
            </a:r>
          </a:p>
        </p:txBody>
      </p:sp>
      <p:sp>
        <p:nvSpPr>
          <p:cNvPr id="77869" name="Text Box 5"/>
          <p:cNvSpPr txBox="1">
            <a:spLocks noChangeArrowheads="1"/>
          </p:cNvSpPr>
          <p:nvPr/>
        </p:nvSpPr>
        <p:spPr bwMode="auto">
          <a:xfrm>
            <a:off x="6361113" y="2876550"/>
            <a:ext cx="228600" cy="244475"/>
          </a:xfrm>
          <a:prstGeom prst="rect">
            <a:avLst/>
          </a:prstGeom>
          <a:noFill/>
          <a:ln w="9525">
            <a:noFill/>
            <a:miter lim="800000"/>
            <a:headEnd/>
            <a:tailEnd/>
          </a:ln>
        </p:spPr>
        <p:txBody>
          <a:bodyPr>
            <a:spAutoFit/>
          </a:bodyPr>
          <a:lstStyle/>
          <a:p>
            <a:r>
              <a:rPr lang="en-US" sz="1000"/>
              <a:t>p</a:t>
            </a:r>
          </a:p>
        </p:txBody>
      </p:sp>
      <p:sp>
        <p:nvSpPr>
          <p:cNvPr id="77870" name="Text Box 6"/>
          <p:cNvSpPr txBox="1">
            <a:spLocks noChangeArrowheads="1"/>
          </p:cNvSpPr>
          <p:nvPr/>
        </p:nvSpPr>
        <p:spPr bwMode="auto">
          <a:xfrm>
            <a:off x="7961313" y="2876550"/>
            <a:ext cx="228600" cy="244475"/>
          </a:xfrm>
          <a:prstGeom prst="rect">
            <a:avLst/>
          </a:prstGeom>
          <a:noFill/>
          <a:ln w="9525">
            <a:noFill/>
            <a:miter lim="800000"/>
            <a:headEnd/>
            <a:tailEnd/>
          </a:ln>
        </p:spPr>
        <p:txBody>
          <a:bodyPr>
            <a:spAutoFit/>
          </a:bodyPr>
          <a:lstStyle/>
          <a:p>
            <a:r>
              <a:rPr lang="en-US" sz="1000"/>
              <a:t>q</a:t>
            </a:r>
          </a:p>
        </p:txBody>
      </p:sp>
      <p:sp>
        <p:nvSpPr>
          <p:cNvPr id="77871" name="Rectangle 7"/>
          <p:cNvSpPr>
            <a:spLocks noChangeArrowheads="1"/>
          </p:cNvSpPr>
          <p:nvPr/>
        </p:nvSpPr>
        <p:spPr bwMode="auto">
          <a:xfrm>
            <a:off x="78089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dirty="0" smtClean="0">
                <a:solidFill>
                  <a:schemeClr val="accent2"/>
                </a:solidFill>
              </a:rPr>
              <a:t>9</a:t>
            </a:r>
            <a:endParaRPr lang="en-US" sz="2400" baseline="-25000" dirty="0">
              <a:solidFill>
                <a:schemeClr val="accent2"/>
              </a:solidFill>
            </a:endParaRPr>
          </a:p>
        </p:txBody>
      </p:sp>
      <p:sp>
        <p:nvSpPr>
          <p:cNvPr id="77872" name="Rectangle 8"/>
          <p:cNvSpPr>
            <a:spLocks noChangeArrowheads="1"/>
          </p:cNvSpPr>
          <p:nvPr/>
        </p:nvSpPr>
        <p:spPr bwMode="auto">
          <a:xfrm>
            <a:off x="72755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dirty="0" smtClean="0">
                <a:solidFill>
                  <a:schemeClr val="accent2"/>
                </a:solidFill>
              </a:rPr>
              <a:t>8</a:t>
            </a:r>
            <a:endParaRPr lang="en-US" sz="2400" dirty="0">
              <a:solidFill>
                <a:schemeClr val="accent2"/>
              </a:solidFill>
            </a:endParaRPr>
          </a:p>
        </p:txBody>
      </p:sp>
      <p:sp>
        <p:nvSpPr>
          <p:cNvPr id="77873" name="Rectangle 9"/>
          <p:cNvSpPr>
            <a:spLocks noChangeArrowheads="1"/>
          </p:cNvSpPr>
          <p:nvPr/>
        </p:nvSpPr>
        <p:spPr bwMode="auto">
          <a:xfrm>
            <a:off x="67421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4</a:t>
            </a:r>
          </a:p>
        </p:txBody>
      </p:sp>
      <p:sp>
        <p:nvSpPr>
          <p:cNvPr id="77874" name="Rectangle 10"/>
          <p:cNvSpPr>
            <a:spLocks noChangeArrowheads="1"/>
          </p:cNvSpPr>
          <p:nvPr/>
        </p:nvSpPr>
        <p:spPr bwMode="auto">
          <a:xfrm>
            <a:off x="62087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2</a:t>
            </a:r>
            <a:endParaRPr lang="en-US" sz="2400" baseline="-25000">
              <a:solidFill>
                <a:schemeClr val="accent2"/>
              </a:solidFill>
            </a:endParaRPr>
          </a:p>
        </p:txBody>
      </p:sp>
      <p:sp>
        <p:nvSpPr>
          <p:cNvPr id="77875" name="Line 11"/>
          <p:cNvSpPr>
            <a:spLocks noChangeShapeType="1"/>
          </p:cNvSpPr>
          <p:nvPr/>
        </p:nvSpPr>
        <p:spPr bwMode="auto">
          <a:xfrm>
            <a:off x="6208713" y="3181350"/>
            <a:ext cx="0" cy="457200"/>
          </a:xfrm>
          <a:prstGeom prst="line">
            <a:avLst/>
          </a:prstGeom>
          <a:noFill/>
          <a:ln w="19050">
            <a:solidFill>
              <a:schemeClr val="tx1"/>
            </a:solidFill>
            <a:round/>
            <a:headEnd/>
            <a:tailEnd/>
          </a:ln>
        </p:spPr>
        <p:txBody>
          <a:bodyPr anchor="ctr" anchorCtr="1"/>
          <a:lstStyle/>
          <a:p>
            <a:endParaRPr lang="en-US"/>
          </a:p>
        </p:txBody>
      </p:sp>
      <p:sp>
        <p:nvSpPr>
          <p:cNvPr id="77876" name="Line 12"/>
          <p:cNvSpPr>
            <a:spLocks noChangeShapeType="1"/>
          </p:cNvSpPr>
          <p:nvPr/>
        </p:nvSpPr>
        <p:spPr bwMode="auto">
          <a:xfrm>
            <a:off x="6742113" y="3181350"/>
            <a:ext cx="0" cy="457200"/>
          </a:xfrm>
          <a:prstGeom prst="line">
            <a:avLst/>
          </a:prstGeom>
          <a:noFill/>
          <a:ln w="19050">
            <a:solidFill>
              <a:schemeClr val="tx1"/>
            </a:solidFill>
            <a:round/>
            <a:headEnd/>
            <a:tailEnd/>
          </a:ln>
        </p:spPr>
        <p:txBody>
          <a:bodyPr anchor="ctr" anchorCtr="1"/>
          <a:lstStyle/>
          <a:p>
            <a:endParaRPr lang="en-US"/>
          </a:p>
        </p:txBody>
      </p:sp>
      <p:sp>
        <p:nvSpPr>
          <p:cNvPr id="77877" name="Line 13"/>
          <p:cNvSpPr>
            <a:spLocks noChangeShapeType="1"/>
          </p:cNvSpPr>
          <p:nvPr/>
        </p:nvSpPr>
        <p:spPr bwMode="auto">
          <a:xfrm>
            <a:off x="7275513" y="3181350"/>
            <a:ext cx="0" cy="457200"/>
          </a:xfrm>
          <a:prstGeom prst="line">
            <a:avLst/>
          </a:prstGeom>
          <a:noFill/>
          <a:ln w="19050">
            <a:solidFill>
              <a:schemeClr val="tx1"/>
            </a:solidFill>
            <a:round/>
            <a:headEnd/>
            <a:tailEnd/>
          </a:ln>
        </p:spPr>
        <p:txBody>
          <a:bodyPr anchor="ctr" anchorCtr="1"/>
          <a:lstStyle/>
          <a:p>
            <a:endParaRPr lang="en-US"/>
          </a:p>
        </p:txBody>
      </p:sp>
      <p:sp>
        <p:nvSpPr>
          <p:cNvPr id="77878" name="Line 14"/>
          <p:cNvSpPr>
            <a:spLocks noChangeShapeType="1"/>
          </p:cNvSpPr>
          <p:nvPr/>
        </p:nvSpPr>
        <p:spPr bwMode="auto">
          <a:xfrm>
            <a:off x="7808913" y="3181350"/>
            <a:ext cx="0" cy="457200"/>
          </a:xfrm>
          <a:prstGeom prst="line">
            <a:avLst/>
          </a:prstGeom>
          <a:noFill/>
          <a:ln w="19050">
            <a:solidFill>
              <a:schemeClr val="tx1"/>
            </a:solidFill>
            <a:round/>
            <a:headEnd/>
            <a:tailEnd/>
          </a:ln>
        </p:spPr>
        <p:txBody>
          <a:bodyPr anchor="ctr" anchorCtr="1"/>
          <a:lstStyle/>
          <a:p>
            <a:endParaRPr lang="en-US"/>
          </a:p>
        </p:txBody>
      </p:sp>
      <p:sp>
        <p:nvSpPr>
          <p:cNvPr id="77879" name="Line 15"/>
          <p:cNvSpPr>
            <a:spLocks noChangeShapeType="1"/>
          </p:cNvSpPr>
          <p:nvPr/>
        </p:nvSpPr>
        <p:spPr bwMode="auto">
          <a:xfrm>
            <a:off x="8342313" y="3181350"/>
            <a:ext cx="0" cy="457200"/>
          </a:xfrm>
          <a:prstGeom prst="line">
            <a:avLst/>
          </a:prstGeom>
          <a:noFill/>
          <a:ln w="19050">
            <a:solidFill>
              <a:schemeClr val="tx1"/>
            </a:solidFill>
            <a:round/>
            <a:headEnd/>
            <a:tailEnd/>
          </a:ln>
        </p:spPr>
        <p:txBody>
          <a:bodyPr anchor="ctr" anchorCtr="1"/>
          <a:lstStyle/>
          <a:p>
            <a:endParaRPr lang="en-US"/>
          </a:p>
        </p:txBody>
      </p:sp>
      <p:sp>
        <p:nvSpPr>
          <p:cNvPr id="77880" name="Rectangle 16"/>
          <p:cNvSpPr>
            <a:spLocks noChangeArrowheads="1"/>
          </p:cNvSpPr>
          <p:nvPr/>
        </p:nvSpPr>
        <p:spPr bwMode="auto">
          <a:xfrm>
            <a:off x="78089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6</a:t>
            </a:r>
            <a:endParaRPr lang="en-US" sz="2400" baseline="-25000">
              <a:solidFill>
                <a:schemeClr val="accent2"/>
              </a:solidFill>
            </a:endParaRPr>
          </a:p>
        </p:txBody>
      </p:sp>
      <p:sp>
        <p:nvSpPr>
          <p:cNvPr id="77881" name="Rectangle 17"/>
          <p:cNvSpPr>
            <a:spLocks noChangeArrowheads="1"/>
          </p:cNvSpPr>
          <p:nvPr/>
        </p:nvSpPr>
        <p:spPr bwMode="auto">
          <a:xfrm>
            <a:off x="72755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dirty="0" smtClean="0">
                <a:solidFill>
                  <a:schemeClr val="accent2"/>
                </a:solidFill>
              </a:rPr>
              <a:t>5</a:t>
            </a:r>
            <a:endParaRPr lang="en-US" sz="2400" dirty="0">
              <a:solidFill>
                <a:schemeClr val="accent2"/>
              </a:solidFill>
            </a:endParaRPr>
          </a:p>
        </p:txBody>
      </p:sp>
      <p:sp>
        <p:nvSpPr>
          <p:cNvPr id="77882" name="Rectangle 18"/>
          <p:cNvSpPr>
            <a:spLocks noChangeArrowheads="1"/>
          </p:cNvSpPr>
          <p:nvPr/>
        </p:nvSpPr>
        <p:spPr bwMode="auto">
          <a:xfrm>
            <a:off x="67421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2</a:t>
            </a:r>
          </a:p>
        </p:txBody>
      </p:sp>
      <p:sp>
        <p:nvSpPr>
          <p:cNvPr id="77883" name="Rectangle 19"/>
          <p:cNvSpPr>
            <a:spLocks noChangeArrowheads="1"/>
          </p:cNvSpPr>
          <p:nvPr/>
        </p:nvSpPr>
        <p:spPr bwMode="auto">
          <a:xfrm>
            <a:off x="62087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1</a:t>
            </a:r>
            <a:endParaRPr lang="en-US" sz="2400" baseline="-25000">
              <a:solidFill>
                <a:schemeClr val="accent2"/>
              </a:solidFill>
            </a:endParaRPr>
          </a:p>
        </p:txBody>
      </p:sp>
      <p:sp>
        <p:nvSpPr>
          <p:cNvPr id="77884" name="Line 20"/>
          <p:cNvSpPr>
            <a:spLocks noChangeShapeType="1"/>
          </p:cNvSpPr>
          <p:nvPr/>
        </p:nvSpPr>
        <p:spPr bwMode="auto">
          <a:xfrm>
            <a:off x="6208713" y="4264025"/>
            <a:ext cx="0" cy="457200"/>
          </a:xfrm>
          <a:prstGeom prst="line">
            <a:avLst/>
          </a:prstGeom>
          <a:noFill/>
          <a:ln w="19050">
            <a:solidFill>
              <a:schemeClr val="tx1"/>
            </a:solidFill>
            <a:round/>
            <a:headEnd/>
            <a:tailEnd/>
          </a:ln>
        </p:spPr>
        <p:txBody>
          <a:bodyPr anchor="ctr" anchorCtr="1"/>
          <a:lstStyle/>
          <a:p>
            <a:endParaRPr lang="en-US"/>
          </a:p>
        </p:txBody>
      </p:sp>
      <p:sp>
        <p:nvSpPr>
          <p:cNvPr id="77885" name="Line 21"/>
          <p:cNvSpPr>
            <a:spLocks noChangeShapeType="1"/>
          </p:cNvSpPr>
          <p:nvPr/>
        </p:nvSpPr>
        <p:spPr bwMode="auto">
          <a:xfrm>
            <a:off x="6742113" y="4264025"/>
            <a:ext cx="0" cy="457200"/>
          </a:xfrm>
          <a:prstGeom prst="line">
            <a:avLst/>
          </a:prstGeom>
          <a:noFill/>
          <a:ln w="19050">
            <a:solidFill>
              <a:schemeClr val="tx1"/>
            </a:solidFill>
            <a:round/>
            <a:headEnd/>
            <a:tailEnd/>
          </a:ln>
        </p:spPr>
        <p:txBody>
          <a:bodyPr anchor="ctr" anchorCtr="1"/>
          <a:lstStyle/>
          <a:p>
            <a:endParaRPr lang="en-US"/>
          </a:p>
        </p:txBody>
      </p:sp>
      <p:sp>
        <p:nvSpPr>
          <p:cNvPr id="77886" name="Line 22"/>
          <p:cNvSpPr>
            <a:spLocks noChangeShapeType="1"/>
          </p:cNvSpPr>
          <p:nvPr/>
        </p:nvSpPr>
        <p:spPr bwMode="auto">
          <a:xfrm>
            <a:off x="7275513" y="4264025"/>
            <a:ext cx="0" cy="457200"/>
          </a:xfrm>
          <a:prstGeom prst="line">
            <a:avLst/>
          </a:prstGeom>
          <a:noFill/>
          <a:ln w="19050">
            <a:solidFill>
              <a:schemeClr val="tx1"/>
            </a:solidFill>
            <a:round/>
            <a:headEnd/>
            <a:tailEnd/>
          </a:ln>
        </p:spPr>
        <p:txBody>
          <a:bodyPr anchor="ctr" anchorCtr="1"/>
          <a:lstStyle/>
          <a:p>
            <a:endParaRPr lang="en-US"/>
          </a:p>
        </p:txBody>
      </p:sp>
      <p:sp>
        <p:nvSpPr>
          <p:cNvPr id="77887" name="Line 23"/>
          <p:cNvSpPr>
            <a:spLocks noChangeShapeType="1"/>
          </p:cNvSpPr>
          <p:nvPr/>
        </p:nvSpPr>
        <p:spPr bwMode="auto">
          <a:xfrm>
            <a:off x="7808913" y="4264025"/>
            <a:ext cx="0" cy="457200"/>
          </a:xfrm>
          <a:prstGeom prst="line">
            <a:avLst/>
          </a:prstGeom>
          <a:noFill/>
          <a:ln w="19050">
            <a:solidFill>
              <a:schemeClr val="tx1"/>
            </a:solidFill>
            <a:round/>
            <a:headEnd/>
            <a:tailEnd/>
          </a:ln>
        </p:spPr>
        <p:txBody>
          <a:bodyPr anchor="ctr" anchorCtr="1"/>
          <a:lstStyle/>
          <a:p>
            <a:endParaRPr lang="en-US"/>
          </a:p>
        </p:txBody>
      </p:sp>
      <p:sp>
        <p:nvSpPr>
          <p:cNvPr id="77888" name="Line 24"/>
          <p:cNvSpPr>
            <a:spLocks noChangeShapeType="1"/>
          </p:cNvSpPr>
          <p:nvPr/>
        </p:nvSpPr>
        <p:spPr bwMode="auto">
          <a:xfrm>
            <a:off x="8342313" y="4264025"/>
            <a:ext cx="0" cy="457200"/>
          </a:xfrm>
          <a:prstGeom prst="line">
            <a:avLst/>
          </a:prstGeom>
          <a:noFill/>
          <a:ln w="19050">
            <a:solidFill>
              <a:schemeClr val="tx1"/>
            </a:solidFill>
            <a:round/>
            <a:headEnd/>
            <a:tailEnd/>
          </a:ln>
        </p:spPr>
        <p:txBody>
          <a:bodyPr anchor="ctr" anchorCtr="1"/>
          <a:lstStyle/>
          <a:p>
            <a:endParaRPr lang="en-US"/>
          </a:p>
        </p:txBody>
      </p:sp>
      <p:sp>
        <p:nvSpPr>
          <p:cNvPr id="77889" name="Text Box 25"/>
          <p:cNvSpPr txBox="1">
            <a:spLocks noChangeArrowheads="1"/>
          </p:cNvSpPr>
          <p:nvPr/>
        </p:nvSpPr>
        <p:spPr bwMode="auto">
          <a:xfrm>
            <a:off x="7974013" y="4019550"/>
            <a:ext cx="220663" cy="244475"/>
          </a:xfrm>
          <a:prstGeom prst="rect">
            <a:avLst/>
          </a:prstGeom>
          <a:noFill/>
          <a:ln w="9525">
            <a:noFill/>
            <a:miter lim="800000"/>
            <a:headEnd/>
            <a:tailEnd/>
          </a:ln>
        </p:spPr>
        <p:txBody>
          <a:bodyPr>
            <a:spAutoFit/>
          </a:bodyPr>
          <a:lstStyle/>
          <a:p>
            <a:r>
              <a:rPr lang="en-US" sz="1000"/>
              <a:t>r</a:t>
            </a:r>
          </a:p>
        </p:txBody>
      </p:sp>
      <p:sp>
        <p:nvSpPr>
          <p:cNvPr id="77890" name="Text Box 26"/>
          <p:cNvSpPr txBox="1">
            <a:spLocks noChangeArrowheads="1"/>
          </p:cNvSpPr>
          <p:nvPr/>
        </p:nvSpPr>
        <p:spPr bwMode="auto">
          <a:xfrm>
            <a:off x="6356351" y="4041775"/>
            <a:ext cx="588963" cy="244475"/>
          </a:xfrm>
          <a:prstGeom prst="rect">
            <a:avLst/>
          </a:prstGeom>
          <a:noFill/>
          <a:ln w="9525">
            <a:noFill/>
            <a:miter lim="800000"/>
            <a:headEnd/>
            <a:tailEnd/>
          </a:ln>
        </p:spPr>
        <p:txBody>
          <a:bodyPr>
            <a:spAutoFit/>
          </a:bodyPr>
          <a:lstStyle/>
          <a:p>
            <a:r>
              <a:rPr lang="en-US" sz="1000"/>
              <a:t>q + 1</a:t>
            </a:r>
          </a:p>
        </p:txBody>
      </p:sp>
      <p:sp>
        <p:nvSpPr>
          <p:cNvPr id="77891" name="Text Box 27"/>
          <p:cNvSpPr txBox="1">
            <a:spLocks noChangeArrowheads="1"/>
          </p:cNvSpPr>
          <p:nvPr/>
        </p:nvSpPr>
        <p:spPr bwMode="auto">
          <a:xfrm>
            <a:off x="5753101" y="3238500"/>
            <a:ext cx="292100" cy="400050"/>
          </a:xfrm>
          <a:prstGeom prst="rect">
            <a:avLst/>
          </a:prstGeom>
          <a:noFill/>
          <a:ln w="9525">
            <a:noFill/>
            <a:miter lim="800000"/>
            <a:headEnd/>
            <a:tailEnd/>
          </a:ln>
        </p:spPr>
        <p:txBody>
          <a:bodyPr wrap="none">
            <a:spAutoFit/>
          </a:bodyPr>
          <a:lstStyle/>
          <a:p>
            <a:r>
              <a:rPr lang="en-US" sz="2000" dirty="0"/>
              <a:t>L</a:t>
            </a:r>
          </a:p>
        </p:txBody>
      </p:sp>
      <p:sp>
        <p:nvSpPr>
          <p:cNvPr id="77892" name="Text Box 28"/>
          <p:cNvSpPr txBox="1">
            <a:spLocks noChangeArrowheads="1"/>
          </p:cNvSpPr>
          <p:nvPr/>
        </p:nvSpPr>
        <p:spPr bwMode="auto">
          <a:xfrm>
            <a:off x="5713413" y="4324350"/>
            <a:ext cx="323850" cy="400050"/>
          </a:xfrm>
          <a:prstGeom prst="rect">
            <a:avLst/>
          </a:prstGeom>
          <a:noFill/>
          <a:ln w="9525">
            <a:noFill/>
            <a:miter lim="800000"/>
            <a:headEnd/>
            <a:tailEnd/>
          </a:ln>
        </p:spPr>
        <p:txBody>
          <a:bodyPr wrap="none">
            <a:spAutoFit/>
          </a:bodyPr>
          <a:lstStyle/>
          <a:p>
            <a:r>
              <a:rPr lang="en-US" sz="2000" dirty="0"/>
              <a:t>R</a:t>
            </a:r>
          </a:p>
        </p:txBody>
      </p:sp>
      <p:sp>
        <p:nvSpPr>
          <p:cNvPr id="77893" name="Rectangle 29"/>
          <p:cNvSpPr>
            <a:spLocks noChangeArrowheads="1"/>
          </p:cNvSpPr>
          <p:nvPr/>
        </p:nvSpPr>
        <p:spPr bwMode="auto">
          <a:xfrm>
            <a:off x="83423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sym typeface="Symbol" pitchFamily="18" charset="2"/>
              </a:rPr>
              <a:t></a:t>
            </a:r>
            <a:endParaRPr lang="en-US" sz="2400" baseline="-25000">
              <a:solidFill>
                <a:schemeClr val="accent2"/>
              </a:solidFill>
              <a:sym typeface="Symbol" pitchFamily="18" charset="2"/>
            </a:endParaRPr>
          </a:p>
        </p:txBody>
      </p:sp>
      <p:sp>
        <p:nvSpPr>
          <p:cNvPr id="77894" name="Rectangle 30"/>
          <p:cNvSpPr>
            <a:spLocks noChangeArrowheads="1"/>
          </p:cNvSpPr>
          <p:nvPr/>
        </p:nvSpPr>
        <p:spPr bwMode="auto">
          <a:xfrm>
            <a:off x="83423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sym typeface="Symbol" pitchFamily="18" charset="2"/>
              </a:rPr>
              <a:t></a:t>
            </a:r>
          </a:p>
        </p:txBody>
      </p:sp>
      <p:grpSp>
        <p:nvGrpSpPr>
          <p:cNvPr id="77829" name="Group 31"/>
          <p:cNvGrpSpPr>
            <a:grpSpLocks/>
          </p:cNvGrpSpPr>
          <p:nvPr/>
        </p:nvGrpSpPr>
        <p:grpSpPr bwMode="auto">
          <a:xfrm>
            <a:off x="5813425" y="762000"/>
            <a:ext cx="3100388" cy="1741488"/>
            <a:chOff x="3305" y="2504"/>
            <a:chExt cx="1953" cy="1097"/>
          </a:xfrm>
        </p:grpSpPr>
        <p:sp>
          <p:nvSpPr>
            <p:cNvPr id="77832" name="Text Box 32"/>
            <p:cNvSpPr txBox="1">
              <a:spLocks noChangeArrowheads="1"/>
            </p:cNvSpPr>
            <p:nvPr/>
          </p:nvSpPr>
          <p:spPr bwMode="auto">
            <a:xfrm>
              <a:off x="3321" y="2758"/>
              <a:ext cx="144" cy="154"/>
            </a:xfrm>
            <a:prstGeom prst="rect">
              <a:avLst/>
            </a:prstGeom>
            <a:noFill/>
            <a:ln w="9525">
              <a:noFill/>
              <a:miter lim="800000"/>
              <a:headEnd/>
              <a:tailEnd/>
            </a:ln>
          </p:spPr>
          <p:txBody>
            <a:bodyPr>
              <a:spAutoFit/>
            </a:bodyPr>
            <a:lstStyle/>
            <a:p>
              <a:r>
                <a:rPr lang="en-US" sz="1000"/>
                <a:t>1</a:t>
              </a:r>
            </a:p>
          </p:txBody>
        </p:sp>
        <p:sp>
          <p:nvSpPr>
            <p:cNvPr id="77833" name="Text Box 33"/>
            <p:cNvSpPr txBox="1">
              <a:spLocks noChangeArrowheads="1"/>
            </p:cNvSpPr>
            <p:nvPr/>
          </p:nvSpPr>
          <p:spPr bwMode="auto">
            <a:xfrm>
              <a:off x="3561" y="2758"/>
              <a:ext cx="144" cy="154"/>
            </a:xfrm>
            <a:prstGeom prst="rect">
              <a:avLst/>
            </a:prstGeom>
            <a:noFill/>
            <a:ln w="9525">
              <a:noFill/>
              <a:miter lim="800000"/>
              <a:headEnd/>
              <a:tailEnd/>
            </a:ln>
          </p:spPr>
          <p:txBody>
            <a:bodyPr>
              <a:spAutoFit/>
            </a:bodyPr>
            <a:lstStyle/>
            <a:p>
              <a:r>
                <a:rPr lang="en-US" sz="1000"/>
                <a:t>2</a:t>
              </a:r>
            </a:p>
          </p:txBody>
        </p:sp>
        <p:sp>
          <p:nvSpPr>
            <p:cNvPr id="77834" name="Text Box 34"/>
            <p:cNvSpPr txBox="1">
              <a:spLocks noChangeArrowheads="1"/>
            </p:cNvSpPr>
            <p:nvPr/>
          </p:nvSpPr>
          <p:spPr bwMode="auto">
            <a:xfrm>
              <a:off x="3801" y="2758"/>
              <a:ext cx="144" cy="154"/>
            </a:xfrm>
            <a:prstGeom prst="rect">
              <a:avLst/>
            </a:prstGeom>
            <a:noFill/>
            <a:ln w="9525">
              <a:noFill/>
              <a:miter lim="800000"/>
              <a:headEnd/>
              <a:tailEnd/>
            </a:ln>
          </p:spPr>
          <p:txBody>
            <a:bodyPr>
              <a:spAutoFit/>
            </a:bodyPr>
            <a:lstStyle/>
            <a:p>
              <a:r>
                <a:rPr lang="en-US" sz="1000"/>
                <a:t>3</a:t>
              </a:r>
            </a:p>
          </p:txBody>
        </p:sp>
        <p:sp>
          <p:nvSpPr>
            <p:cNvPr id="77835" name="Text Box 35"/>
            <p:cNvSpPr txBox="1">
              <a:spLocks noChangeArrowheads="1"/>
            </p:cNvSpPr>
            <p:nvPr/>
          </p:nvSpPr>
          <p:spPr bwMode="auto">
            <a:xfrm>
              <a:off x="4041" y="2758"/>
              <a:ext cx="144" cy="154"/>
            </a:xfrm>
            <a:prstGeom prst="rect">
              <a:avLst/>
            </a:prstGeom>
            <a:noFill/>
            <a:ln w="9525">
              <a:noFill/>
              <a:miter lim="800000"/>
              <a:headEnd/>
              <a:tailEnd/>
            </a:ln>
          </p:spPr>
          <p:txBody>
            <a:bodyPr>
              <a:spAutoFit/>
            </a:bodyPr>
            <a:lstStyle/>
            <a:p>
              <a:r>
                <a:rPr lang="en-US" sz="1000"/>
                <a:t>4</a:t>
              </a:r>
            </a:p>
          </p:txBody>
        </p:sp>
        <p:sp>
          <p:nvSpPr>
            <p:cNvPr id="77836" name="Text Box 36"/>
            <p:cNvSpPr txBox="1">
              <a:spLocks noChangeArrowheads="1"/>
            </p:cNvSpPr>
            <p:nvPr/>
          </p:nvSpPr>
          <p:spPr bwMode="auto">
            <a:xfrm>
              <a:off x="4281" y="2758"/>
              <a:ext cx="144" cy="154"/>
            </a:xfrm>
            <a:prstGeom prst="rect">
              <a:avLst/>
            </a:prstGeom>
            <a:noFill/>
            <a:ln w="9525">
              <a:noFill/>
              <a:miter lim="800000"/>
              <a:headEnd/>
              <a:tailEnd/>
            </a:ln>
          </p:spPr>
          <p:txBody>
            <a:bodyPr>
              <a:spAutoFit/>
            </a:bodyPr>
            <a:lstStyle/>
            <a:p>
              <a:r>
                <a:rPr lang="en-US" sz="1000"/>
                <a:t>5</a:t>
              </a:r>
            </a:p>
          </p:txBody>
        </p:sp>
        <p:sp>
          <p:nvSpPr>
            <p:cNvPr id="77837" name="Text Box 37"/>
            <p:cNvSpPr txBox="1">
              <a:spLocks noChangeArrowheads="1"/>
            </p:cNvSpPr>
            <p:nvPr/>
          </p:nvSpPr>
          <p:spPr bwMode="auto">
            <a:xfrm>
              <a:off x="4521" y="2758"/>
              <a:ext cx="144" cy="154"/>
            </a:xfrm>
            <a:prstGeom prst="rect">
              <a:avLst/>
            </a:prstGeom>
            <a:noFill/>
            <a:ln w="9525">
              <a:noFill/>
              <a:miter lim="800000"/>
              <a:headEnd/>
              <a:tailEnd/>
            </a:ln>
          </p:spPr>
          <p:txBody>
            <a:bodyPr>
              <a:spAutoFit/>
            </a:bodyPr>
            <a:lstStyle/>
            <a:p>
              <a:r>
                <a:rPr lang="en-US" sz="1000"/>
                <a:t>6</a:t>
              </a:r>
            </a:p>
          </p:txBody>
        </p:sp>
        <p:sp>
          <p:nvSpPr>
            <p:cNvPr id="77838" name="Text Box 38"/>
            <p:cNvSpPr txBox="1">
              <a:spLocks noChangeArrowheads="1"/>
            </p:cNvSpPr>
            <p:nvPr/>
          </p:nvSpPr>
          <p:spPr bwMode="auto">
            <a:xfrm>
              <a:off x="4761" y="2758"/>
              <a:ext cx="144" cy="154"/>
            </a:xfrm>
            <a:prstGeom prst="rect">
              <a:avLst/>
            </a:prstGeom>
            <a:noFill/>
            <a:ln w="9525">
              <a:noFill/>
              <a:miter lim="800000"/>
              <a:headEnd/>
              <a:tailEnd/>
            </a:ln>
          </p:spPr>
          <p:txBody>
            <a:bodyPr>
              <a:spAutoFit/>
            </a:bodyPr>
            <a:lstStyle/>
            <a:p>
              <a:r>
                <a:rPr lang="en-US" sz="1000"/>
                <a:t>7</a:t>
              </a:r>
            </a:p>
          </p:txBody>
        </p:sp>
        <p:sp>
          <p:nvSpPr>
            <p:cNvPr id="77839" name="Text Box 39"/>
            <p:cNvSpPr txBox="1">
              <a:spLocks noChangeArrowheads="1"/>
            </p:cNvSpPr>
            <p:nvPr/>
          </p:nvSpPr>
          <p:spPr bwMode="auto">
            <a:xfrm>
              <a:off x="5001" y="2758"/>
              <a:ext cx="144" cy="154"/>
            </a:xfrm>
            <a:prstGeom prst="rect">
              <a:avLst/>
            </a:prstGeom>
            <a:noFill/>
            <a:ln w="9525">
              <a:noFill/>
              <a:miter lim="800000"/>
              <a:headEnd/>
              <a:tailEnd/>
            </a:ln>
          </p:spPr>
          <p:txBody>
            <a:bodyPr>
              <a:spAutoFit/>
            </a:bodyPr>
            <a:lstStyle/>
            <a:p>
              <a:r>
                <a:rPr lang="en-US" sz="1000"/>
                <a:t>8</a:t>
              </a:r>
            </a:p>
          </p:txBody>
        </p:sp>
        <p:sp>
          <p:nvSpPr>
            <p:cNvPr id="77840" name="Rectangle 40"/>
            <p:cNvSpPr>
              <a:spLocks noChangeArrowheads="1"/>
            </p:cNvSpPr>
            <p:nvPr/>
          </p:nvSpPr>
          <p:spPr bwMode="auto">
            <a:xfrm>
              <a:off x="4986" y="2915"/>
              <a:ext cx="240" cy="230"/>
            </a:xfrm>
            <a:prstGeom prst="rect">
              <a:avLst/>
            </a:prstGeom>
            <a:noFill/>
            <a:ln w="9525">
              <a:noFill/>
              <a:miter lim="800000"/>
              <a:headEnd/>
              <a:tailEnd/>
            </a:ln>
          </p:spPr>
          <p:txBody>
            <a:bodyPr/>
            <a:lstStyle/>
            <a:p>
              <a:pPr>
                <a:spcBef>
                  <a:spcPct val="20000"/>
                </a:spcBef>
              </a:pPr>
              <a:r>
                <a:rPr lang="en-US" sz="2000">
                  <a:solidFill>
                    <a:schemeClr val="accent2"/>
                  </a:solidFill>
                </a:rPr>
                <a:t>6</a:t>
              </a:r>
            </a:p>
          </p:txBody>
        </p:sp>
        <p:sp>
          <p:nvSpPr>
            <p:cNvPr id="77841" name="Rectangle 41"/>
            <p:cNvSpPr>
              <a:spLocks noChangeArrowheads="1"/>
            </p:cNvSpPr>
            <p:nvPr/>
          </p:nvSpPr>
          <p:spPr bwMode="auto">
            <a:xfrm>
              <a:off x="4746" y="2915"/>
              <a:ext cx="240" cy="230"/>
            </a:xfrm>
            <a:prstGeom prst="rect">
              <a:avLst/>
            </a:prstGeom>
            <a:noFill/>
            <a:ln w="9525">
              <a:noFill/>
              <a:miter lim="800000"/>
              <a:headEnd/>
              <a:tailEnd/>
            </a:ln>
          </p:spPr>
          <p:txBody>
            <a:bodyPr/>
            <a:lstStyle/>
            <a:p>
              <a:pPr>
                <a:spcBef>
                  <a:spcPct val="20000"/>
                </a:spcBef>
              </a:pPr>
              <a:r>
                <a:rPr lang="en-US" sz="2000" dirty="0" smtClean="0">
                  <a:solidFill>
                    <a:schemeClr val="accent2"/>
                  </a:solidFill>
                </a:rPr>
                <a:t>5</a:t>
              </a:r>
              <a:endParaRPr lang="en-US" sz="2000" dirty="0">
                <a:solidFill>
                  <a:schemeClr val="accent2"/>
                </a:solidFill>
              </a:endParaRPr>
            </a:p>
          </p:txBody>
        </p:sp>
        <p:sp>
          <p:nvSpPr>
            <p:cNvPr id="77842" name="Rectangle 42"/>
            <p:cNvSpPr>
              <a:spLocks noChangeArrowheads="1"/>
            </p:cNvSpPr>
            <p:nvPr/>
          </p:nvSpPr>
          <p:spPr bwMode="auto">
            <a:xfrm>
              <a:off x="4506" y="2915"/>
              <a:ext cx="240" cy="230"/>
            </a:xfrm>
            <a:prstGeom prst="rect">
              <a:avLst/>
            </a:prstGeom>
            <a:noFill/>
            <a:ln w="9525">
              <a:noFill/>
              <a:miter lim="800000"/>
              <a:headEnd/>
              <a:tailEnd/>
            </a:ln>
          </p:spPr>
          <p:txBody>
            <a:bodyPr/>
            <a:lstStyle/>
            <a:p>
              <a:pPr>
                <a:spcBef>
                  <a:spcPct val="20000"/>
                </a:spcBef>
              </a:pPr>
              <a:r>
                <a:rPr lang="en-US" sz="2000" dirty="0" smtClean="0">
                  <a:solidFill>
                    <a:schemeClr val="accent2"/>
                  </a:solidFill>
                </a:rPr>
                <a:t>3</a:t>
              </a:r>
              <a:endParaRPr lang="en-US" sz="2000" dirty="0">
                <a:solidFill>
                  <a:schemeClr val="accent2"/>
                </a:solidFill>
              </a:endParaRPr>
            </a:p>
          </p:txBody>
        </p:sp>
        <p:sp>
          <p:nvSpPr>
            <p:cNvPr id="77843" name="Rectangle 43"/>
            <p:cNvSpPr>
              <a:spLocks noChangeArrowheads="1"/>
            </p:cNvSpPr>
            <p:nvPr/>
          </p:nvSpPr>
          <p:spPr bwMode="auto">
            <a:xfrm>
              <a:off x="4266" y="2915"/>
              <a:ext cx="240" cy="230"/>
            </a:xfrm>
            <a:prstGeom prst="rect">
              <a:avLst/>
            </a:prstGeom>
            <a:noFill/>
            <a:ln w="9525">
              <a:noFill/>
              <a:miter lim="800000"/>
              <a:headEnd/>
              <a:tailEnd/>
            </a:ln>
          </p:spPr>
          <p:txBody>
            <a:bodyPr/>
            <a:lstStyle/>
            <a:p>
              <a:pPr>
                <a:spcBef>
                  <a:spcPct val="20000"/>
                </a:spcBef>
              </a:pPr>
              <a:r>
                <a:rPr lang="en-US" sz="2000">
                  <a:solidFill>
                    <a:schemeClr val="accent2"/>
                  </a:solidFill>
                </a:rPr>
                <a:t>1</a:t>
              </a:r>
            </a:p>
          </p:txBody>
        </p:sp>
        <p:sp>
          <p:nvSpPr>
            <p:cNvPr id="77844" name="Rectangle 44"/>
            <p:cNvSpPr>
              <a:spLocks noChangeArrowheads="1"/>
            </p:cNvSpPr>
            <p:nvPr/>
          </p:nvSpPr>
          <p:spPr bwMode="auto">
            <a:xfrm>
              <a:off x="4026" y="2915"/>
              <a:ext cx="240" cy="230"/>
            </a:xfrm>
            <a:prstGeom prst="rect">
              <a:avLst/>
            </a:prstGeom>
            <a:noFill/>
            <a:ln w="9525">
              <a:noFill/>
              <a:miter lim="800000"/>
              <a:headEnd/>
              <a:tailEnd/>
            </a:ln>
          </p:spPr>
          <p:txBody>
            <a:bodyPr/>
            <a:lstStyle/>
            <a:p>
              <a:pPr>
                <a:spcBef>
                  <a:spcPct val="20000"/>
                </a:spcBef>
              </a:pPr>
              <a:r>
                <a:rPr lang="en-US" sz="2000" dirty="0" smtClean="0">
                  <a:solidFill>
                    <a:schemeClr val="accent2"/>
                  </a:solidFill>
                </a:rPr>
                <a:t>9</a:t>
              </a:r>
              <a:endParaRPr lang="en-US" sz="2000" dirty="0">
                <a:solidFill>
                  <a:schemeClr val="accent2"/>
                </a:solidFill>
              </a:endParaRPr>
            </a:p>
          </p:txBody>
        </p:sp>
        <p:sp>
          <p:nvSpPr>
            <p:cNvPr id="77845" name="Rectangle 45"/>
            <p:cNvSpPr>
              <a:spLocks noChangeArrowheads="1"/>
            </p:cNvSpPr>
            <p:nvPr/>
          </p:nvSpPr>
          <p:spPr bwMode="auto">
            <a:xfrm>
              <a:off x="3786" y="2915"/>
              <a:ext cx="240" cy="230"/>
            </a:xfrm>
            <a:prstGeom prst="rect">
              <a:avLst/>
            </a:prstGeom>
            <a:noFill/>
            <a:ln w="9525">
              <a:noFill/>
              <a:miter lim="800000"/>
              <a:headEnd/>
              <a:tailEnd/>
            </a:ln>
          </p:spPr>
          <p:txBody>
            <a:bodyPr/>
            <a:lstStyle/>
            <a:p>
              <a:pPr>
                <a:spcBef>
                  <a:spcPct val="20000"/>
                </a:spcBef>
              </a:pPr>
              <a:r>
                <a:rPr lang="en-US" sz="2000" dirty="0" smtClean="0">
                  <a:solidFill>
                    <a:schemeClr val="accent2"/>
                  </a:solidFill>
                </a:rPr>
                <a:t>8</a:t>
              </a:r>
              <a:endParaRPr lang="en-US" sz="2000" dirty="0">
                <a:solidFill>
                  <a:schemeClr val="accent2"/>
                </a:solidFill>
              </a:endParaRPr>
            </a:p>
          </p:txBody>
        </p:sp>
        <p:sp>
          <p:nvSpPr>
            <p:cNvPr id="77846" name="Rectangle 46"/>
            <p:cNvSpPr>
              <a:spLocks noChangeArrowheads="1"/>
            </p:cNvSpPr>
            <p:nvPr/>
          </p:nvSpPr>
          <p:spPr bwMode="auto">
            <a:xfrm>
              <a:off x="3546" y="2915"/>
              <a:ext cx="240" cy="230"/>
            </a:xfrm>
            <a:prstGeom prst="rect">
              <a:avLst/>
            </a:prstGeom>
            <a:noFill/>
            <a:ln w="9525">
              <a:noFill/>
              <a:miter lim="800000"/>
              <a:headEnd/>
              <a:tailEnd/>
            </a:ln>
          </p:spPr>
          <p:txBody>
            <a:bodyPr/>
            <a:lstStyle/>
            <a:p>
              <a:pPr>
                <a:spcBef>
                  <a:spcPct val="20000"/>
                </a:spcBef>
              </a:pPr>
              <a:r>
                <a:rPr lang="en-US" sz="2000" dirty="0">
                  <a:solidFill>
                    <a:schemeClr val="accent2"/>
                  </a:solidFill>
                </a:rPr>
                <a:t>4</a:t>
              </a:r>
            </a:p>
          </p:txBody>
        </p:sp>
        <p:sp>
          <p:nvSpPr>
            <p:cNvPr id="77847" name="Rectangle 47"/>
            <p:cNvSpPr>
              <a:spLocks noChangeArrowheads="1"/>
            </p:cNvSpPr>
            <p:nvPr/>
          </p:nvSpPr>
          <p:spPr bwMode="auto">
            <a:xfrm>
              <a:off x="3306" y="2915"/>
              <a:ext cx="240" cy="230"/>
            </a:xfrm>
            <a:prstGeom prst="rect">
              <a:avLst/>
            </a:prstGeom>
            <a:noFill/>
            <a:ln w="9525">
              <a:noFill/>
              <a:miter lim="800000"/>
              <a:headEnd/>
              <a:tailEnd/>
            </a:ln>
          </p:spPr>
          <p:txBody>
            <a:bodyPr anchor="ctr" anchorCtr="1"/>
            <a:lstStyle/>
            <a:p>
              <a:pPr>
                <a:spcBef>
                  <a:spcPct val="20000"/>
                </a:spcBef>
              </a:pPr>
              <a:r>
                <a:rPr lang="en-US" sz="2000" dirty="0">
                  <a:solidFill>
                    <a:schemeClr val="accent2"/>
                  </a:solidFill>
                </a:rPr>
                <a:t>2</a:t>
              </a:r>
            </a:p>
          </p:txBody>
        </p:sp>
        <p:sp>
          <p:nvSpPr>
            <p:cNvPr id="77848" name="Line 48"/>
            <p:cNvSpPr>
              <a:spLocks noChangeShapeType="1"/>
            </p:cNvSpPr>
            <p:nvPr/>
          </p:nvSpPr>
          <p:spPr bwMode="auto">
            <a:xfrm>
              <a:off x="3306" y="2915"/>
              <a:ext cx="1920" cy="0"/>
            </a:xfrm>
            <a:prstGeom prst="line">
              <a:avLst/>
            </a:prstGeom>
            <a:noFill/>
            <a:ln w="28575" cap="sq">
              <a:solidFill>
                <a:schemeClr val="tx1"/>
              </a:solidFill>
              <a:round/>
              <a:headEnd/>
              <a:tailEnd/>
            </a:ln>
          </p:spPr>
          <p:txBody>
            <a:bodyPr/>
            <a:lstStyle/>
            <a:p>
              <a:endParaRPr lang="en-US"/>
            </a:p>
          </p:txBody>
        </p:sp>
        <p:sp>
          <p:nvSpPr>
            <p:cNvPr id="77849" name="Line 49"/>
            <p:cNvSpPr>
              <a:spLocks noChangeShapeType="1"/>
            </p:cNvSpPr>
            <p:nvPr/>
          </p:nvSpPr>
          <p:spPr bwMode="auto">
            <a:xfrm>
              <a:off x="3306" y="3145"/>
              <a:ext cx="1920" cy="0"/>
            </a:xfrm>
            <a:prstGeom prst="line">
              <a:avLst/>
            </a:prstGeom>
            <a:noFill/>
            <a:ln w="28575" cap="sq">
              <a:solidFill>
                <a:schemeClr val="tx1"/>
              </a:solidFill>
              <a:round/>
              <a:headEnd/>
              <a:tailEnd/>
            </a:ln>
          </p:spPr>
          <p:txBody>
            <a:bodyPr/>
            <a:lstStyle/>
            <a:p>
              <a:endParaRPr lang="en-US"/>
            </a:p>
          </p:txBody>
        </p:sp>
        <p:sp>
          <p:nvSpPr>
            <p:cNvPr id="77850" name="Line 50"/>
            <p:cNvSpPr>
              <a:spLocks noChangeShapeType="1"/>
            </p:cNvSpPr>
            <p:nvPr/>
          </p:nvSpPr>
          <p:spPr bwMode="auto">
            <a:xfrm>
              <a:off x="3306" y="2915"/>
              <a:ext cx="0" cy="230"/>
            </a:xfrm>
            <a:prstGeom prst="line">
              <a:avLst/>
            </a:prstGeom>
            <a:noFill/>
            <a:ln w="28575" cap="sq">
              <a:solidFill>
                <a:schemeClr val="tx1"/>
              </a:solidFill>
              <a:round/>
              <a:headEnd/>
              <a:tailEnd/>
            </a:ln>
          </p:spPr>
          <p:txBody>
            <a:bodyPr/>
            <a:lstStyle/>
            <a:p>
              <a:endParaRPr lang="en-US"/>
            </a:p>
          </p:txBody>
        </p:sp>
        <p:sp>
          <p:nvSpPr>
            <p:cNvPr id="77851" name="Line 51"/>
            <p:cNvSpPr>
              <a:spLocks noChangeShapeType="1"/>
            </p:cNvSpPr>
            <p:nvPr/>
          </p:nvSpPr>
          <p:spPr bwMode="auto">
            <a:xfrm>
              <a:off x="3546" y="2915"/>
              <a:ext cx="0" cy="230"/>
            </a:xfrm>
            <a:prstGeom prst="line">
              <a:avLst/>
            </a:prstGeom>
            <a:noFill/>
            <a:ln w="12700">
              <a:solidFill>
                <a:schemeClr val="tx1"/>
              </a:solidFill>
              <a:round/>
              <a:headEnd/>
              <a:tailEnd/>
            </a:ln>
          </p:spPr>
          <p:txBody>
            <a:bodyPr/>
            <a:lstStyle/>
            <a:p>
              <a:endParaRPr lang="en-US"/>
            </a:p>
          </p:txBody>
        </p:sp>
        <p:sp>
          <p:nvSpPr>
            <p:cNvPr id="77852" name="Line 52"/>
            <p:cNvSpPr>
              <a:spLocks noChangeShapeType="1"/>
            </p:cNvSpPr>
            <p:nvPr/>
          </p:nvSpPr>
          <p:spPr bwMode="auto">
            <a:xfrm>
              <a:off x="3786" y="2915"/>
              <a:ext cx="0" cy="230"/>
            </a:xfrm>
            <a:prstGeom prst="line">
              <a:avLst/>
            </a:prstGeom>
            <a:noFill/>
            <a:ln w="12700">
              <a:solidFill>
                <a:schemeClr val="tx1"/>
              </a:solidFill>
              <a:round/>
              <a:headEnd/>
              <a:tailEnd/>
            </a:ln>
          </p:spPr>
          <p:txBody>
            <a:bodyPr/>
            <a:lstStyle/>
            <a:p>
              <a:endParaRPr lang="en-US"/>
            </a:p>
          </p:txBody>
        </p:sp>
        <p:sp>
          <p:nvSpPr>
            <p:cNvPr id="77853" name="Line 53"/>
            <p:cNvSpPr>
              <a:spLocks noChangeShapeType="1"/>
            </p:cNvSpPr>
            <p:nvPr/>
          </p:nvSpPr>
          <p:spPr bwMode="auto">
            <a:xfrm>
              <a:off x="4026" y="2915"/>
              <a:ext cx="0" cy="230"/>
            </a:xfrm>
            <a:prstGeom prst="line">
              <a:avLst/>
            </a:prstGeom>
            <a:noFill/>
            <a:ln w="12700">
              <a:solidFill>
                <a:schemeClr val="tx1"/>
              </a:solidFill>
              <a:round/>
              <a:headEnd/>
              <a:tailEnd/>
            </a:ln>
          </p:spPr>
          <p:txBody>
            <a:bodyPr/>
            <a:lstStyle/>
            <a:p>
              <a:endParaRPr lang="en-US"/>
            </a:p>
          </p:txBody>
        </p:sp>
        <p:sp>
          <p:nvSpPr>
            <p:cNvPr id="77854" name="Line 54"/>
            <p:cNvSpPr>
              <a:spLocks noChangeShapeType="1"/>
            </p:cNvSpPr>
            <p:nvPr/>
          </p:nvSpPr>
          <p:spPr bwMode="auto">
            <a:xfrm>
              <a:off x="4266" y="2915"/>
              <a:ext cx="0" cy="230"/>
            </a:xfrm>
            <a:prstGeom prst="line">
              <a:avLst/>
            </a:prstGeom>
            <a:noFill/>
            <a:ln w="12700">
              <a:solidFill>
                <a:schemeClr val="tx1"/>
              </a:solidFill>
              <a:round/>
              <a:headEnd/>
              <a:tailEnd/>
            </a:ln>
          </p:spPr>
          <p:txBody>
            <a:bodyPr/>
            <a:lstStyle/>
            <a:p>
              <a:endParaRPr lang="en-US" sz="2000"/>
            </a:p>
          </p:txBody>
        </p:sp>
        <p:sp>
          <p:nvSpPr>
            <p:cNvPr id="77855" name="Line 55"/>
            <p:cNvSpPr>
              <a:spLocks noChangeShapeType="1"/>
            </p:cNvSpPr>
            <p:nvPr/>
          </p:nvSpPr>
          <p:spPr bwMode="auto">
            <a:xfrm>
              <a:off x="4506" y="2915"/>
              <a:ext cx="0" cy="230"/>
            </a:xfrm>
            <a:prstGeom prst="line">
              <a:avLst/>
            </a:prstGeom>
            <a:noFill/>
            <a:ln w="12700">
              <a:solidFill>
                <a:schemeClr val="tx1"/>
              </a:solidFill>
              <a:round/>
              <a:headEnd/>
              <a:tailEnd/>
            </a:ln>
          </p:spPr>
          <p:txBody>
            <a:bodyPr/>
            <a:lstStyle/>
            <a:p>
              <a:endParaRPr lang="en-US"/>
            </a:p>
          </p:txBody>
        </p:sp>
        <p:sp>
          <p:nvSpPr>
            <p:cNvPr id="77856" name="Line 56"/>
            <p:cNvSpPr>
              <a:spLocks noChangeShapeType="1"/>
            </p:cNvSpPr>
            <p:nvPr/>
          </p:nvSpPr>
          <p:spPr bwMode="auto">
            <a:xfrm>
              <a:off x="4746" y="2915"/>
              <a:ext cx="0" cy="230"/>
            </a:xfrm>
            <a:prstGeom prst="line">
              <a:avLst/>
            </a:prstGeom>
            <a:noFill/>
            <a:ln w="12700">
              <a:solidFill>
                <a:schemeClr val="tx1"/>
              </a:solidFill>
              <a:round/>
              <a:headEnd/>
              <a:tailEnd/>
            </a:ln>
          </p:spPr>
          <p:txBody>
            <a:bodyPr/>
            <a:lstStyle/>
            <a:p>
              <a:endParaRPr lang="en-US"/>
            </a:p>
          </p:txBody>
        </p:sp>
        <p:sp>
          <p:nvSpPr>
            <p:cNvPr id="77857" name="Line 57"/>
            <p:cNvSpPr>
              <a:spLocks noChangeShapeType="1"/>
            </p:cNvSpPr>
            <p:nvPr/>
          </p:nvSpPr>
          <p:spPr bwMode="auto">
            <a:xfrm>
              <a:off x="4986" y="2915"/>
              <a:ext cx="0" cy="230"/>
            </a:xfrm>
            <a:prstGeom prst="line">
              <a:avLst/>
            </a:prstGeom>
            <a:noFill/>
            <a:ln w="12700">
              <a:solidFill>
                <a:schemeClr val="tx1"/>
              </a:solidFill>
              <a:round/>
              <a:headEnd/>
              <a:tailEnd/>
            </a:ln>
          </p:spPr>
          <p:txBody>
            <a:bodyPr/>
            <a:lstStyle/>
            <a:p>
              <a:endParaRPr lang="en-US" sz="2000"/>
            </a:p>
          </p:txBody>
        </p:sp>
        <p:sp>
          <p:nvSpPr>
            <p:cNvPr id="77858" name="Line 58"/>
            <p:cNvSpPr>
              <a:spLocks noChangeShapeType="1"/>
            </p:cNvSpPr>
            <p:nvPr/>
          </p:nvSpPr>
          <p:spPr bwMode="auto">
            <a:xfrm>
              <a:off x="5226" y="2915"/>
              <a:ext cx="0" cy="230"/>
            </a:xfrm>
            <a:prstGeom prst="line">
              <a:avLst/>
            </a:prstGeom>
            <a:noFill/>
            <a:ln w="28575" cap="sq">
              <a:solidFill>
                <a:schemeClr val="tx1"/>
              </a:solidFill>
              <a:round/>
              <a:headEnd/>
              <a:tailEnd/>
            </a:ln>
          </p:spPr>
          <p:txBody>
            <a:bodyPr/>
            <a:lstStyle/>
            <a:p>
              <a:endParaRPr lang="en-US"/>
            </a:p>
          </p:txBody>
        </p:sp>
        <p:sp>
          <p:nvSpPr>
            <p:cNvPr id="77859" name="Line 59"/>
            <p:cNvSpPr>
              <a:spLocks noChangeShapeType="1"/>
            </p:cNvSpPr>
            <p:nvPr/>
          </p:nvSpPr>
          <p:spPr bwMode="auto">
            <a:xfrm>
              <a:off x="3455" y="2787"/>
              <a:ext cx="7" cy="114"/>
            </a:xfrm>
            <a:prstGeom prst="line">
              <a:avLst/>
            </a:prstGeom>
            <a:noFill/>
            <a:ln w="38100">
              <a:solidFill>
                <a:srgbClr val="CC0000"/>
              </a:solidFill>
              <a:round/>
              <a:headEnd/>
              <a:tailEnd type="triangle" w="med" len="med"/>
            </a:ln>
          </p:spPr>
          <p:txBody>
            <a:bodyPr/>
            <a:lstStyle/>
            <a:p>
              <a:endParaRPr lang="en-US"/>
            </a:p>
          </p:txBody>
        </p:sp>
        <p:sp>
          <p:nvSpPr>
            <p:cNvPr id="77860" name="Text Box 60"/>
            <p:cNvSpPr txBox="1">
              <a:spLocks noChangeArrowheads="1"/>
            </p:cNvSpPr>
            <p:nvPr/>
          </p:nvSpPr>
          <p:spPr bwMode="auto">
            <a:xfrm>
              <a:off x="3376" y="2507"/>
              <a:ext cx="202" cy="250"/>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p</a:t>
              </a:r>
            </a:p>
          </p:txBody>
        </p:sp>
        <p:sp>
          <p:nvSpPr>
            <p:cNvPr id="77861" name="Line 61"/>
            <p:cNvSpPr>
              <a:spLocks noChangeShapeType="1"/>
            </p:cNvSpPr>
            <p:nvPr/>
          </p:nvSpPr>
          <p:spPr bwMode="auto">
            <a:xfrm>
              <a:off x="5144" y="2784"/>
              <a:ext cx="7" cy="114"/>
            </a:xfrm>
            <a:prstGeom prst="line">
              <a:avLst/>
            </a:prstGeom>
            <a:noFill/>
            <a:ln w="38100">
              <a:solidFill>
                <a:srgbClr val="CC0000"/>
              </a:solidFill>
              <a:round/>
              <a:headEnd/>
              <a:tailEnd type="triangle" w="med" len="med"/>
            </a:ln>
          </p:spPr>
          <p:txBody>
            <a:bodyPr/>
            <a:lstStyle/>
            <a:p>
              <a:endParaRPr lang="en-US"/>
            </a:p>
          </p:txBody>
        </p:sp>
        <p:sp>
          <p:nvSpPr>
            <p:cNvPr id="77862" name="Text Box 62"/>
            <p:cNvSpPr txBox="1">
              <a:spLocks noChangeArrowheads="1"/>
            </p:cNvSpPr>
            <p:nvPr/>
          </p:nvSpPr>
          <p:spPr bwMode="auto">
            <a:xfrm>
              <a:off x="5065" y="2504"/>
              <a:ext cx="193" cy="250"/>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r</a:t>
              </a:r>
            </a:p>
          </p:txBody>
        </p:sp>
        <p:sp>
          <p:nvSpPr>
            <p:cNvPr id="77863" name="Line 63"/>
            <p:cNvSpPr>
              <a:spLocks noChangeShapeType="1"/>
            </p:cNvSpPr>
            <p:nvPr/>
          </p:nvSpPr>
          <p:spPr bwMode="auto">
            <a:xfrm>
              <a:off x="4188" y="2802"/>
              <a:ext cx="7" cy="114"/>
            </a:xfrm>
            <a:prstGeom prst="line">
              <a:avLst/>
            </a:prstGeom>
            <a:noFill/>
            <a:ln w="38100">
              <a:solidFill>
                <a:srgbClr val="CC0000"/>
              </a:solidFill>
              <a:round/>
              <a:headEnd/>
              <a:tailEnd type="triangle" w="med" len="med"/>
            </a:ln>
          </p:spPr>
          <p:txBody>
            <a:bodyPr/>
            <a:lstStyle/>
            <a:p>
              <a:endParaRPr lang="en-US"/>
            </a:p>
          </p:txBody>
        </p:sp>
        <p:sp>
          <p:nvSpPr>
            <p:cNvPr id="77864" name="Text Box 64"/>
            <p:cNvSpPr txBox="1">
              <a:spLocks noChangeArrowheads="1"/>
            </p:cNvSpPr>
            <p:nvPr/>
          </p:nvSpPr>
          <p:spPr bwMode="auto">
            <a:xfrm>
              <a:off x="4109" y="2522"/>
              <a:ext cx="199" cy="250"/>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q</a:t>
              </a:r>
            </a:p>
          </p:txBody>
        </p:sp>
        <p:sp>
          <p:nvSpPr>
            <p:cNvPr id="77865" name="AutoShape 65"/>
            <p:cNvSpPr>
              <a:spLocks/>
            </p:cNvSpPr>
            <p:nvPr/>
          </p:nvSpPr>
          <p:spPr bwMode="auto">
            <a:xfrm rot="-5400000">
              <a:off x="3727" y="2798"/>
              <a:ext cx="106" cy="949"/>
            </a:xfrm>
            <a:prstGeom prst="leftBrace">
              <a:avLst>
                <a:gd name="adj1" fmla="val 74607"/>
                <a:gd name="adj2" fmla="val 50000"/>
              </a:avLst>
            </a:prstGeom>
            <a:noFill/>
            <a:ln w="9525">
              <a:solidFill>
                <a:schemeClr val="tx1"/>
              </a:solidFill>
              <a:round/>
              <a:headEnd/>
              <a:tailEnd/>
            </a:ln>
          </p:spPr>
          <p:txBody>
            <a:bodyPr wrap="none" anchor="ctr"/>
            <a:lstStyle/>
            <a:p>
              <a:endParaRPr lang="en-US"/>
            </a:p>
          </p:txBody>
        </p:sp>
        <p:sp>
          <p:nvSpPr>
            <p:cNvPr id="77866" name="AutoShape 66"/>
            <p:cNvSpPr>
              <a:spLocks/>
            </p:cNvSpPr>
            <p:nvPr/>
          </p:nvSpPr>
          <p:spPr bwMode="auto">
            <a:xfrm rot="-5400000">
              <a:off x="4690" y="2798"/>
              <a:ext cx="106" cy="949"/>
            </a:xfrm>
            <a:prstGeom prst="leftBrace">
              <a:avLst>
                <a:gd name="adj1" fmla="val 74607"/>
                <a:gd name="adj2" fmla="val 50000"/>
              </a:avLst>
            </a:prstGeom>
            <a:noFill/>
            <a:ln w="9525">
              <a:solidFill>
                <a:schemeClr val="tx1"/>
              </a:solidFill>
              <a:round/>
              <a:headEnd/>
              <a:tailEnd/>
            </a:ln>
          </p:spPr>
          <p:txBody>
            <a:bodyPr wrap="none" anchor="ctr"/>
            <a:lstStyle/>
            <a:p>
              <a:endParaRPr lang="en-US" sz="2000"/>
            </a:p>
          </p:txBody>
        </p:sp>
        <p:sp>
          <p:nvSpPr>
            <p:cNvPr id="77867" name="Text Box 67"/>
            <p:cNvSpPr txBox="1">
              <a:spLocks noChangeArrowheads="1"/>
            </p:cNvSpPr>
            <p:nvPr/>
          </p:nvSpPr>
          <p:spPr bwMode="auto">
            <a:xfrm>
              <a:off x="3678" y="3349"/>
              <a:ext cx="250" cy="252"/>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n</a:t>
              </a:r>
              <a:r>
                <a:rPr lang="en-US" sz="2000" baseline="-25000" dirty="0">
                  <a:solidFill>
                    <a:srgbClr val="CC0000"/>
                  </a:solidFill>
                  <a:latin typeface="Comic Sans MS" pitchFamily="66" charset="0"/>
                </a:rPr>
                <a:t>1</a:t>
              </a:r>
              <a:endParaRPr lang="en-US" sz="2000" dirty="0">
                <a:solidFill>
                  <a:srgbClr val="CC0000"/>
                </a:solidFill>
                <a:latin typeface="Comic Sans MS" pitchFamily="66" charset="0"/>
              </a:endParaRPr>
            </a:p>
          </p:txBody>
        </p:sp>
        <p:sp>
          <p:nvSpPr>
            <p:cNvPr id="77868" name="Text Box 68"/>
            <p:cNvSpPr txBox="1">
              <a:spLocks noChangeArrowheads="1"/>
            </p:cNvSpPr>
            <p:nvPr/>
          </p:nvSpPr>
          <p:spPr bwMode="auto">
            <a:xfrm>
              <a:off x="4627" y="3338"/>
              <a:ext cx="267" cy="252"/>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n</a:t>
              </a:r>
              <a:r>
                <a:rPr lang="en-US" sz="2000" baseline="-25000" dirty="0">
                  <a:solidFill>
                    <a:srgbClr val="CC0000"/>
                  </a:solidFill>
                  <a:latin typeface="Comic Sans MS" pitchFamily="66" charset="0"/>
                </a:rPr>
                <a:t>2</a:t>
              </a:r>
              <a:endParaRPr lang="en-US" sz="2000" dirty="0">
                <a:solidFill>
                  <a:srgbClr val="CC0000"/>
                </a:solidFill>
                <a:latin typeface="Comic Sans MS" pitchFamily="66" charset="0"/>
              </a:endParaRPr>
            </a:p>
          </p:txBody>
        </p:sp>
      </p:grpSp>
      <p:sp>
        <p:nvSpPr>
          <p:cNvPr id="71" name="Text Box 27"/>
          <p:cNvSpPr txBox="1">
            <a:spLocks noChangeArrowheads="1"/>
          </p:cNvSpPr>
          <p:nvPr/>
        </p:nvSpPr>
        <p:spPr bwMode="auto">
          <a:xfrm>
            <a:off x="5499100" y="1377950"/>
            <a:ext cx="303288" cy="400110"/>
          </a:xfrm>
          <a:prstGeom prst="rect">
            <a:avLst/>
          </a:prstGeom>
          <a:noFill/>
          <a:ln w="9525">
            <a:noFill/>
            <a:miter lim="800000"/>
            <a:headEnd/>
            <a:tailEnd/>
          </a:ln>
        </p:spPr>
        <p:txBody>
          <a:bodyPr wrap="none">
            <a:spAutoFit/>
          </a:bodyPr>
          <a:lstStyle/>
          <a:p>
            <a:r>
              <a:rPr lang="en-US" sz="2000" dirty="0" smtClean="0"/>
              <a:t>S</a:t>
            </a:r>
            <a:endParaRPr lang="en-US" sz="2000" dirty="0"/>
          </a:p>
        </p:txBody>
      </p:sp>
      <p:sp>
        <p:nvSpPr>
          <p:cNvPr id="88" name="Rectangle 47"/>
          <p:cNvSpPr>
            <a:spLocks noChangeArrowheads="1"/>
          </p:cNvSpPr>
          <p:nvPr/>
        </p:nvSpPr>
        <p:spPr bwMode="auto">
          <a:xfrm>
            <a:off x="5715000" y="5807075"/>
            <a:ext cx="381000" cy="365125"/>
          </a:xfrm>
          <a:prstGeom prst="rect">
            <a:avLst/>
          </a:prstGeom>
          <a:noFill/>
          <a:ln w="9525">
            <a:noFill/>
            <a:miter lim="800000"/>
            <a:headEnd/>
            <a:tailEnd/>
          </a:ln>
        </p:spPr>
        <p:txBody>
          <a:bodyPr anchor="ctr" anchorCtr="1"/>
          <a:lstStyle/>
          <a:p>
            <a:pPr>
              <a:spcBef>
                <a:spcPct val="20000"/>
              </a:spcBef>
            </a:pPr>
            <a:r>
              <a:rPr lang="en-US" sz="2000" dirty="0" smtClean="0">
                <a:solidFill>
                  <a:schemeClr val="accent2"/>
                </a:solidFill>
              </a:rPr>
              <a:t>1</a:t>
            </a:r>
            <a:endParaRPr lang="en-US" sz="2000" dirty="0">
              <a:solidFill>
                <a:schemeClr val="accent2"/>
              </a:solidFill>
            </a:endParaRPr>
          </a:p>
        </p:txBody>
      </p:sp>
      <p:sp>
        <p:nvSpPr>
          <p:cNvPr id="89" name="Line 48"/>
          <p:cNvSpPr>
            <a:spLocks noChangeShapeType="1"/>
          </p:cNvSpPr>
          <p:nvPr/>
        </p:nvSpPr>
        <p:spPr bwMode="auto">
          <a:xfrm>
            <a:off x="5715000" y="5807075"/>
            <a:ext cx="3048000" cy="0"/>
          </a:xfrm>
          <a:prstGeom prst="line">
            <a:avLst/>
          </a:prstGeom>
          <a:noFill/>
          <a:ln w="28575" cap="sq">
            <a:solidFill>
              <a:schemeClr val="tx1"/>
            </a:solidFill>
            <a:round/>
            <a:headEnd/>
            <a:tailEnd/>
          </a:ln>
        </p:spPr>
        <p:txBody>
          <a:bodyPr/>
          <a:lstStyle/>
          <a:p>
            <a:endParaRPr lang="en-US"/>
          </a:p>
        </p:txBody>
      </p:sp>
      <p:sp>
        <p:nvSpPr>
          <p:cNvPr id="90" name="Line 49"/>
          <p:cNvSpPr>
            <a:spLocks noChangeShapeType="1"/>
          </p:cNvSpPr>
          <p:nvPr/>
        </p:nvSpPr>
        <p:spPr bwMode="auto">
          <a:xfrm>
            <a:off x="5715000" y="6172200"/>
            <a:ext cx="3048000" cy="0"/>
          </a:xfrm>
          <a:prstGeom prst="line">
            <a:avLst/>
          </a:prstGeom>
          <a:noFill/>
          <a:ln w="28575" cap="sq">
            <a:solidFill>
              <a:schemeClr val="tx1"/>
            </a:solidFill>
            <a:round/>
            <a:headEnd/>
            <a:tailEnd/>
          </a:ln>
        </p:spPr>
        <p:txBody>
          <a:bodyPr/>
          <a:lstStyle/>
          <a:p>
            <a:endParaRPr lang="en-US"/>
          </a:p>
        </p:txBody>
      </p:sp>
      <p:sp>
        <p:nvSpPr>
          <p:cNvPr id="91" name="Line 50"/>
          <p:cNvSpPr>
            <a:spLocks noChangeShapeType="1"/>
          </p:cNvSpPr>
          <p:nvPr/>
        </p:nvSpPr>
        <p:spPr bwMode="auto">
          <a:xfrm>
            <a:off x="5715000" y="5807075"/>
            <a:ext cx="0" cy="365125"/>
          </a:xfrm>
          <a:prstGeom prst="line">
            <a:avLst/>
          </a:prstGeom>
          <a:noFill/>
          <a:ln w="28575" cap="sq">
            <a:solidFill>
              <a:schemeClr val="tx1"/>
            </a:solidFill>
            <a:round/>
            <a:headEnd/>
            <a:tailEnd/>
          </a:ln>
        </p:spPr>
        <p:txBody>
          <a:bodyPr/>
          <a:lstStyle/>
          <a:p>
            <a:endParaRPr lang="en-US"/>
          </a:p>
        </p:txBody>
      </p:sp>
      <p:sp>
        <p:nvSpPr>
          <p:cNvPr id="92" name="Line 51"/>
          <p:cNvSpPr>
            <a:spLocks noChangeShapeType="1"/>
          </p:cNvSpPr>
          <p:nvPr/>
        </p:nvSpPr>
        <p:spPr bwMode="auto">
          <a:xfrm>
            <a:off x="6096000" y="5807075"/>
            <a:ext cx="0" cy="365125"/>
          </a:xfrm>
          <a:prstGeom prst="line">
            <a:avLst/>
          </a:prstGeom>
          <a:noFill/>
          <a:ln w="12700">
            <a:solidFill>
              <a:schemeClr val="tx1"/>
            </a:solidFill>
            <a:round/>
            <a:headEnd/>
            <a:tailEnd/>
          </a:ln>
        </p:spPr>
        <p:txBody>
          <a:bodyPr/>
          <a:lstStyle/>
          <a:p>
            <a:endParaRPr lang="en-US"/>
          </a:p>
        </p:txBody>
      </p:sp>
      <p:sp>
        <p:nvSpPr>
          <p:cNvPr id="93" name="Line 52"/>
          <p:cNvSpPr>
            <a:spLocks noChangeShapeType="1"/>
          </p:cNvSpPr>
          <p:nvPr/>
        </p:nvSpPr>
        <p:spPr bwMode="auto">
          <a:xfrm>
            <a:off x="6477000" y="5807075"/>
            <a:ext cx="0" cy="365125"/>
          </a:xfrm>
          <a:prstGeom prst="line">
            <a:avLst/>
          </a:prstGeom>
          <a:noFill/>
          <a:ln w="12700">
            <a:solidFill>
              <a:schemeClr val="tx1"/>
            </a:solidFill>
            <a:round/>
            <a:headEnd/>
            <a:tailEnd/>
          </a:ln>
        </p:spPr>
        <p:txBody>
          <a:bodyPr/>
          <a:lstStyle/>
          <a:p>
            <a:endParaRPr lang="en-US"/>
          </a:p>
        </p:txBody>
      </p:sp>
      <p:sp>
        <p:nvSpPr>
          <p:cNvPr id="94" name="Line 53"/>
          <p:cNvSpPr>
            <a:spLocks noChangeShapeType="1"/>
          </p:cNvSpPr>
          <p:nvPr/>
        </p:nvSpPr>
        <p:spPr bwMode="auto">
          <a:xfrm>
            <a:off x="6858000" y="5807075"/>
            <a:ext cx="0" cy="365125"/>
          </a:xfrm>
          <a:prstGeom prst="line">
            <a:avLst/>
          </a:prstGeom>
          <a:noFill/>
          <a:ln w="12700">
            <a:solidFill>
              <a:schemeClr val="tx1"/>
            </a:solidFill>
            <a:round/>
            <a:headEnd/>
            <a:tailEnd/>
          </a:ln>
        </p:spPr>
        <p:txBody>
          <a:bodyPr/>
          <a:lstStyle/>
          <a:p>
            <a:endParaRPr lang="en-US"/>
          </a:p>
        </p:txBody>
      </p:sp>
      <p:sp>
        <p:nvSpPr>
          <p:cNvPr id="95" name="Line 54"/>
          <p:cNvSpPr>
            <a:spLocks noChangeShapeType="1"/>
          </p:cNvSpPr>
          <p:nvPr/>
        </p:nvSpPr>
        <p:spPr bwMode="auto">
          <a:xfrm>
            <a:off x="7239000" y="5807075"/>
            <a:ext cx="0" cy="365125"/>
          </a:xfrm>
          <a:prstGeom prst="line">
            <a:avLst/>
          </a:prstGeom>
          <a:noFill/>
          <a:ln w="12700">
            <a:solidFill>
              <a:schemeClr val="tx1"/>
            </a:solidFill>
            <a:round/>
            <a:headEnd/>
            <a:tailEnd/>
          </a:ln>
        </p:spPr>
        <p:txBody>
          <a:bodyPr/>
          <a:lstStyle/>
          <a:p>
            <a:endParaRPr lang="en-US" sz="2000"/>
          </a:p>
        </p:txBody>
      </p:sp>
      <p:sp>
        <p:nvSpPr>
          <p:cNvPr id="96" name="Line 55"/>
          <p:cNvSpPr>
            <a:spLocks noChangeShapeType="1"/>
          </p:cNvSpPr>
          <p:nvPr/>
        </p:nvSpPr>
        <p:spPr bwMode="auto">
          <a:xfrm>
            <a:off x="7620000" y="5807075"/>
            <a:ext cx="0" cy="365125"/>
          </a:xfrm>
          <a:prstGeom prst="line">
            <a:avLst/>
          </a:prstGeom>
          <a:noFill/>
          <a:ln w="12700">
            <a:solidFill>
              <a:schemeClr val="tx1"/>
            </a:solidFill>
            <a:round/>
            <a:headEnd/>
            <a:tailEnd/>
          </a:ln>
        </p:spPr>
        <p:txBody>
          <a:bodyPr/>
          <a:lstStyle/>
          <a:p>
            <a:endParaRPr lang="en-US"/>
          </a:p>
        </p:txBody>
      </p:sp>
      <p:sp>
        <p:nvSpPr>
          <p:cNvPr id="97" name="Line 56"/>
          <p:cNvSpPr>
            <a:spLocks noChangeShapeType="1"/>
          </p:cNvSpPr>
          <p:nvPr/>
        </p:nvSpPr>
        <p:spPr bwMode="auto">
          <a:xfrm>
            <a:off x="8001000" y="5807075"/>
            <a:ext cx="0" cy="365125"/>
          </a:xfrm>
          <a:prstGeom prst="line">
            <a:avLst/>
          </a:prstGeom>
          <a:noFill/>
          <a:ln w="12700">
            <a:solidFill>
              <a:schemeClr val="tx1"/>
            </a:solidFill>
            <a:round/>
            <a:headEnd/>
            <a:tailEnd/>
          </a:ln>
        </p:spPr>
        <p:txBody>
          <a:bodyPr/>
          <a:lstStyle/>
          <a:p>
            <a:endParaRPr lang="en-US"/>
          </a:p>
        </p:txBody>
      </p:sp>
      <p:sp>
        <p:nvSpPr>
          <p:cNvPr id="98" name="Line 57"/>
          <p:cNvSpPr>
            <a:spLocks noChangeShapeType="1"/>
          </p:cNvSpPr>
          <p:nvPr/>
        </p:nvSpPr>
        <p:spPr bwMode="auto">
          <a:xfrm>
            <a:off x="8382000" y="5807075"/>
            <a:ext cx="0" cy="365125"/>
          </a:xfrm>
          <a:prstGeom prst="line">
            <a:avLst/>
          </a:prstGeom>
          <a:noFill/>
          <a:ln w="12700">
            <a:solidFill>
              <a:schemeClr val="tx1"/>
            </a:solidFill>
            <a:round/>
            <a:headEnd/>
            <a:tailEnd/>
          </a:ln>
        </p:spPr>
        <p:txBody>
          <a:bodyPr/>
          <a:lstStyle/>
          <a:p>
            <a:endParaRPr lang="en-US" sz="2000"/>
          </a:p>
        </p:txBody>
      </p:sp>
      <p:sp>
        <p:nvSpPr>
          <p:cNvPr id="99" name="Line 58"/>
          <p:cNvSpPr>
            <a:spLocks noChangeShapeType="1"/>
          </p:cNvSpPr>
          <p:nvPr/>
        </p:nvSpPr>
        <p:spPr bwMode="auto">
          <a:xfrm>
            <a:off x="8763000" y="5807075"/>
            <a:ext cx="0" cy="365125"/>
          </a:xfrm>
          <a:prstGeom prst="line">
            <a:avLst/>
          </a:prstGeom>
          <a:noFill/>
          <a:ln w="28575" cap="sq">
            <a:solidFill>
              <a:schemeClr val="tx1"/>
            </a:solidFill>
            <a:round/>
            <a:headEnd/>
            <a:tailEnd/>
          </a:ln>
        </p:spPr>
        <p:txBody>
          <a:bodyPr/>
          <a:lstStyle/>
          <a:p>
            <a:endParaRPr lang="en-US"/>
          </a:p>
        </p:txBody>
      </p:sp>
      <p:grpSp>
        <p:nvGrpSpPr>
          <p:cNvPr id="4" name="Group 3"/>
          <p:cNvGrpSpPr/>
          <p:nvPr/>
        </p:nvGrpSpPr>
        <p:grpSpPr>
          <a:xfrm>
            <a:off x="5615109" y="5156919"/>
            <a:ext cx="611065" cy="627931"/>
            <a:chOff x="5615109" y="5156919"/>
            <a:chExt cx="611065" cy="627931"/>
          </a:xfrm>
        </p:grpSpPr>
        <p:sp>
          <p:nvSpPr>
            <p:cNvPr id="100" name="Line 59"/>
            <p:cNvSpPr>
              <a:spLocks noChangeShapeType="1"/>
            </p:cNvSpPr>
            <p:nvPr/>
          </p:nvSpPr>
          <p:spPr bwMode="auto">
            <a:xfrm>
              <a:off x="5951537" y="5603875"/>
              <a:ext cx="11113" cy="180975"/>
            </a:xfrm>
            <a:prstGeom prst="line">
              <a:avLst/>
            </a:prstGeom>
            <a:noFill/>
            <a:ln w="38100">
              <a:solidFill>
                <a:srgbClr val="CC0000"/>
              </a:solidFill>
              <a:round/>
              <a:headEnd/>
              <a:tailEnd type="triangle" w="med" len="med"/>
            </a:ln>
          </p:spPr>
          <p:txBody>
            <a:bodyPr/>
            <a:lstStyle/>
            <a:p>
              <a:endParaRPr lang="en-US"/>
            </a:p>
          </p:txBody>
        </p:sp>
        <p:sp>
          <p:nvSpPr>
            <p:cNvPr id="101" name="Text Box 60"/>
            <p:cNvSpPr txBox="1">
              <a:spLocks noChangeArrowheads="1"/>
            </p:cNvSpPr>
            <p:nvPr/>
          </p:nvSpPr>
          <p:spPr bwMode="auto">
            <a:xfrm>
              <a:off x="5615109" y="5156919"/>
              <a:ext cx="611065" cy="400110"/>
            </a:xfrm>
            <a:prstGeom prst="rect">
              <a:avLst/>
            </a:prstGeom>
            <a:noFill/>
            <a:ln w="9525">
              <a:noFill/>
              <a:miter lim="800000"/>
              <a:headEnd/>
              <a:tailEnd/>
            </a:ln>
          </p:spPr>
          <p:txBody>
            <a:bodyPr wrap="none">
              <a:spAutoFit/>
            </a:bodyPr>
            <a:lstStyle/>
            <a:p>
              <a:r>
                <a:rPr lang="en-US" sz="2000" dirty="0" smtClean="0">
                  <a:solidFill>
                    <a:srgbClr val="CC0000"/>
                  </a:solidFill>
                  <a:latin typeface="Comic Sans MS" pitchFamily="66" charset="0"/>
                </a:rPr>
                <a:t>k=p</a:t>
              </a:r>
              <a:endParaRPr lang="en-US" sz="2000" dirty="0">
                <a:solidFill>
                  <a:srgbClr val="CC0000"/>
                </a:solidFill>
                <a:latin typeface="Comic Sans MS" pitchFamily="66" charset="0"/>
              </a:endParaRPr>
            </a:p>
          </p:txBody>
        </p:sp>
      </p:grpSp>
      <p:sp>
        <p:nvSpPr>
          <p:cNvPr id="102" name="Line 61"/>
          <p:cNvSpPr>
            <a:spLocks noChangeShapeType="1"/>
          </p:cNvSpPr>
          <p:nvPr/>
        </p:nvSpPr>
        <p:spPr bwMode="auto">
          <a:xfrm>
            <a:off x="8632825" y="5599112"/>
            <a:ext cx="11113" cy="180975"/>
          </a:xfrm>
          <a:prstGeom prst="line">
            <a:avLst/>
          </a:prstGeom>
          <a:noFill/>
          <a:ln w="38100">
            <a:solidFill>
              <a:srgbClr val="CC0000"/>
            </a:solidFill>
            <a:round/>
            <a:headEnd/>
            <a:tailEnd type="triangle" w="med" len="med"/>
          </a:ln>
        </p:spPr>
        <p:txBody>
          <a:bodyPr/>
          <a:lstStyle/>
          <a:p>
            <a:endParaRPr lang="en-US"/>
          </a:p>
        </p:txBody>
      </p:sp>
      <p:sp>
        <p:nvSpPr>
          <p:cNvPr id="103" name="Text Box 62"/>
          <p:cNvSpPr txBox="1">
            <a:spLocks noChangeArrowheads="1"/>
          </p:cNvSpPr>
          <p:nvPr/>
        </p:nvSpPr>
        <p:spPr bwMode="auto">
          <a:xfrm>
            <a:off x="8507412" y="5154612"/>
            <a:ext cx="306388" cy="396875"/>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r</a:t>
            </a:r>
          </a:p>
        </p:txBody>
      </p:sp>
      <p:grpSp>
        <p:nvGrpSpPr>
          <p:cNvPr id="5" name="Group 4"/>
          <p:cNvGrpSpPr/>
          <p:nvPr/>
        </p:nvGrpSpPr>
        <p:grpSpPr>
          <a:xfrm>
            <a:off x="6170520" y="2704655"/>
            <a:ext cx="256802" cy="495745"/>
            <a:chOff x="6170520" y="2704655"/>
            <a:chExt cx="256802" cy="495745"/>
          </a:xfrm>
        </p:grpSpPr>
        <p:sp>
          <p:nvSpPr>
            <p:cNvPr id="110" name="Line 59"/>
            <p:cNvSpPr>
              <a:spLocks noChangeShapeType="1"/>
            </p:cNvSpPr>
            <p:nvPr/>
          </p:nvSpPr>
          <p:spPr bwMode="auto">
            <a:xfrm>
              <a:off x="6357937" y="3019425"/>
              <a:ext cx="11113" cy="180975"/>
            </a:xfrm>
            <a:prstGeom prst="line">
              <a:avLst/>
            </a:prstGeom>
            <a:noFill/>
            <a:ln w="38100">
              <a:solidFill>
                <a:srgbClr val="CC0000"/>
              </a:solidFill>
              <a:round/>
              <a:headEnd/>
              <a:tailEnd type="triangle" w="med" len="med"/>
            </a:ln>
          </p:spPr>
          <p:txBody>
            <a:bodyPr/>
            <a:lstStyle/>
            <a:p>
              <a:endParaRPr lang="en-US"/>
            </a:p>
          </p:txBody>
        </p:sp>
        <p:sp>
          <p:nvSpPr>
            <p:cNvPr id="111" name="Text Box 60"/>
            <p:cNvSpPr txBox="1">
              <a:spLocks noChangeArrowheads="1"/>
            </p:cNvSpPr>
            <p:nvPr/>
          </p:nvSpPr>
          <p:spPr bwMode="auto">
            <a:xfrm>
              <a:off x="6170520" y="2704655"/>
              <a:ext cx="256802" cy="400110"/>
            </a:xfrm>
            <a:prstGeom prst="rect">
              <a:avLst/>
            </a:prstGeom>
            <a:noFill/>
            <a:ln w="9525">
              <a:noFill/>
              <a:miter lim="800000"/>
              <a:headEnd/>
              <a:tailEnd/>
            </a:ln>
          </p:spPr>
          <p:txBody>
            <a:bodyPr wrap="none">
              <a:spAutoFit/>
            </a:bodyPr>
            <a:lstStyle/>
            <a:p>
              <a:r>
                <a:rPr lang="en-US" sz="2000" dirty="0" err="1" smtClean="0">
                  <a:solidFill>
                    <a:srgbClr val="CC0000"/>
                  </a:solidFill>
                  <a:latin typeface="Comic Sans MS" pitchFamily="66" charset="0"/>
                </a:rPr>
                <a:t>i</a:t>
              </a:r>
              <a:endParaRPr lang="en-US" sz="2000" dirty="0">
                <a:solidFill>
                  <a:srgbClr val="CC0000"/>
                </a:solidFill>
                <a:latin typeface="Comic Sans MS" pitchFamily="66" charset="0"/>
              </a:endParaRPr>
            </a:p>
          </p:txBody>
        </p:sp>
      </p:grpSp>
      <p:grpSp>
        <p:nvGrpSpPr>
          <p:cNvPr id="3" name="Group 2"/>
          <p:cNvGrpSpPr/>
          <p:nvPr/>
        </p:nvGrpSpPr>
        <p:grpSpPr>
          <a:xfrm>
            <a:off x="6068110" y="3777585"/>
            <a:ext cx="288862" cy="489615"/>
            <a:chOff x="6068110" y="3777585"/>
            <a:chExt cx="288862" cy="489615"/>
          </a:xfrm>
        </p:grpSpPr>
        <p:sp>
          <p:nvSpPr>
            <p:cNvPr id="112" name="Line 59"/>
            <p:cNvSpPr>
              <a:spLocks noChangeShapeType="1"/>
            </p:cNvSpPr>
            <p:nvPr/>
          </p:nvSpPr>
          <p:spPr bwMode="auto">
            <a:xfrm>
              <a:off x="6297612" y="4086225"/>
              <a:ext cx="11113" cy="180975"/>
            </a:xfrm>
            <a:prstGeom prst="line">
              <a:avLst/>
            </a:prstGeom>
            <a:noFill/>
            <a:ln w="38100">
              <a:solidFill>
                <a:srgbClr val="CC0000"/>
              </a:solidFill>
              <a:round/>
              <a:headEnd/>
              <a:tailEnd type="triangle" w="med" len="med"/>
            </a:ln>
          </p:spPr>
          <p:txBody>
            <a:bodyPr/>
            <a:lstStyle/>
            <a:p>
              <a:endParaRPr lang="en-US"/>
            </a:p>
          </p:txBody>
        </p:sp>
        <p:sp>
          <p:nvSpPr>
            <p:cNvPr id="113" name="Text Box 60"/>
            <p:cNvSpPr txBox="1">
              <a:spLocks noChangeArrowheads="1"/>
            </p:cNvSpPr>
            <p:nvPr/>
          </p:nvSpPr>
          <p:spPr bwMode="auto">
            <a:xfrm>
              <a:off x="6068110" y="3777585"/>
              <a:ext cx="288862" cy="400110"/>
            </a:xfrm>
            <a:prstGeom prst="rect">
              <a:avLst/>
            </a:prstGeom>
            <a:noFill/>
            <a:ln w="9525">
              <a:noFill/>
              <a:miter lim="800000"/>
              <a:headEnd/>
              <a:tailEnd/>
            </a:ln>
          </p:spPr>
          <p:txBody>
            <a:bodyPr wrap="none">
              <a:spAutoFit/>
            </a:bodyPr>
            <a:lstStyle/>
            <a:p>
              <a:r>
                <a:rPr lang="en-US" sz="2000" dirty="0" smtClean="0">
                  <a:solidFill>
                    <a:srgbClr val="CC0000"/>
                  </a:solidFill>
                  <a:latin typeface="Comic Sans MS" pitchFamily="66" charset="0"/>
                </a:rPr>
                <a:t>j</a:t>
              </a:r>
              <a:endParaRPr lang="en-US" sz="2000" dirty="0">
                <a:solidFill>
                  <a:srgbClr val="CC0000"/>
                </a:solidFill>
                <a:latin typeface="Comic Sans MS" pitchFamily="66" charset="0"/>
              </a:endParaRPr>
            </a:p>
          </p:txBody>
        </p:sp>
      </p:grpSp>
      <p:sp>
        <p:nvSpPr>
          <p:cNvPr id="117" name="Oval 116"/>
          <p:cNvSpPr/>
          <p:nvPr/>
        </p:nvSpPr>
        <p:spPr>
          <a:xfrm>
            <a:off x="6208712" y="4267200"/>
            <a:ext cx="533401" cy="48418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Oval 117"/>
          <p:cNvSpPr/>
          <p:nvPr/>
        </p:nvSpPr>
        <p:spPr>
          <a:xfrm>
            <a:off x="6208712" y="3173412"/>
            <a:ext cx="533401" cy="48418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0" name="Text Box 27"/>
          <p:cNvSpPr txBox="1">
            <a:spLocks noChangeArrowheads="1"/>
          </p:cNvSpPr>
          <p:nvPr/>
        </p:nvSpPr>
        <p:spPr bwMode="auto">
          <a:xfrm>
            <a:off x="5334000" y="5791200"/>
            <a:ext cx="303288" cy="400110"/>
          </a:xfrm>
          <a:prstGeom prst="rect">
            <a:avLst/>
          </a:prstGeom>
          <a:noFill/>
          <a:ln w="9525">
            <a:noFill/>
            <a:miter lim="800000"/>
            <a:headEnd/>
            <a:tailEnd/>
          </a:ln>
        </p:spPr>
        <p:txBody>
          <a:bodyPr wrap="none">
            <a:spAutoFit/>
          </a:bodyPr>
          <a:lstStyle/>
          <a:p>
            <a:r>
              <a:rPr lang="en-US" sz="2000" dirty="0" smtClean="0"/>
              <a:t>S</a:t>
            </a:r>
            <a:endParaRPr lang="en-US" sz="2000" dirty="0"/>
          </a:p>
        </p:txBody>
      </p:sp>
      <p:sp>
        <p:nvSpPr>
          <p:cNvPr id="104" name="Oval 103"/>
          <p:cNvSpPr/>
          <p:nvPr/>
        </p:nvSpPr>
        <p:spPr>
          <a:xfrm>
            <a:off x="6705600" y="4240212"/>
            <a:ext cx="533401" cy="48418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5" name="Rectangle 47"/>
          <p:cNvSpPr>
            <a:spLocks noChangeArrowheads="1"/>
          </p:cNvSpPr>
          <p:nvPr/>
        </p:nvSpPr>
        <p:spPr bwMode="auto">
          <a:xfrm>
            <a:off x="6096000" y="5791200"/>
            <a:ext cx="381000" cy="365125"/>
          </a:xfrm>
          <a:prstGeom prst="rect">
            <a:avLst/>
          </a:prstGeom>
          <a:noFill/>
          <a:ln w="9525">
            <a:noFill/>
            <a:miter lim="800000"/>
            <a:headEnd/>
            <a:tailEnd/>
          </a:ln>
        </p:spPr>
        <p:txBody>
          <a:bodyPr anchor="ctr" anchorCtr="1"/>
          <a:lstStyle/>
          <a:p>
            <a:pPr>
              <a:spcBef>
                <a:spcPct val="20000"/>
              </a:spcBef>
            </a:pPr>
            <a:r>
              <a:rPr lang="en-US" sz="2000" dirty="0" smtClean="0">
                <a:solidFill>
                  <a:schemeClr val="accent2"/>
                </a:solidFill>
              </a:rPr>
              <a:t>2</a:t>
            </a:r>
            <a:endParaRPr lang="en-US" sz="2000" dirty="0">
              <a:solidFill>
                <a:schemeClr val="accent2"/>
              </a:solidFill>
            </a:endParaRPr>
          </a:p>
        </p:txBody>
      </p:sp>
      <p:sp>
        <p:nvSpPr>
          <p:cNvPr id="106" name="Rounded Rectangle 105"/>
          <p:cNvSpPr/>
          <p:nvPr/>
        </p:nvSpPr>
        <p:spPr>
          <a:xfrm>
            <a:off x="1600200" y="4038600"/>
            <a:ext cx="2133600" cy="4572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5885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117"/>
                                        </p:tgtEl>
                                      </p:cBhvr>
                                    </p:animEffect>
                                    <p:set>
                                      <p:cBhvr>
                                        <p:cTn id="7" dur="1" fill="hold">
                                          <p:stCondLst>
                                            <p:cond delay="499"/>
                                          </p:stCondLst>
                                        </p:cTn>
                                        <p:tgtEl>
                                          <p:spTgt spid="117"/>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0.01649 -0.00694 L 0.01649 -0.00694 L 0.05538 -0.00625 C 0.05712 -0.00601 0.05885 -0.00601 0.06059 -0.00555 C 0.06823 -0.00324 0.0533 -0.00416 0.06719 -0.00277 C 0.07049 -0.00254 0.07379 -0.00277 0.07708 -0.00277 L 0.07865 -0.0081 " pathEditMode="relative" ptsTypes="AAAAAAA">
                                      <p:cBhvr>
                                        <p:cTn id="9" dur="2000" fill="hold"/>
                                        <p:tgtEl>
                                          <p:spTgt spid="3"/>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5.55556E-7 -9.25926E-6 L -5.55556E-7 -9.25926E-6 L 0.04149 -9.25926E-6 L 0.04149 -9.25926E-6 " pathEditMode="relative" ptsTypes="AAAA">
                                      <p:cBhvr>
                                        <p:cTn id="13" dur="2000" fill="hold"/>
                                        <p:tgtEl>
                                          <p:spTgt spid="4"/>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wipe(down)">
                                      <p:cBhvr>
                                        <p:cTn id="18" dur="500"/>
                                        <p:tgtEl>
                                          <p:spTgt spid="10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wipe(down)">
                                      <p:cBhvr>
                                        <p:cTn id="21" dur="500"/>
                                        <p:tgtEl>
                                          <p:spTgt spid="10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anim calcmode="lin" valueType="num">
                                      <p:cBhvr additive="base">
                                        <p:cTn id="26" dur="500" fill="hold"/>
                                        <p:tgtEl>
                                          <p:spTgt spid="105"/>
                                        </p:tgtEl>
                                        <p:attrNameLst>
                                          <p:attrName>ppt_x</p:attrName>
                                        </p:attrNameLst>
                                      </p:cBhvr>
                                      <p:tavLst>
                                        <p:tav tm="0">
                                          <p:val>
                                            <p:strVal val="#ppt_x"/>
                                          </p:val>
                                        </p:tav>
                                        <p:tav tm="100000">
                                          <p:val>
                                            <p:strVal val="#ppt_x"/>
                                          </p:val>
                                        </p:tav>
                                      </p:tavLst>
                                    </p:anim>
                                    <p:anim calcmode="lin" valueType="num">
                                      <p:cBhvr additive="base">
                                        <p:cTn id="27"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nodeType="clickEffect">
                                  <p:stCondLst>
                                    <p:cond delay="0"/>
                                  </p:stCondLst>
                                  <p:childTnLst>
                                    <p:animMotion origin="layout" path="M -1.38889E-6 -3.7037E-7 L -1.38889E-6 -3.7037E-7 L 0.06302 -3.7037E-7 L 0.06302 -3.7037E-7 " pathEditMode="relative" ptsTypes="AAAA">
                                      <p:cBhvr>
                                        <p:cTn id="31"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04" grpId="0" animBg="1"/>
      <p:bldP spid="105" grpId="0"/>
      <p:bldP spid="10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marL="0" indent="0" eaLnBrk="1" hangingPunct="1">
              <a:buNone/>
            </a:pPr>
            <a:r>
              <a:rPr lang="en-US" sz="3600" b="1" dirty="0" smtClean="0">
                <a:solidFill>
                  <a:srgbClr val="FF0000"/>
                </a:solidFill>
                <a:latin typeface="Times" panose="02020603050405020304" pitchFamily="18" charset="0"/>
                <a:cs typeface="Times" panose="02020603050405020304" pitchFamily="18" charset="0"/>
              </a:rPr>
              <a:t>4.1</a:t>
            </a:r>
            <a:r>
              <a:rPr lang="en-US" sz="3600" b="1" dirty="0">
                <a:solidFill>
                  <a:srgbClr val="FF0000"/>
                </a:solidFill>
                <a:latin typeface="Times" panose="02020603050405020304" pitchFamily="18" charset="0"/>
                <a:cs typeface="Times" panose="02020603050405020304" pitchFamily="18" charset="0"/>
              </a:rPr>
              <a:t>. </a:t>
            </a:r>
            <a:r>
              <a:rPr lang="en-US" sz="3600" b="1" dirty="0" smtClean="0">
                <a:solidFill>
                  <a:srgbClr val="FF0000"/>
                </a:solidFill>
                <a:latin typeface="Times" panose="02020603050405020304" pitchFamily="18" charset="0"/>
                <a:cs typeface="Times" panose="02020603050405020304" pitchFamily="18" charset="0"/>
              </a:rPr>
              <a:t>Insertion Sort</a:t>
            </a:r>
            <a:endParaRPr lang="en-US" sz="3600" b="1" dirty="0">
              <a:solidFill>
                <a:srgbClr val="FF0000"/>
              </a:solidFill>
              <a:latin typeface="Times" panose="02020603050405020304" pitchFamily="18" charset="0"/>
              <a:cs typeface="Times" panose="02020603050405020304" pitchFamily="18" charset="0"/>
            </a:endParaRPr>
          </a:p>
          <a:p>
            <a:pPr marL="0" indent="0" eaLnBrk="1" hangingPunct="1">
              <a:buNone/>
            </a:pPr>
            <a:r>
              <a:rPr lang="en-US" sz="3600" dirty="0" smtClean="0">
                <a:latin typeface="Times" panose="02020603050405020304" pitchFamily="18" charset="0"/>
                <a:cs typeface="Times" panose="02020603050405020304" pitchFamily="18" charset="0"/>
              </a:rPr>
              <a:t>4.2</a:t>
            </a:r>
            <a:r>
              <a:rPr lang="en-US" sz="3600" dirty="0">
                <a:latin typeface="Times" panose="02020603050405020304" pitchFamily="18" charset="0"/>
                <a:cs typeface="Times" panose="02020603050405020304" pitchFamily="18" charset="0"/>
              </a:rPr>
              <a:t>. </a:t>
            </a:r>
            <a:r>
              <a:rPr lang="en-US" sz="3600" dirty="0" smtClean="0">
                <a:latin typeface="Times" panose="02020603050405020304" pitchFamily="18" charset="0"/>
                <a:cs typeface="Times" panose="02020603050405020304" pitchFamily="18" charset="0"/>
              </a:rPr>
              <a:t>Selection Sort</a:t>
            </a:r>
            <a:endParaRPr lang="en-US" sz="3600" dirty="0">
              <a:latin typeface="Times" panose="02020603050405020304" pitchFamily="18" charset="0"/>
              <a:cs typeface="Times" panose="02020603050405020304" pitchFamily="18" charset="0"/>
            </a:endParaRPr>
          </a:p>
          <a:p>
            <a:pPr marL="0" indent="0" eaLnBrk="1" hangingPunct="1">
              <a:buNone/>
            </a:pPr>
            <a:r>
              <a:rPr lang="en-US" sz="3600" dirty="0" smtClean="0">
                <a:latin typeface="Times" panose="02020603050405020304" pitchFamily="18" charset="0"/>
                <a:cs typeface="Times" panose="02020603050405020304" pitchFamily="18" charset="0"/>
              </a:rPr>
              <a:t>4.3</a:t>
            </a:r>
            <a:r>
              <a:rPr lang="en-US" sz="3600" dirty="0">
                <a:latin typeface="Times" panose="02020603050405020304" pitchFamily="18" charset="0"/>
                <a:cs typeface="Times" panose="02020603050405020304" pitchFamily="18" charset="0"/>
              </a:rPr>
              <a:t>. </a:t>
            </a:r>
            <a:r>
              <a:rPr lang="en-US" sz="3600" dirty="0" smtClean="0">
                <a:latin typeface="Times" panose="02020603050405020304" pitchFamily="18" charset="0"/>
                <a:cs typeface="Times" panose="02020603050405020304" pitchFamily="18" charset="0"/>
              </a:rPr>
              <a:t>Bubble Sort</a:t>
            </a:r>
          </a:p>
          <a:p>
            <a:pPr marL="0" indent="0" eaLnBrk="1" hangingPunct="1">
              <a:buNone/>
            </a:pPr>
            <a:r>
              <a:rPr lang="en-US" sz="3600" dirty="0" smtClean="0">
                <a:latin typeface="Times" panose="02020603050405020304" pitchFamily="18" charset="0"/>
                <a:cs typeface="Times" panose="02020603050405020304" pitchFamily="18" charset="0"/>
              </a:rPr>
              <a:t>4.4. Merge Sort</a:t>
            </a:r>
          </a:p>
          <a:p>
            <a:pPr marL="0" indent="0" eaLnBrk="1" hangingPunct="1">
              <a:buNone/>
            </a:pPr>
            <a:r>
              <a:rPr lang="en-US" sz="3600" dirty="0" smtClean="0">
                <a:latin typeface="Times" panose="02020603050405020304" pitchFamily="18" charset="0"/>
                <a:cs typeface="Times" panose="02020603050405020304" pitchFamily="18" charset="0"/>
              </a:rPr>
              <a:t>4.5. Quick Sort</a:t>
            </a:r>
            <a:endParaRPr lang="en-US" sz="3600" dirty="0">
              <a:latin typeface="Times" panose="02020603050405020304" pitchFamily="18" charset="0"/>
              <a:cs typeface="Times" panose="02020603050405020304" pitchFamily="18" charset="0"/>
            </a:endParaRPr>
          </a:p>
          <a:p>
            <a:pPr eaLnBrk="1" hangingPunct="1">
              <a:lnSpc>
                <a:spcPct val="120000"/>
              </a:lnSpc>
              <a:buFontTx/>
              <a:buNone/>
            </a:pPr>
            <a:r>
              <a:rPr lang="en-US" sz="3600" dirty="0" smtClean="0">
                <a:latin typeface="Times" panose="02020603050405020304" pitchFamily="18" charset="0"/>
                <a:cs typeface="Times" panose="02020603050405020304" pitchFamily="18" charset="0"/>
              </a:rPr>
              <a:t>4.6. Heap </a:t>
            </a:r>
            <a:r>
              <a:rPr lang="en-US" sz="3600" dirty="0">
                <a:latin typeface="Times" panose="02020603050405020304" pitchFamily="18" charset="0"/>
                <a:cs typeface="Times" panose="02020603050405020304" pitchFamily="18" charset="0"/>
              </a:rPr>
              <a:t>Sort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9</a:t>
            </a:fld>
            <a:endParaRPr lang="en-US"/>
          </a:p>
        </p:txBody>
      </p:sp>
    </p:spTree>
    <p:extLst>
      <p:ext uri="{BB962C8B-B14F-4D97-AF65-F5344CB8AC3E}">
        <p14:creationId xmlns:p14="http://schemas.microsoft.com/office/powerpoint/2010/main" val="40727180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8575" y="10319"/>
            <a:ext cx="8001000" cy="715963"/>
          </a:xfrm>
        </p:spPr>
        <p:txBody>
          <a:bodyPr/>
          <a:lstStyle/>
          <a:p>
            <a:pPr eaLnBrk="1" hangingPunct="1"/>
            <a:r>
              <a:rPr lang="en-US" dirty="0" smtClean="0"/>
              <a:t>Merge - Pseudocode</a:t>
            </a:r>
          </a:p>
        </p:txBody>
      </p:sp>
      <p:sp>
        <p:nvSpPr>
          <p:cNvPr id="269315" name="Rectangle 3"/>
          <p:cNvSpPr>
            <a:spLocks noGrp="1" noChangeArrowheads="1"/>
          </p:cNvSpPr>
          <p:nvPr>
            <p:ph type="body" idx="1"/>
          </p:nvPr>
        </p:nvSpPr>
        <p:spPr>
          <a:xfrm>
            <a:off x="381000" y="1566863"/>
            <a:ext cx="5213350" cy="4819650"/>
          </a:xfrm>
        </p:spPr>
        <p:txBody>
          <a:bodyPr/>
          <a:lstStyle/>
          <a:p>
            <a:pPr marL="381000" indent="-381000" eaLnBrk="1" hangingPunct="1">
              <a:buFontTx/>
              <a:buNone/>
            </a:pPr>
            <a:r>
              <a:rPr lang="en-US" sz="2000" b="1" dirty="0" smtClean="0"/>
              <a:t>MERGE(S, p, q, r)</a:t>
            </a:r>
          </a:p>
          <a:p>
            <a:pPr marL="381000" indent="-381000" eaLnBrk="1" hangingPunct="1">
              <a:buFontTx/>
              <a:buAutoNum type="arabicPeriod"/>
            </a:pPr>
            <a:r>
              <a:rPr lang="vi-VN" sz="2000" dirty="0"/>
              <a:t>Calculate</a:t>
            </a:r>
            <a:r>
              <a:rPr lang="en-US" sz="2000" dirty="0"/>
              <a:t> </a:t>
            </a:r>
            <a:r>
              <a:rPr lang="en-US" sz="2000" dirty="0">
                <a:latin typeface="Comic Sans MS" pitchFamily="66" charset="0"/>
              </a:rPr>
              <a:t>n</a:t>
            </a:r>
            <a:r>
              <a:rPr lang="en-US" sz="2000" baseline="-25000" dirty="0">
                <a:latin typeface="Comic Sans MS" pitchFamily="66" charset="0"/>
              </a:rPr>
              <a:t>1</a:t>
            </a:r>
            <a:r>
              <a:rPr lang="en-US" sz="2000" dirty="0">
                <a:latin typeface="Comic Sans MS" pitchFamily="66" charset="0"/>
              </a:rPr>
              <a:t> </a:t>
            </a:r>
            <a:r>
              <a:rPr lang="vi-VN" sz="2000" dirty="0"/>
              <a:t>and</a:t>
            </a:r>
            <a:r>
              <a:rPr lang="en-US" sz="2000" dirty="0">
                <a:latin typeface="Comic Sans MS" pitchFamily="66" charset="0"/>
              </a:rPr>
              <a:t> n</a:t>
            </a:r>
            <a:r>
              <a:rPr lang="en-US" sz="2000" baseline="-25000" dirty="0">
                <a:latin typeface="Comic Sans MS" pitchFamily="66" charset="0"/>
              </a:rPr>
              <a:t>2</a:t>
            </a:r>
            <a:endParaRPr lang="en-US" sz="2000" dirty="0">
              <a:latin typeface="Comic Sans MS" pitchFamily="66" charset="0"/>
            </a:endParaRPr>
          </a:p>
          <a:p>
            <a:pPr marL="381000" indent="-381000" eaLnBrk="1" hangingPunct="1">
              <a:buFontTx/>
              <a:buAutoNum type="arabicPeriod"/>
            </a:pPr>
            <a:r>
              <a:rPr lang="vi-VN" sz="2000" dirty="0"/>
              <a:t>Copy the first </a:t>
            </a:r>
            <a:r>
              <a:rPr lang="en-US" sz="2000" dirty="0">
                <a:latin typeface="Comic Sans MS" pitchFamily="66" charset="0"/>
              </a:rPr>
              <a:t>n</a:t>
            </a:r>
            <a:r>
              <a:rPr lang="en-US" sz="2000" baseline="-25000" dirty="0">
                <a:latin typeface="Comic Sans MS" pitchFamily="66" charset="0"/>
              </a:rPr>
              <a:t>1</a:t>
            </a:r>
            <a:r>
              <a:rPr lang="en-US" sz="2000" dirty="0"/>
              <a:t> </a:t>
            </a:r>
            <a:r>
              <a:rPr lang="vi-VN" sz="2000" dirty="0"/>
              <a:t>elements to</a:t>
            </a:r>
            <a:r>
              <a:rPr lang="en-US" sz="2000" dirty="0"/>
              <a:t>  </a:t>
            </a:r>
            <a:r>
              <a:rPr lang="en-US" sz="2000" dirty="0">
                <a:latin typeface="Comic Sans MS" pitchFamily="66" charset="0"/>
              </a:rPr>
              <a:t>L[1 . . n</a:t>
            </a:r>
            <a:r>
              <a:rPr lang="en-US" sz="2000" baseline="-25000" dirty="0">
                <a:latin typeface="Comic Sans MS" pitchFamily="66" charset="0"/>
              </a:rPr>
              <a:t>1</a:t>
            </a:r>
            <a:r>
              <a:rPr lang="en-US" sz="2000" dirty="0">
                <a:latin typeface="Comic Sans MS" pitchFamily="66" charset="0"/>
              </a:rPr>
              <a:t>]</a:t>
            </a:r>
            <a:r>
              <a:rPr lang="en-US" sz="2000" dirty="0"/>
              <a:t> </a:t>
            </a:r>
            <a:r>
              <a:rPr lang="vi-VN" sz="2000" dirty="0"/>
              <a:t>and</a:t>
            </a:r>
            <a:r>
              <a:rPr lang="en-US" sz="2000" dirty="0"/>
              <a:t> remain</a:t>
            </a:r>
            <a:r>
              <a:rPr lang="vi-VN" sz="2000" dirty="0"/>
              <a:t> </a:t>
            </a:r>
            <a:r>
              <a:rPr lang="en-US" sz="2000" dirty="0">
                <a:latin typeface="Comic Sans MS" pitchFamily="66" charset="0"/>
              </a:rPr>
              <a:t>n</a:t>
            </a:r>
            <a:r>
              <a:rPr lang="en-US" sz="2000" baseline="-25000" dirty="0">
                <a:latin typeface="Comic Sans MS" pitchFamily="66" charset="0"/>
              </a:rPr>
              <a:t>2</a:t>
            </a:r>
            <a:r>
              <a:rPr lang="en-US" sz="2000" dirty="0"/>
              <a:t> </a:t>
            </a:r>
            <a:r>
              <a:rPr lang="vi-VN" sz="2000" dirty="0"/>
              <a:t>elements to</a:t>
            </a:r>
            <a:r>
              <a:rPr lang="en-US" sz="2000" dirty="0"/>
              <a:t> </a:t>
            </a:r>
            <a:r>
              <a:rPr lang="en-US" sz="2000" dirty="0">
                <a:latin typeface="Comic Sans MS" pitchFamily="66" charset="0"/>
              </a:rPr>
              <a:t>R[1 . . n</a:t>
            </a:r>
            <a:r>
              <a:rPr lang="en-US" sz="2000" baseline="-25000" dirty="0">
                <a:latin typeface="Comic Sans MS" pitchFamily="66" charset="0"/>
              </a:rPr>
              <a:t>2</a:t>
            </a:r>
            <a:r>
              <a:rPr lang="en-US" sz="2000" dirty="0">
                <a:latin typeface="Comic Sans MS" pitchFamily="66" charset="0"/>
              </a:rPr>
              <a:t>]</a:t>
            </a:r>
          </a:p>
          <a:p>
            <a:pPr marL="381000" indent="-381000" eaLnBrk="1" hangingPunct="1">
              <a:buFontTx/>
              <a:buAutoNum type="arabicPeriod"/>
            </a:pPr>
            <a:r>
              <a:rPr lang="en-US" sz="2000" dirty="0" smtClean="0">
                <a:latin typeface="Comic Sans MS" pitchFamily="66" charset="0"/>
              </a:rPr>
              <a:t>L[n</a:t>
            </a:r>
            <a:r>
              <a:rPr lang="en-US" sz="2000" baseline="-25000" dirty="0" smtClean="0">
                <a:latin typeface="Comic Sans MS" pitchFamily="66" charset="0"/>
              </a:rPr>
              <a:t>1</a:t>
            </a:r>
            <a:r>
              <a:rPr lang="en-US" sz="2000" dirty="0" smtClean="0">
                <a:latin typeface="Comic Sans MS" pitchFamily="66" charset="0"/>
              </a:rPr>
              <a:t> + 1] ← </a:t>
            </a:r>
            <a:r>
              <a:rPr lang="en-US" sz="2000" dirty="0" smtClean="0">
                <a:latin typeface="Comic Sans MS" pitchFamily="66" charset="0"/>
                <a:sym typeface="Symbol" pitchFamily="18" charset="2"/>
              </a:rPr>
              <a:t>;</a:t>
            </a:r>
            <a:r>
              <a:rPr lang="en-US" sz="2000" dirty="0" smtClean="0">
                <a:sym typeface="Symbol" pitchFamily="18" charset="2"/>
              </a:rPr>
              <a:t>     </a:t>
            </a:r>
            <a:r>
              <a:rPr lang="en-US" sz="2000" dirty="0" smtClean="0">
                <a:latin typeface="Comic Sans MS" pitchFamily="66" charset="0"/>
              </a:rPr>
              <a:t>R[n</a:t>
            </a:r>
            <a:r>
              <a:rPr lang="en-US" sz="2000" baseline="-25000" dirty="0" smtClean="0">
                <a:latin typeface="Comic Sans MS" pitchFamily="66" charset="0"/>
              </a:rPr>
              <a:t>2</a:t>
            </a:r>
            <a:r>
              <a:rPr lang="en-US" sz="2000" dirty="0" smtClean="0">
                <a:latin typeface="Comic Sans MS" pitchFamily="66" charset="0"/>
              </a:rPr>
              <a:t> + 1] </a:t>
            </a:r>
            <a:r>
              <a:rPr lang="en-US" sz="2000" dirty="0" smtClean="0"/>
              <a:t>← </a:t>
            </a:r>
            <a:r>
              <a:rPr lang="en-US" sz="2000" dirty="0" smtClean="0">
                <a:sym typeface="Symbol" pitchFamily="18" charset="2"/>
              </a:rPr>
              <a:t></a:t>
            </a:r>
            <a:endParaRPr lang="en-US" sz="2000" dirty="0" smtClean="0"/>
          </a:p>
          <a:p>
            <a:pPr marL="381000" indent="-381000" eaLnBrk="1" hangingPunct="1">
              <a:buFontTx/>
              <a:buAutoNum type="arabicPeriod"/>
            </a:pPr>
            <a:r>
              <a:rPr lang="en-US" sz="2000" dirty="0" smtClean="0"/>
              <a:t> </a:t>
            </a:r>
            <a:r>
              <a:rPr lang="en-US" sz="2000" dirty="0" err="1" smtClean="0">
                <a:latin typeface="Comic Sans MS" pitchFamily="66" charset="0"/>
              </a:rPr>
              <a:t>i</a:t>
            </a:r>
            <a:r>
              <a:rPr lang="en-US" sz="2000" dirty="0" smtClean="0">
                <a:latin typeface="Comic Sans MS" pitchFamily="66" charset="0"/>
              </a:rPr>
              <a:t> ← 1;    j ← 1</a:t>
            </a:r>
          </a:p>
          <a:p>
            <a:pPr marL="381000" indent="-381000" eaLnBrk="1" hangingPunct="1">
              <a:buFontTx/>
              <a:buAutoNum type="arabicPeriod"/>
            </a:pPr>
            <a:r>
              <a:rPr lang="en-US" sz="2000" dirty="0" smtClean="0"/>
              <a:t> </a:t>
            </a:r>
            <a:r>
              <a:rPr lang="en-US" sz="2000" b="1" dirty="0" smtClean="0"/>
              <a:t>for </a:t>
            </a:r>
            <a:r>
              <a:rPr lang="en-US" sz="2000" dirty="0" smtClean="0">
                <a:latin typeface="Comic Sans MS" pitchFamily="66" charset="0"/>
              </a:rPr>
              <a:t>k ← p</a:t>
            </a:r>
            <a:r>
              <a:rPr lang="en-US" sz="2000" dirty="0" smtClean="0"/>
              <a:t> </a:t>
            </a:r>
            <a:r>
              <a:rPr lang="en-US" sz="2000" b="1" dirty="0" smtClean="0"/>
              <a:t>to </a:t>
            </a:r>
            <a:r>
              <a:rPr lang="en-US" sz="2000" dirty="0" smtClean="0">
                <a:latin typeface="Comic Sans MS" pitchFamily="66" charset="0"/>
              </a:rPr>
              <a:t>r </a:t>
            </a:r>
            <a:r>
              <a:rPr lang="en-US" sz="2000" b="1" dirty="0" smtClean="0"/>
              <a:t>do</a:t>
            </a:r>
          </a:p>
          <a:p>
            <a:pPr marL="381000" indent="-381000" eaLnBrk="1" hangingPunct="1">
              <a:buFontTx/>
              <a:buAutoNum type="arabicPeriod"/>
            </a:pPr>
            <a:r>
              <a:rPr lang="en-US" sz="2000" dirty="0" smtClean="0"/>
              <a:t>            </a:t>
            </a:r>
            <a:r>
              <a:rPr lang="en-US" sz="2000" b="1" dirty="0" smtClean="0"/>
              <a:t> if </a:t>
            </a:r>
            <a:r>
              <a:rPr lang="en-US" sz="2000" dirty="0" smtClean="0">
                <a:latin typeface="Comic Sans MS" pitchFamily="66" charset="0"/>
              </a:rPr>
              <a:t>L[ </a:t>
            </a:r>
            <a:r>
              <a:rPr lang="en-US" sz="2000" dirty="0" err="1" smtClean="0">
                <a:latin typeface="Comic Sans MS" pitchFamily="66" charset="0"/>
              </a:rPr>
              <a:t>i</a:t>
            </a:r>
            <a:r>
              <a:rPr lang="en-US" sz="2000" dirty="0" smtClean="0">
                <a:latin typeface="Comic Sans MS" pitchFamily="66" charset="0"/>
              </a:rPr>
              <a:t> ] ≤ R[ j ]</a:t>
            </a:r>
          </a:p>
          <a:p>
            <a:pPr marL="381000" indent="-381000" eaLnBrk="1" hangingPunct="1">
              <a:buFontTx/>
              <a:buAutoNum type="arabicPeriod"/>
            </a:pPr>
            <a:r>
              <a:rPr lang="en-US" sz="2000" dirty="0" smtClean="0"/>
              <a:t>            </a:t>
            </a:r>
            <a:r>
              <a:rPr lang="en-US" sz="2000" b="1" dirty="0" smtClean="0"/>
              <a:t> then </a:t>
            </a:r>
            <a:r>
              <a:rPr lang="en-US" sz="2000" dirty="0" smtClean="0">
                <a:latin typeface="Comic Sans MS" pitchFamily="66" charset="0"/>
              </a:rPr>
              <a:t>S[k] ← L[ </a:t>
            </a:r>
            <a:r>
              <a:rPr lang="en-US" sz="2000" dirty="0" err="1" smtClean="0">
                <a:latin typeface="Comic Sans MS" pitchFamily="66" charset="0"/>
              </a:rPr>
              <a:t>i</a:t>
            </a:r>
            <a:r>
              <a:rPr lang="en-US" sz="2000" dirty="0" smtClean="0">
                <a:latin typeface="Comic Sans MS" pitchFamily="66" charset="0"/>
              </a:rPr>
              <a:t> ]</a:t>
            </a:r>
          </a:p>
          <a:p>
            <a:pPr marL="381000" indent="-381000" eaLnBrk="1" hangingPunct="1">
              <a:buFontTx/>
              <a:buAutoNum type="arabicPeriod"/>
            </a:pPr>
            <a:r>
              <a:rPr lang="en-US" sz="2000" dirty="0" smtClean="0"/>
              <a:t>                      </a:t>
            </a:r>
            <a:r>
              <a:rPr lang="en-US" sz="2000" dirty="0" err="1" smtClean="0">
                <a:latin typeface="Comic Sans MS" pitchFamily="66" charset="0"/>
              </a:rPr>
              <a:t>i</a:t>
            </a:r>
            <a:r>
              <a:rPr lang="en-US" sz="2000" dirty="0" smtClean="0">
                <a:latin typeface="Comic Sans MS" pitchFamily="66" charset="0"/>
              </a:rPr>
              <a:t> ←</a:t>
            </a:r>
            <a:r>
              <a:rPr lang="en-US" sz="2000" dirty="0" err="1" smtClean="0">
                <a:latin typeface="Comic Sans MS" pitchFamily="66" charset="0"/>
              </a:rPr>
              <a:t>i</a:t>
            </a:r>
            <a:r>
              <a:rPr lang="en-US" sz="2000" dirty="0" smtClean="0">
                <a:latin typeface="Comic Sans MS" pitchFamily="66" charset="0"/>
              </a:rPr>
              <a:t> + 1</a:t>
            </a:r>
          </a:p>
          <a:p>
            <a:pPr marL="381000" indent="-381000" eaLnBrk="1" hangingPunct="1">
              <a:buFontTx/>
              <a:buAutoNum type="arabicPeriod"/>
            </a:pPr>
            <a:r>
              <a:rPr lang="en-US" sz="2000" dirty="0" smtClean="0"/>
              <a:t>           </a:t>
            </a:r>
            <a:r>
              <a:rPr lang="en-US" sz="2000" b="1" dirty="0" smtClean="0"/>
              <a:t>  else </a:t>
            </a:r>
            <a:r>
              <a:rPr lang="en-US" sz="2000" dirty="0" smtClean="0">
                <a:latin typeface="Comic Sans MS" pitchFamily="66" charset="0"/>
              </a:rPr>
              <a:t>S[k] ← R[ j ]</a:t>
            </a:r>
          </a:p>
          <a:p>
            <a:pPr marL="381000" indent="-381000" eaLnBrk="1" hangingPunct="1">
              <a:buFontTx/>
              <a:buAutoNum type="arabicPeriod"/>
            </a:pPr>
            <a:r>
              <a:rPr lang="en-US" sz="2000" dirty="0" smtClean="0"/>
              <a:t>                      </a:t>
            </a:r>
            <a:r>
              <a:rPr lang="en-US" sz="2000" dirty="0" smtClean="0">
                <a:latin typeface="Comic Sans MS" pitchFamily="66" charset="0"/>
              </a:rPr>
              <a:t>j ← j + 1</a:t>
            </a:r>
          </a:p>
        </p:txBody>
      </p:sp>
      <p:sp>
        <p:nvSpPr>
          <p:cNvPr id="77869" name="Text Box 5"/>
          <p:cNvSpPr txBox="1">
            <a:spLocks noChangeArrowheads="1"/>
          </p:cNvSpPr>
          <p:nvPr/>
        </p:nvSpPr>
        <p:spPr bwMode="auto">
          <a:xfrm>
            <a:off x="6361113" y="2876550"/>
            <a:ext cx="228600" cy="244475"/>
          </a:xfrm>
          <a:prstGeom prst="rect">
            <a:avLst/>
          </a:prstGeom>
          <a:noFill/>
          <a:ln w="9525">
            <a:noFill/>
            <a:miter lim="800000"/>
            <a:headEnd/>
            <a:tailEnd/>
          </a:ln>
        </p:spPr>
        <p:txBody>
          <a:bodyPr>
            <a:spAutoFit/>
          </a:bodyPr>
          <a:lstStyle/>
          <a:p>
            <a:r>
              <a:rPr lang="en-US" sz="1000"/>
              <a:t>p</a:t>
            </a:r>
          </a:p>
        </p:txBody>
      </p:sp>
      <p:sp>
        <p:nvSpPr>
          <p:cNvPr id="77870" name="Text Box 6"/>
          <p:cNvSpPr txBox="1">
            <a:spLocks noChangeArrowheads="1"/>
          </p:cNvSpPr>
          <p:nvPr/>
        </p:nvSpPr>
        <p:spPr bwMode="auto">
          <a:xfrm>
            <a:off x="7961313" y="2876550"/>
            <a:ext cx="228600" cy="244475"/>
          </a:xfrm>
          <a:prstGeom prst="rect">
            <a:avLst/>
          </a:prstGeom>
          <a:noFill/>
          <a:ln w="9525">
            <a:noFill/>
            <a:miter lim="800000"/>
            <a:headEnd/>
            <a:tailEnd/>
          </a:ln>
        </p:spPr>
        <p:txBody>
          <a:bodyPr>
            <a:spAutoFit/>
          </a:bodyPr>
          <a:lstStyle/>
          <a:p>
            <a:r>
              <a:rPr lang="en-US" sz="1000"/>
              <a:t>q</a:t>
            </a:r>
          </a:p>
        </p:txBody>
      </p:sp>
      <p:sp>
        <p:nvSpPr>
          <p:cNvPr id="77871" name="Rectangle 7"/>
          <p:cNvSpPr>
            <a:spLocks noChangeArrowheads="1"/>
          </p:cNvSpPr>
          <p:nvPr/>
        </p:nvSpPr>
        <p:spPr bwMode="auto">
          <a:xfrm>
            <a:off x="78089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dirty="0" smtClean="0">
                <a:solidFill>
                  <a:schemeClr val="accent2"/>
                </a:solidFill>
              </a:rPr>
              <a:t>9</a:t>
            </a:r>
            <a:endParaRPr lang="en-US" sz="2400" baseline="-25000" dirty="0">
              <a:solidFill>
                <a:schemeClr val="accent2"/>
              </a:solidFill>
            </a:endParaRPr>
          </a:p>
        </p:txBody>
      </p:sp>
      <p:sp>
        <p:nvSpPr>
          <p:cNvPr id="77872" name="Rectangle 8"/>
          <p:cNvSpPr>
            <a:spLocks noChangeArrowheads="1"/>
          </p:cNvSpPr>
          <p:nvPr/>
        </p:nvSpPr>
        <p:spPr bwMode="auto">
          <a:xfrm>
            <a:off x="72755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dirty="0" smtClean="0">
                <a:solidFill>
                  <a:schemeClr val="accent2"/>
                </a:solidFill>
              </a:rPr>
              <a:t>8</a:t>
            </a:r>
            <a:endParaRPr lang="en-US" sz="2400" dirty="0">
              <a:solidFill>
                <a:schemeClr val="accent2"/>
              </a:solidFill>
            </a:endParaRPr>
          </a:p>
        </p:txBody>
      </p:sp>
      <p:sp>
        <p:nvSpPr>
          <p:cNvPr id="77873" name="Rectangle 9"/>
          <p:cNvSpPr>
            <a:spLocks noChangeArrowheads="1"/>
          </p:cNvSpPr>
          <p:nvPr/>
        </p:nvSpPr>
        <p:spPr bwMode="auto">
          <a:xfrm>
            <a:off x="67421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4</a:t>
            </a:r>
          </a:p>
        </p:txBody>
      </p:sp>
      <p:sp>
        <p:nvSpPr>
          <p:cNvPr id="77874" name="Rectangle 10"/>
          <p:cNvSpPr>
            <a:spLocks noChangeArrowheads="1"/>
          </p:cNvSpPr>
          <p:nvPr/>
        </p:nvSpPr>
        <p:spPr bwMode="auto">
          <a:xfrm>
            <a:off x="62087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2</a:t>
            </a:r>
            <a:endParaRPr lang="en-US" sz="2400" baseline="-25000">
              <a:solidFill>
                <a:schemeClr val="accent2"/>
              </a:solidFill>
            </a:endParaRPr>
          </a:p>
        </p:txBody>
      </p:sp>
      <p:sp>
        <p:nvSpPr>
          <p:cNvPr id="77875" name="Line 11"/>
          <p:cNvSpPr>
            <a:spLocks noChangeShapeType="1"/>
          </p:cNvSpPr>
          <p:nvPr/>
        </p:nvSpPr>
        <p:spPr bwMode="auto">
          <a:xfrm>
            <a:off x="6208713" y="3181350"/>
            <a:ext cx="0" cy="457200"/>
          </a:xfrm>
          <a:prstGeom prst="line">
            <a:avLst/>
          </a:prstGeom>
          <a:noFill/>
          <a:ln w="19050">
            <a:solidFill>
              <a:schemeClr val="tx1"/>
            </a:solidFill>
            <a:round/>
            <a:headEnd/>
            <a:tailEnd/>
          </a:ln>
        </p:spPr>
        <p:txBody>
          <a:bodyPr anchor="ctr" anchorCtr="1"/>
          <a:lstStyle/>
          <a:p>
            <a:endParaRPr lang="en-US"/>
          </a:p>
        </p:txBody>
      </p:sp>
      <p:sp>
        <p:nvSpPr>
          <p:cNvPr id="77876" name="Line 12"/>
          <p:cNvSpPr>
            <a:spLocks noChangeShapeType="1"/>
          </p:cNvSpPr>
          <p:nvPr/>
        </p:nvSpPr>
        <p:spPr bwMode="auto">
          <a:xfrm>
            <a:off x="6742113" y="3181350"/>
            <a:ext cx="0" cy="457200"/>
          </a:xfrm>
          <a:prstGeom prst="line">
            <a:avLst/>
          </a:prstGeom>
          <a:noFill/>
          <a:ln w="19050">
            <a:solidFill>
              <a:schemeClr val="tx1"/>
            </a:solidFill>
            <a:round/>
            <a:headEnd/>
            <a:tailEnd/>
          </a:ln>
        </p:spPr>
        <p:txBody>
          <a:bodyPr anchor="ctr" anchorCtr="1"/>
          <a:lstStyle/>
          <a:p>
            <a:endParaRPr lang="en-US"/>
          </a:p>
        </p:txBody>
      </p:sp>
      <p:sp>
        <p:nvSpPr>
          <p:cNvPr id="77877" name="Line 13"/>
          <p:cNvSpPr>
            <a:spLocks noChangeShapeType="1"/>
          </p:cNvSpPr>
          <p:nvPr/>
        </p:nvSpPr>
        <p:spPr bwMode="auto">
          <a:xfrm>
            <a:off x="7275513" y="3181350"/>
            <a:ext cx="0" cy="457200"/>
          </a:xfrm>
          <a:prstGeom prst="line">
            <a:avLst/>
          </a:prstGeom>
          <a:noFill/>
          <a:ln w="19050">
            <a:solidFill>
              <a:schemeClr val="tx1"/>
            </a:solidFill>
            <a:round/>
            <a:headEnd/>
            <a:tailEnd/>
          </a:ln>
        </p:spPr>
        <p:txBody>
          <a:bodyPr anchor="ctr" anchorCtr="1"/>
          <a:lstStyle/>
          <a:p>
            <a:endParaRPr lang="en-US"/>
          </a:p>
        </p:txBody>
      </p:sp>
      <p:sp>
        <p:nvSpPr>
          <p:cNvPr id="77878" name="Line 14"/>
          <p:cNvSpPr>
            <a:spLocks noChangeShapeType="1"/>
          </p:cNvSpPr>
          <p:nvPr/>
        </p:nvSpPr>
        <p:spPr bwMode="auto">
          <a:xfrm>
            <a:off x="7808913" y="3181350"/>
            <a:ext cx="0" cy="457200"/>
          </a:xfrm>
          <a:prstGeom prst="line">
            <a:avLst/>
          </a:prstGeom>
          <a:noFill/>
          <a:ln w="19050">
            <a:solidFill>
              <a:schemeClr val="tx1"/>
            </a:solidFill>
            <a:round/>
            <a:headEnd/>
            <a:tailEnd/>
          </a:ln>
        </p:spPr>
        <p:txBody>
          <a:bodyPr anchor="ctr" anchorCtr="1"/>
          <a:lstStyle/>
          <a:p>
            <a:endParaRPr lang="en-US"/>
          </a:p>
        </p:txBody>
      </p:sp>
      <p:sp>
        <p:nvSpPr>
          <p:cNvPr id="77879" name="Line 15"/>
          <p:cNvSpPr>
            <a:spLocks noChangeShapeType="1"/>
          </p:cNvSpPr>
          <p:nvPr/>
        </p:nvSpPr>
        <p:spPr bwMode="auto">
          <a:xfrm>
            <a:off x="8342313" y="3181350"/>
            <a:ext cx="0" cy="457200"/>
          </a:xfrm>
          <a:prstGeom prst="line">
            <a:avLst/>
          </a:prstGeom>
          <a:noFill/>
          <a:ln w="19050">
            <a:solidFill>
              <a:schemeClr val="tx1"/>
            </a:solidFill>
            <a:round/>
            <a:headEnd/>
            <a:tailEnd/>
          </a:ln>
        </p:spPr>
        <p:txBody>
          <a:bodyPr anchor="ctr" anchorCtr="1"/>
          <a:lstStyle/>
          <a:p>
            <a:endParaRPr lang="en-US"/>
          </a:p>
        </p:txBody>
      </p:sp>
      <p:sp>
        <p:nvSpPr>
          <p:cNvPr id="77880" name="Rectangle 16"/>
          <p:cNvSpPr>
            <a:spLocks noChangeArrowheads="1"/>
          </p:cNvSpPr>
          <p:nvPr/>
        </p:nvSpPr>
        <p:spPr bwMode="auto">
          <a:xfrm>
            <a:off x="78089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6</a:t>
            </a:r>
            <a:endParaRPr lang="en-US" sz="2400" baseline="-25000">
              <a:solidFill>
                <a:schemeClr val="accent2"/>
              </a:solidFill>
            </a:endParaRPr>
          </a:p>
        </p:txBody>
      </p:sp>
      <p:sp>
        <p:nvSpPr>
          <p:cNvPr id="77881" name="Rectangle 17"/>
          <p:cNvSpPr>
            <a:spLocks noChangeArrowheads="1"/>
          </p:cNvSpPr>
          <p:nvPr/>
        </p:nvSpPr>
        <p:spPr bwMode="auto">
          <a:xfrm>
            <a:off x="72755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dirty="0" smtClean="0">
                <a:solidFill>
                  <a:schemeClr val="accent2"/>
                </a:solidFill>
              </a:rPr>
              <a:t>5</a:t>
            </a:r>
            <a:endParaRPr lang="en-US" sz="2400" dirty="0">
              <a:solidFill>
                <a:schemeClr val="accent2"/>
              </a:solidFill>
            </a:endParaRPr>
          </a:p>
        </p:txBody>
      </p:sp>
      <p:sp>
        <p:nvSpPr>
          <p:cNvPr id="77882" name="Rectangle 18"/>
          <p:cNvSpPr>
            <a:spLocks noChangeArrowheads="1"/>
          </p:cNvSpPr>
          <p:nvPr/>
        </p:nvSpPr>
        <p:spPr bwMode="auto">
          <a:xfrm>
            <a:off x="67421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2</a:t>
            </a:r>
          </a:p>
        </p:txBody>
      </p:sp>
      <p:sp>
        <p:nvSpPr>
          <p:cNvPr id="77883" name="Rectangle 19"/>
          <p:cNvSpPr>
            <a:spLocks noChangeArrowheads="1"/>
          </p:cNvSpPr>
          <p:nvPr/>
        </p:nvSpPr>
        <p:spPr bwMode="auto">
          <a:xfrm>
            <a:off x="62087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1</a:t>
            </a:r>
            <a:endParaRPr lang="en-US" sz="2400" baseline="-25000">
              <a:solidFill>
                <a:schemeClr val="accent2"/>
              </a:solidFill>
            </a:endParaRPr>
          </a:p>
        </p:txBody>
      </p:sp>
      <p:sp>
        <p:nvSpPr>
          <p:cNvPr id="77884" name="Line 20"/>
          <p:cNvSpPr>
            <a:spLocks noChangeShapeType="1"/>
          </p:cNvSpPr>
          <p:nvPr/>
        </p:nvSpPr>
        <p:spPr bwMode="auto">
          <a:xfrm>
            <a:off x="6208713" y="4264025"/>
            <a:ext cx="0" cy="457200"/>
          </a:xfrm>
          <a:prstGeom prst="line">
            <a:avLst/>
          </a:prstGeom>
          <a:noFill/>
          <a:ln w="19050">
            <a:solidFill>
              <a:schemeClr val="tx1"/>
            </a:solidFill>
            <a:round/>
            <a:headEnd/>
            <a:tailEnd/>
          </a:ln>
        </p:spPr>
        <p:txBody>
          <a:bodyPr anchor="ctr" anchorCtr="1"/>
          <a:lstStyle/>
          <a:p>
            <a:endParaRPr lang="en-US"/>
          </a:p>
        </p:txBody>
      </p:sp>
      <p:sp>
        <p:nvSpPr>
          <p:cNvPr id="77885" name="Line 21"/>
          <p:cNvSpPr>
            <a:spLocks noChangeShapeType="1"/>
          </p:cNvSpPr>
          <p:nvPr/>
        </p:nvSpPr>
        <p:spPr bwMode="auto">
          <a:xfrm>
            <a:off x="6742113" y="4264025"/>
            <a:ext cx="0" cy="457200"/>
          </a:xfrm>
          <a:prstGeom prst="line">
            <a:avLst/>
          </a:prstGeom>
          <a:noFill/>
          <a:ln w="19050">
            <a:solidFill>
              <a:schemeClr val="tx1"/>
            </a:solidFill>
            <a:round/>
            <a:headEnd/>
            <a:tailEnd/>
          </a:ln>
        </p:spPr>
        <p:txBody>
          <a:bodyPr anchor="ctr" anchorCtr="1"/>
          <a:lstStyle/>
          <a:p>
            <a:endParaRPr lang="en-US"/>
          </a:p>
        </p:txBody>
      </p:sp>
      <p:sp>
        <p:nvSpPr>
          <p:cNvPr id="77886" name="Line 22"/>
          <p:cNvSpPr>
            <a:spLocks noChangeShapeType="1"/>
          </p:cNvSpPr>
          <p:nvPr/>
        </p:nvSpPr>
        <p:spPr bwMode="auto">
          <a:xfrm>
            <a:off x="7275513" y="4264025"/>
            <a:ext cx="0" cy="457200"/>
          </a:xfrm>
          <a:prstGeom prst="line">
            <a:avLst/>
          </a:prstGeom>
          <a:noFill/>
          <a:ln w="19050">
            <a:solidFill>
              <a:schemeClr val="tx1"/>
            </a:solidFill>
            <a:round/>
            <a:headEnd/>
            <a:tailEnd/>
          </a:ln>
        </p:spPr>
        <p:txBody>
          <a:bodyPr anchor="ctr" anchorCtr="1"/>
          <a:lstStyle/>
          <a:p>
            <a:endParaRPr lang="en-US"/>
          </a:p>
        </p:txBody>
      </p:sp>
      <p:sp>
        <p:nvSpPr>
          <p:cNvPr id="77887" name="Line 23"/>
          <p:cNvSpPr>
            <a:spLocks noChangeShapeType="1"/>
          </p:cNvSpPr>
          <p:nvPr/>
        </p:nvSpPr>
        <p:spPr bwMode="auto">
          <a:xfrm>
            <a:off x="7808913" y="4264025"/>
            <a:ext cx="0" cy="457200"/>
          </a:xfrm>
          <a:prstGeom prst="line">
            <a:avLst/>
          </a:prstGeom>
          <a:noFill/>
          <a:ln w="19050">
            <a:solidFill>
              <a:schemeClr val="tx1"/>
            </a:solidFill>
            <a:round/>
            <a:headEnd/>
            <a:tailEnd/>
          </a:ln>
        </p:spPr>
        <p:txBody>
          <a:bodyPr anchor="ctr" anchorCtr="1"/>
          <a:lstStyle/>
          <a:p>
            <a:endParaRPr lang="en-US"/>
          </a:p>
        </p:txBody>
      </p:sp>
      <p:sp>
        <p:nvSpPr>
          <p:cNvPr id="77888" name="Line 24"/>
          <p:cNvSpPr>
            <a:spLocks noChangeShapeType="1"/>
          </p:cNvSpPr>
          <p:nvPr/>
        </p:nvSpPr>
        <p:spPr bwMode="auto">
          <a:xfrm>
            <a:off x="8342313" y="4264025"/>
            <a:ext cx="0" cy="457200"/>
          </a:xfrm>
          <a:prstGeom prst="line">
            <a:avLst/>
          </a:prstGeom>
          <a:noFill/>
          <a:ln w="19050">
            <a:solidFill>
              <a:schemeClr val="tx1"/>
            </a:solidFill>
            <a:round/>
            <a:headEnd/>
            <a:tailEnd/>
          </a:ln>
        </p:spPr>
        <p:txBody>
          <a:bodyPr anchor="ctr" anchorCtr="1"/>
          <a:lstStyle/>
          <a:p>
            <a:endParaRPr lang="en-US"/>
          </a:p>
        </p:txBody>
      </p:sp>
      <p:sp>
        <p:nvSpPr>
          <p:cNvPr id="77889" name="Text Box 25"/>
          <p:cNvSpPr txBox="1">
            <a:spLocks noChangeArrowheads="1"/>
          </p:cNvSpPr>
          <p:nvPr/>
        </p:nvSpPr>
        <p:spPr bwMode="auto">
          <a:xfrm>
            <a:off x="7974013" y="4019550"/>
            <a:ext cx="220663" cy="244475"/>
          </a:xfrm>
          <a:prstGeom prst="rect">
            <a:avLst/>
          </a:prstGeom>
          <a:noFill/>
          <a:ln w="9525">
            <a:noFill/>
            <a:miter lim="800000"/>
            <a:headEnd/>
            <a:tailEnd/>
          </a:ln>
        </p:spPr>
        <p:txBody>
          <a:bodyPr>
            <a:spAutoFit/>
          </a:bodyPr>
          <a:lstStyle/>
          <a:p>
            <a:r>
              <a:rPr lang="en-US" sz="1000"/>
              <a:t>r</a:t>
            </a:r>
          </a:p>
        </p:txBody>
      </p:sp>
      <p:sp>
        <p:nvSpPr>
          <p:cNvPr id="77890" name="Text Box 26"/>
          <p:cNvSpPr txBox="1">
            <a:spLocks noChangeArrowheads="1"/>
          </p:cNvSpPr>
          <p:nvPr/>
        </p:nvSpPr>
        <p:spPr bwMode="auto">
          <a:xfrm>
            <a:off x="6356351" y="4041775"/>
            <a:ext cx="588963" cy="244475"/>
          </a:xfrm>
          <a:prstGeom prst="rect">
            <a:avLst/>
          </a:prstGeom>
          <a:noFill/>
          <a:ln w="9525">
            <a:noFill/>
            <a:miter lim="800000"/>
            <a:headEnd/>
            <a:tailEnd/>
          </a:ln>
        </p:spPr>
        <p:txBody>
          <a:bodyPr>
            <a:spAutoFit/>
          </a:bodyPr>
          <a:lstStyle/>
          <a:p>
            <a:r>
              <a:rPr lang="en-US" sz="1000"/>
              <a:t>q + 1</a:t>
            </a:r>
          </a:p>
        </p:txBody>
      </p:sp>
      <p:sp>
        <p:nvSpPr>
          <p:cNvPr id="77891" name="Text Box 27"/>
          <p:cNvSpPr txBox="1">
            <a:spLocks noChangeArrowheads="1"/>
          </p:cNvSpPr>
          <p:nvPr/>
        </p:nvSpPr>
        <p:spPr bwMode="auto">
          <a:xfrm>
            <a:off x="5753101" y="3238500"/>
            <a:ext cx="292100" cy="400050"/>
          </a:xfrm>
          <a:prstGeom prst="rect">
            <a:avLst/>
          </a:prstGeom>
          <a:noFill/>
          <a:ln w="9525">
            <a:noFill/>
            <a:miter lim="800000"/>
            <a:headEnd/>
            <a:tailEnd/>
          </a:ln>
        </p:spPr>
        <p:txBody>
          <a:bodyPr wrap="none">
            <a:spAutoFit/>
          </a:bodyPr>
          <a:lstStyle/>
          <a:p>
            <a:r>
              <a:rPr lang="en-US" sz="2000" dirty="0"/>
              <a:t>L</a:t>
            </a:r>
          </a:p>
        </p:txBody>
      </p:sp>
      <p:sp>
        <p:nvSpPr>
          <p:cNvPr id="77892" name="Text Box 28"/>
          <p:cNvSpPr txBox="1">
            <a:spLocks noChangeArrowheads="1"/>
          </p:cNvSpPr>
          <p:nvPr/>
        </p:nvSpPr>
        <p:spPr bwMode="auto">
          <a:xfrm>
            <a:off x="5713413" y="4324350"/>
            <a:ext cx="323850" cy="400050"/>
          </a:xfrm>
          <a:prstGeom prst="rect">
            <a:avLst/>
          </a:prstGeom>
          <a:noFill/>
          <a:ln w="9525">
            <a:noFill/>
            <a:miter lim="800000"/>
            <a:headEnd/>
            <a:tailEnd/>
          </a:ln>
        </p:spPr>
        <p:txBody>
          <a:bodyPr wrap="none">
            <a:spAutoFit/>
          </a:bodyPr>
          <a:lstStyle/>
          <a:p>
            <a:r>
              <a:rPr lang="en-US" sz="2000" dirty="0"/>
              <a:t>R</a:t>
            </a:r>
          </a:p>
        </p:txBody>
      </p:sp>
      <p:sp>
        <p:nvSpPr>
          <p:cNvPr id="77893" name="Rectangle 29"/>
          <p:cNvSpPr>
            <a:spLocks noChangeArrowheads="1"/>
          </p:cNvSpPr>
          <p:nvPr/>
        </p:nvSpPr>
        <p:spPr bwMode="auto">
          <a:xfrm>
            <a:off x="8342313" y="3181350"/>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sym typeface="Symbol" pitchFamily="18" charset="2"/>
              </a:rPr>
              <a:t></a:t>
            </a:r>
            <a:endParaRPr lang="en-US" sz="2400" baseline="-25000">
              <a:solidFill>
                <a:schemeClr val="accent2"/>
              </a:solidFill>
              <a:sym typeface="Symbol" pitchFamily="18" charset="2"/>
            </a:endParaRPr>
          </a:p>
        </p:txBody>
      </p:sp>
      <p:sp>
        <p:nvSpPr>
          <p:cNvPr id="77894" name="Rectangle 30"/>
          <p:cNvSpPr>
            <a:spLocks noChangeArrowheads="1"/>
          </p:cNvSpPr>
          <p:nvPr/>
        </p:nvSpPr>
        <p:spPr bwMode="auto">
          <a:xfrm>
            <a:off x="8342313" y="4264025"/>
            <a:ext cx="533400" cy="457200"/>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sym typeface="Symbol" pitchFamily="18" charset="2"/>
              </a:rPr>
              <a:t></a:t>
            </a:r>
          </a:p>
        </p:txBody>
      </p:sp>
      <p:grpSp>
        <p:nvGrpSpPr>
          <p:cNvPr id="77829" name="Group 31"/>
          <p:cNvGrpSpPr>
            <a:grpSpLocks/>
          </p:cNvGrpSpPr>
          <p:nvPr/>
        </p:nvGrpSpPr>
        <p:grpSpPr bwMode="auto">
          <a:xfrm>
            <a:off x="5813425" y="762000"/>
            <a:ext cx="3100388" cy="1741488"/>
            <a:chOff x="3305" y="2504"/>
            <a:chExt cx="1953" cy="1097"/>
          </a:xfrm>
        </p:grpSpPr>
        <p:sp>
          <p:nvSpPr>
            <p:cNvPr id="77832" name="Text Box 32"/>
            <p:cNvSpPr txBox="1">
              <a:spLocks noChangeArrowheads="1"/>
            </p:cNvSpPr>
            <p:nvPr/>
          </p:nvSpPr>
          <p:spPr bwMode="auto">
            <a:xfrm>
              <a:off x="3321" y="2758"/>
              <a:ext cx="144" cy="154"/>
            </a:xfrm>
            <a:prstGeom prst="rect">
              <a:avLst/>
            </a:prstGeom>
            <a:noFill/>
            <a:ln w="9525">
              <a:noFill/>
              <a:miter lim="800000"/>
              <a:headEnd/>
              <a:tailEnd/>
            </a:ln>
          </p:spPr>
          <p:txBody>
            <a:bodyPr>
              <a:spAutoFit/>
            </a:bodyPr>
            <a:lstStyle/>
            <a:p>
              <a:r>
                <a:rPr lang="en-US" sz="1000"/>
                <a:t>1</a:t>
              </a:r>
            </a:p>
          </p:txBody>
        </p:sp>
        <p:sp>
          <p:nvSpPr>
            <p:cNvPr id="77833" name="Text Box 33"/>
            <p:cNvSpPr txBox="1">
              <a:spLocks noChangeArrowheads="1"/>
            </p:cNvSpPr>
            <p:nvPr/>
          </p:nvSpPr>
          <p:spPr bwMode="auto">
            <a:xfrm>
              <a:off x="3561" y="2758"/>
              <a:ext cx="144" cy="154"/>
            </a:xfrm>
            <a:prstGeom prst="rect">
              <a:avLst/>
            </a:prstGeom>
            <a:noFill/>
            <a:ln w="9525">
              <a:noFill/>
              <a:miter lim="800000"/>
              <a:headEnd/>
              <a:tailEnd/>
            </a:ln>
          </p:spPr>
          <p:txBody>
            <a:bodyPr>
              <a:spAutoFit/>
            </a:bodyPr>
            <a:lstStyle/>
            <a:p>
              <a:r>
                <a:rPr lang="en-US" sz="1000"/>
                <a:t>2</a:t>
              </a:r>
            </a:p>
          </p:txBody>
        </p:sp>
        <p:sp>
          <p:nvSpPr>
            <p:cNvPr id="77834" name="Text Box 34"/>
            <p:cNvSpPr txBox="1">
              <a:spLocks noChangeArrowheads="1"/>
            </p:cNvSpPr>
            <p:nvPr/>
          </p:nvSpPr>
          <p:spPr bwMode="auto">
            <a:xfrm>
              <a:off x="3801" y="2758"/>
              <a:ext cx="144" cy="154"/>
            </a:xfrm>
            <a:prstGeom prst="rect">
              <a:avLst/>
            </a:prstGeom>
            <a:noFill/>
            <a:ln w="9525">
              <a:noFill/>
              <a:miter lim="800000"/>
              <a:headEnd/>
              <a:tailEnd/>
            </a:ln>
          </p:spPr>
          <p:txBody>
            <a:bodyPr>
              <a:spAutoFit/>
            </a:bodyPr>
            <a:lstStyle/>
            <a:p>
              <a:r>
                <a:rPr lang="en-US" sz="1000"/>
                <a:t>3</a:t>
              </a:r>
            </a:p>
          </p:txBody>
        </p:sp>
        <p:sp>
          <p:nvSpPr>
            <p:cNvPr id="77835" name="Text Box 35"/>
            <p:cNvSpPr txBox="1">
              <a:spLocks noChangeArrowheads="1"/>
            </p:cNvSpPr>
            <p:nvPr/>
          </p:nvSpPr>
          <p:spPr bwMode="auto">
            <a:xfrm>
              <a:off x="4041" y="2758"/>
              <a:ext cx="144" cy="154"/>
            </a:xfrm>
            <a:prstGeom prst="rect">
              <a:avLst/>
            </a:prstGeom>
            <a:noFill/>
            <a:ln w="9525">
              <a:noFill/>
              <a:miter lim="800000"/>
              <a:headEnd/>
              <a:tailEnd/>
            </a:ln>
          </p:spPr>
          <p:txBody>
            <a:bodyPr>
              <a:spAutoFit/>
            </a:bodyPr>
            <a:lstStyle/>
            <a:p>
              <a:r>
                <a:rPr lang="en-US" sz="1000"/>
                <a:t>4</a:t>
              </a:r>
            </a:p>
          </p:txBody>
        </p:sp>
        <p:sp>
          <p:nvSpPr>
            <p:cNvPr id="77836" name="Text Box 36"/>
            <p:cNvSpPr txBox="1">
              <a:spLocks noChangeArrowheads="1"/>
            </p:cNvSpPr>
            <p:nvPr/>
          </p:nvSpPr>
          <p:spPr bwMode="auto">
            <a:xfrm>
              <a:off x="4281" y="2758"/>
              <a:ext cx="144" cy="154"/>
            </a:xfrm>
            <a:prstGeom prst="rect">
              <a:avLst/>
            </a:prstGeom>
            <a:noFill/>
            <a:ln w="9525">
              <a:noFill/>
              <a:miter lim="800000"/>
              <a:headEnd/>
              <a:tailEnd/>
            </a:ln>
          </p:spPr>
          <p:txBody>
            <a:bodyPr>
              <a:spAutoFit/>
            </a:bodyPr>
            <a:lstStyle/>
            <a:p>
              <a:r>
                <a:rPr lang="en-US" sz="1000"/>
                <a:t>5</a:t>
              </a:r>
            </a:p>
          </p:txBody>
        </p:sp>
        <p:sp>
          <p:nvSpPr>
            <p:cNvPr id="77837" name="Text Box 37"/>
            <p:cNvSpPr txBox="1">
              <a:spLocks noChangeArrowheads="1"/>
            </p:cNvSpPr>
            <p:nvPr/>
          </p:nvSpPr>
          <p:spPr bwMode="auto">
            <a:xfrm>
              <a:off x="4521" y="2758"/>
              <a:ext cx="144" cy="154"/>
            </a:xfrm>
            <a:prstGeom prst="rect">
              <a:avLst/>
            </a:prstGeom>
            <a:noFill/>
            <a:ln w="9525">
              <a:noFill/>
              <a:miter lim="800000"/>
              <a:headEnd/>
              <a:tailEnd/>
            </a:ln>
          </p:spPr>
          <p:txBody>
            <a:bodyPr>
              <a:spAutoFit/>
            </a:bodyPr>
            <a:lstStyle/>
            <a:p>
              <a:r>
                <a:rPr lang="en-US" sz="1000"/>
                <a:t>6</a:t>
              </a:r>
            </a:p>
          </p:txBody>
        </p:sp>
        <p:sp>
          <p:nvSpPr>
            <p:cNvPr id="77838" name="Text Box 38"/>
            <p:cNvSpPr txBox="1">
              <a:spLocks noChangeArrowheads="1"/>
            </p:cNvSpPr>
            <p:nvPr/>
          </p:nvSpPr>
          <p:spPr bwMode="auto">
            <a:xfrm>
              <a:off x="4761" y="2758"/>
              <a:ext cx="144" cy="154"/>
            </a:xfrm>
            <a:prstGeom prst="rect">
              <a:avLst/>
            </a:prstGeom>
            <a:noFill/>
            <a:ln w="9525">
              <a:noFill/>
              <a:miter lim="800000"/>
              <a:headEnd/>
              <a:tailEnd/>
            </a:ln>
          </p:spPr>
          <p:txBody>
            <a:bodyPr>
              <a:spAutoFit/>
            </a:bodyPr>
            <a:lstStyle/>
            <a:p>
              <a:r>
                <a:rPr lang="en-US" sz="1000"/>
                <a:t>7</a:t>
              </a:r>
            </a:p>
          </p:txBody>
        </p:sp>
        <p:sp>
          <p:nvSpPr>
            <p:cNvPr id="77839" name="Text Box 39"/>
            <p:cNvSpPr txBox="1">
              <a:spLocks noChangeArrowheads="1"/>
            </p:cNvSpPr>
            <p:nvPr/>
          </p:nvSpPr>
          <p:spPr bwMode="auto">
            <a:xfrm>
              <a:off x="5001" y="2758"/>
              <a:ext cx="144" cy="154"/>
            </a:xfrm>
            <a:prstGeom prst="rect">
              <a:avLst/>
            </a:prstGeom>
            <a:noFill/>
            <a:ln w="9525">
              <a:noFill/>
              <a:miter lim="800000"/>
              <a:headEnd/>
              <a:tailEnd/>
            </a:ln>
          </p:spPr>
          <p:txBody>
            <a:bodyPr>
              <a:spAutoFit/>
            </a:bodyPr>
            <a:lstStyle/>
            <a:p>
              <a:r>
                <a:rPr lang="en-US" sz="1000"/>
                <a:t>8</a:t>
              </a:r>
            </a:p>
          </p:txBody>
        </p:sp>
        <p:sp>
          <p:nvSpPr>
            <p:cNvPr id="77840" name="Rectangle 40"/>
            <p:cNvSpPr>
              <a:spLocks noChangeArrowheads="1"/>
            </p:cNvSpPr>
            <p:nvPr/>
          </p:nvSpPr>
          <p:spPr bwMode="auto">
            <a:xfrm>
              <a:off x="4986" y="2915"/>
              <a:ext cx="240" cy="230"/>
            </a:xfrm>
            <a:prstGeom prst="rect">
              <a:avLst/>
            </a:prstGeom>
            <a:noFill/>
            <a:ln w="9525">
              <a:noFill/>
              <a:miter lim="800000"/>
              <a:headEnd/>
              <a:tailEnd/>
            </a:ln>
          </p:spPr>
          <p:txBody>
            <a:bodyPr/>
            <a:lstStyle/>
            <a:p>
              <a:pPr>
                <a:spcBef>
                  <a:spcPct val="20000"/>
                </a:spcBef>
              </a:pPr>
              <a:r>
                <a:rPr lang="en-US" sz="2000">
                  <a:solidFill>
                    <a:schemeClr val="accent2"/>
                  </a:solidFill>
                </a:rPr>
                <a:t>6</a:t>
              </a:r>
            </a:p>
          </p:txBody>
        </p:sp>
        <p:sp>
          <p:nvSpPr>
            <p:cNvPr id="77841" name="Rectangle 41"/>
            <p:cNvSpPr>
              <a:spLocks noChangeArrowheads="1"/>
            </p:cNvSpPr>
            <p:nvPr/>
          </p:nvSpPr>
          <p:spPr bwMode="auto">
            <a:xfrm>
              <a:off x="4746" y="2915"/>
              <a:ext cx="240" cy="230"/>
            </a:xfrm>
            <a:prstGeom prst="rect">
              <a:avLst/>
            </a:prstGeom>
            <a:noFill/>
            <a:ln w="9525">
              <a:noFill/>
              <a:miter lim="800000"/>
              <a:headEnd/>
              <a:tailEnd/>
            </a:ln>
          </p:spPr>
          <p:txBody>
            <a:bodyPr/>
            <a:lstStyle/>
            <a:p>
              <a:pPr>
                <a:spcBef>
                  <a:spcPct val="20000"/>
                </a:spcBef>
              </a:pPr>
              <a:r>
                <a:rPr lang="en-US" sz="2000" dirty="0" smtClean="0">
                  <a:solidFill>
                    <a:schemeClr val="accent2"/>
                  </a:solidFill>
                </a:rPr>
                <a:t>5</a:t>
              </a:r>
              <a:endParaRPr lang="en-US" sz="2000" dirty="0">
                <a:solidFill>
                  <a:schemeClr val="accent2"/>
                </a:solidFill>
              </a:endParaRPr>
            </a:p>
          </p:txBody>
        </p:sp>
        <p:sp>
          <p:nvSpPr>
            <p:cNvPr id="77842" name="Rectangle 42"/>
            <p:cNvSpPr>
              <a:spLocks noChangeArrowheads="1"/>
            </p:cNvSpPr>
            <p:nvPr/>
          </p:nvSpPr>
          <p:spPr bwMode="auto">
            <a:xfrm>
              <a:off x="4506" y="2915"/>
              <a:ext cx="240" cy="230"/>
            </a:xfrm>
            <a:prstGeom prst="rect">
              <a:avLst/>
            </a:prstGeom>
            <a:noFill/>
            <a:ln w="9525">
              <a:noFill/>
              <a:miter lim="800000"/>
              <a:headEnd/>
              <a:tailEnd/>
            </a:ln>
          </p:spPr>
          <p:txBody>
            <a:bodyPr/>
            <a:lstStyle/>
            <a:p>
              <a:pPr>
                <a:spcBef>
                  <a:spcPct val="20000"/>
                </a:spcBef>
              </a:pPr>
              <a:r>
                <a:rPr lang="en-US" sz="2000" dirty="0" smtClean="0">
                  <a:solidFill>
                    <a:schemeClr val="accent2"/>
                  </a:solidFill>
                </a:rPr>
                <a:t>3</a:t>
              </a:r>
              <a:endParaRPr lang="en-US" sz="2000" dirty="0">
                <a:solidFill>
                  <a:schemeClr val="accent2"/>
                </a:solidFill>
              </a:endParaRPr>
            </a:p>
          </p:txBody>
        </p:sp>
        <p:sp>
          <p:nvSpPr>
            <p:cNvPr id="77843" name="Rectangle 43"/>
            <p:cNvSpPr>
              <a:spLocks noChangeArrowheads="1"/>
            </p:cNvSpPr>
            <p:nvPr/>
          </p:nvSpPr>
          <p:spPr bwMode="auto">
            <a:xfrm>
              <a:off x="4266" y="2915"/>
              <a:ext cx="240" cy="230"/>
            </a:xfrm>
            <a:prstGeom prst="rect">
              <a:avLst/>
            </a:prstGeom>
            <a:noFill/>
            <a:ln w="9525">
              <a:noFill/>
              <a:miter lim="800000"/>
              <a:headEnd/>
              <a:tailEnd/>
            </a:ln>
          </p:spPr>
          <p:txBody>
            <a:bodyPr/>
            <a:lstStyle/>
            <a:p>
              <a:pPr>
                <a:spcBef>
                  <a:spcPct val="20000"/>
                </a:spcBef>
              </a:pPr>
              <a:r>
                <a:rPr lang="en-US" sz="2000">
                  <a:solidFill>
                    <a:schemeClr val="accent2"/>
                  </a:solidFill>
                </a:rPr>
                <a:t>1</a:t>
              </a:r>
            </a:p>
          </p:txBody>
        </p:sp>
        <p:sp>
          <p:nvSpPr>
            <p:cNvPr id="77844" name="Rectangle 44"/>
            <p:cNvSpPr>
              <a:spLocks noChangeArrowheads="1"/>
            </p:cNvSpPr>
            <p:nvPr/>
          </p:nvSpPr>
          <p:spPr bwMode="auto">
            <a:xfrm>
              <a:off x="4026" y="2915"/>
              <a:ext cx="240" cy="230"/>
            </a:xfrm>
            <a:prstGeom prst="rect">
              <a:avLst/>
            </a:prstGeom>
            <a:noFill/>
            <a:ln w="9525">
              <a:noFill/>
              <a:miter lim="800000"/>
              <a:headEnd/>
              <a:tailEnd/>
            </a:ln>
          </p:spPr>
          <p:txBody>
            <a:bodyPr/>
            <a:lstStyle/>
            <a:p>
              <a:pPr>
                <a:spcBef>
                  <a:spcPct val="20000"/>
                </a:spcBef>
              </a:pPr>
              <a:r>
                <a:rPr lang="en-US" sz="2000" dirty="0" smtClean="0">
                  <a:solidFill>
                    <a:schemeClr val="accent2"/>
                  </a:solidFill>
                </a:rPr>
                <a:t>9</a:t>
              </a:r>
              <a:endParaRPr lang="en-US" sz="2000" dirty="0">
                <a:solidFill>
                  <a:schemeClr val="accent2"/>
                </a:solidFill>
              </a:endParaRPr>
            </a:p>
          </p:txBody>
        </p:sp>
        <p:sp>
          <p:nvSpPr>
            <p:cNvPr id="77845" name="Rectangle 45"/>
            <p:cNvSpPr>
              <a:spLocks noChangeArrowheads="1"/>
            </p:cNvSpPr>
            <p:nvPr/>
          </p:nvSpPr>
          <p:spPr bwMode="auto">
            <a:xfrm>
              <a:off x="3786" y="2915"/>
              <a:ext cx="240" cy="230"/>
            </a:xfrm>
            <a:prstGeom prst="rect">
              <a:avLst/>
            </a:prstGeom>
            <a:noFill/>
            <a:ln w="9525">
              <a:noFill/>
              <a:miter lim="800000"/>
              <a:headEnd/>
              <a:tailEnd/>
            </a:ln>
          </p:spPr>
          <p:txBody>
            <a:bodyPr/>
            <a:lstStyle/>
            <a:p>
              <a:pPr>
                <a:spcBef>
                  <a:spcPct val="20000"/>
                </a:spcBef>
              </a:pPr>
              <a:r>
                <a:rPr lang="en-US" sz="2000" dirty="0" smtClean="0">
                  <a:solidFill>
                    <a:schemeClr val="accent2"/>
                  </a:solidFill>
                </a:rPr>
                <a:t>8</a:t>
              </a:r>
              <a:endParaRPr lang="en-US" sz="2000" dirty="0">
                <a:solidFill>
                  <a:schemeClr val="accent2"/>
                </a:solidFill>
              </a:endParaRPr>
            </a:p>
          </p:txBody>
        </p:sp>
        <p:sp>
          <p:nvSpPr>
            <p:cNvPr id="77846" name="Rectangle 46"/>
            <p:cNvSpPr>
              <a:spLocks noChangeArrowheads="1"/>
            </p:cNvSpPr>
            <p:nvPr/>
          </p:nvSpPr>
          <p:spPr bwMode="auto">
            <a:xfrm>
              <a:off x="3546" y="2915"/>
              <a:ext cx="240" cy="230"/>
            </a:xfrm>
            <a:prstGeom prst="rect">
              <a:avLst/>
            </a:prstGeom>
            <a:noFill/>
            <a:ln w="9525">
              <a:noFill/>
              <a:miter lim="800000"/>
              <a:headEnd/>
              <a:tailEnd/>
            </a:ln>
          </p:spPr>
          <p:txBody>
            <a:bodyPr/>
            <a:lstStyle/>
            <a:p>
              <a:pPr>
                <a:spcBef>
                  <a:spcPct val="20000"/>
                </a:spcBef>
              </a:pPr>
              <a:r>
                <a:rPr lang="en-US" sz="2000" dirty="0">
                  <a:solidFill>
                    <a:schemeClr val="accent2"/>
                  </a:solidFill>
                </a:rPr>
                <a:t>4</a:t>
              </a:r>
            </a:p>
          </p:txBody>
        </p:sp>
        <p:sp>
          <p:nvSpPr>
            <p:cNvPr id="77847" name="Rectangle 47"/>
            <p:cNvSpPr>
              <a:spLocks noChangeArrowheads="1"/>
            </p:cNvSpPr>
            <p:nvPr/>
          </p:nvSpPr>
          <p:spPr bwMode="auto">
            <a:xfrm>
              <a:off x="3306" y="2915"/>
              <a:ext cx="240" cy="230"/>
            </a:xfrm>
            <a:prstGeom prst="rect">
              <a:avLst/>
            </a:prstGeom>
            <a:noFill/>
            <a:ln w="9525">
              <a:noFill/>
              <a:miter lim="800000"/>
              <a:headEnd/>
              <a:tailEnd/>
            </a:ln>
          </p:spPr>
          <p:txBody>
            <a:bodyPr anchor="ctr" anchorCtr="1"/>
            <a:lstStyle/>
            <a:p>
              <a:pPr>
                <a:spcBef>
                  <a:spcPct val="20000"/>
                </a:spcBef>
              </a:pPr>
              <a:r>
                <a:rPr lang="en-US" sz="2000" dirty="0">
                  <a:solidFill>
                    <a:schemeClr val="accent2"/>
                  </a:solidFill>
                </a:rPr>
                <a:t>2</a:t>
              </a:r>
            </a:p>
          </p:txBody>
        </p:sp>
        <p:sp>
          <p:nvSpPr>
            <p:cNvPr id="77848" name="Line 48"/>
            <p:cNvSpPr>
              <a:spLocks noChangeShapeType="1"/>
            </p:cNvSpPr>
            <p:nvPr/>
          </p:nvSpPr>
          <p:spPr bwMode="auto">
            <a:xfrm>
              <a:off x="3306" y="2915"/>
              <a:ext cx="1920" cy="0"/>
            </a:xfrm>
            <a:prstGeom prst="line">
              <a:avLst/>
            </a:prstGeom>
            <a:noFill/>
            <a:ln w="28575" cap="sq">
              <a:solidFill>
                <a:schemeClr val="tx1"/>
              </a:solidFill>
              <a:round/>
              <a:headEnd/>
              <a:tailEnd/>
            </a:ln>
          </p:spPr>
          <p:txBody>
            <a:bodyPr/>
            <a:lstStyle/>
            <a:p>
              <a:endParaRPr lang="en-US"/>
            </a:p>
          </p:txBody>
        </p:sp>
        <p:sp>
          <p:nvSpPr>
            <p:cNvPr id="77849" name="Line 49"/>
            <p:cNvSpPr>
              <a:spLocks noChangeShapeType="1"/>
            </p:cNvSpPr>
            <p:nvPr/>
          </p:nvSpPr>
          <p:spPr bwMode="auto">
            <a:xfrm>
              <a:off x="3306" y="3145"/>
              <a:ext cx="1920" cy="0"/>
            </a:xfrm>
            <a:prstGeom prst="line">
              <a:avLst/>
            </a:prstGeom>
            <a:noFill/>
            <a:ln w="28575" cap="sq">
              <a:solidFill>
                <a:schemeClr val="tx1"/>
              </a:solidFill>
              <a:round/>
              <a:headEnd/>
              <a:tailEnd/>
            </a:ln>
          </p:spPr>
          <p:txBody>
            <a:bodyPr/>
            <a:lstStyle/>
            <a:p>
              <a:endParaRPr lang="en-US"/>
            </a:p>
          </p:txBody>
        </p:sp>
        <p:sp>
          <p:nvSpPr>
            <p:cNvPr id="77850" name="Line 50"/>
            <p:cNvSpPr>
              <a:spLocks noChangeShapeType="1"/>
            </p:cNvSpPr>
            <p:nvPr/>
          </p:nvSpPr>
          <p:spPr bwMode="auto">
            <a:xfrm>
              <a:off x="3306" y="2915"/>
              <a:ext cx="0" cy="230"/>
            </a:xfrm>
            <a:prstGeom prst="line">
              <a:avLst/>
            </a:prstGeom>
            <a:noFill/>
            <a:ln w="28575" cap="sq">
              <a:solidFill>
                <a:schemeClr val="tx1"/>
              </a:solidFill>
              <a:round/>
              <a:headEnd/>
              <a:tailEnd/>
            </a:ln>
          </p:spPr>
          <p:txBody>
            <a:bodyPr/>
            <a:lstStyle/>
            <a:p>
              <a:endParaRPr lang="en-US"/>
            </a:p>
          </p:txBody>
        </p:sp>
        <p:sp>
          <p:nvSpPr>
            <p:cNvPr id="77851" name="Line 51"/>
            <p:cNvSpPr>
              <a:spLocks noChangeShapeType="1"/>
            </p:cNvSpPr>
            <p:nvPr/>
          </p:nvSpPr>
          <p:spPr bwMode="auto">
            <a:xfrm>
              <a:off x="3546" y="2915"/>
              <a:ext cx="0" cy="230"/>
            </a:xfrm>
            <a:prstGeom prst="line">
              <a:avLst/>
            </a:prstGeom>
            <a:noFill/>
            <a:ln w="12700">
              <a:solidFill>
                <a:schemeClr val="tx1"/>
              </a:solidFill>
              <a:round/>
              <a:headEnd/>
              <a:tailEnd/>
            </a:ln>
          </p:spPr>
          <p:txBody>
            <a:bodyPr/>
            <a:lstStyle/>
            <a:p>
              <a:endParaRPr lang="en-US"/>
            </a:p>
          </p:txBody>
        </p:sp>
        <p:sp>
          <p:nvSpPr>
            <p:cNvPr id="77852" name="Line 52"/>
            <p:cNvSpPr>
              <a:spLocks noChangeShapeType="1"/>
            </p:cNvSpPr>
            <p:nvPr/>
          </p:nvSpPr>
          <p:spPr bwMode="auto">
            <a:xfrm>
              <a:off x="3786" y="2915"/>
              <a:ext cx="0" cy="230"/>
            </a:xfrm>
            <a:prstGeom prst="line">
              <a:avLst/>
            </a:prstGeom>
            <a:noFill/>
            <a:ln w="12700">
              <a:solidFill>
                <a:schemeClr val="tx1"/>
              </a:solidFill>
              <a:round/>
              <a:headEnd/>
              <a:tailEnd/>
            </a:ln>
          </p:spPr>
          <p:txBody>
            <a:bodyPr/>
            <a:lstStyle/>
            <a:p>
              <a:endParaRPr lang="en-US"/>
            </a:p>
          </p:txBody>
        </p:sp>
        <p:sp>
          <p:nvSpPr>
            <p:cNvPr id="77853" name="Line 53"/>
            <p:cNvSpPr>
              <a:spLocks noChangeShapeType="1"/>
            </p:cNvSpPr>
            <p:nvPr/>
          </p:nvSpPr>
          <p:spPr bwMode="auto">
            <a:xfrm>
              <a:off x="4026" y="2915"/>
              <a:ext cx="0" cy="230"/>
            </a:xfrm>
            <a:prstGeom prst="line">
              <a:avLst/>
            </a:prstGeom>
            <a:noFill/>
            <a:ln w="12700">
              <a:solidFill>
                <a:schemeClr val="tx1"/>
              </a:solidFill>
              <a:round/>
              <a:headEnd/>
              <a:tailEnd/>
            </a:ln>
          </p:spPr>
          <p:txBody>
            <a:bodyPr/>
            <a:lstStyle/>
            <a:p>
              <a:endParaRPr lang="en-US"/>
            </a:p>
          </p:txBody>
        </p:sp>
        <p:sp>
          <p:nvSpPr>
            <p:cNvPr id="77854" name="Line 54"/>
            <p:cNvSpPr>
              <a:spLocks noChangeShapeType="1"/>
            </p:cNvSpPr>
            <p:nvPr/>
          </p:nvSpPr>
          <p:spPr bwMode="auto">
            <a:xfrm>
              <a:off x="4266" y="2915"/>
              <a:ext cx="0" cy="230"/>
            </a:xfrm>
            <a:prstGeom prst="line">
              <a:avLst/>
            </a:prstGeom>
            <a:noFill/>
            <a:ln w="12700">
              <a:solidFill>
                <a:schemeClr val="tx1"/>
              </a:solidFill>
              <a:round/>
              <a:headEnd/>
              <a:tailEnd/>
            </a:ln>
          </p:spPr>
          <p:txBody>
            <a:bodyPr/>
            <a:lstStyle/>
            <a:p>
              <a:endParaRPr lang="en-US" sz="2000"/>
            </a:p>
          </p:txBody>
        </p:sp>
        <p:sp>
          <p:nvSpPr>
            <p:cNvPr id="77855" name="Line 55"/>
            <p:cNvSpPr>
              <a:spLocks noChangeShapeType="1"/>
            </p:cNvSpPr>
            <p:nvPr/>
          </p:nvSpPr>
          <p:spPr bwMode="auto">
            <a:xfrm>
              <a:off x="4506" y="2915"/>
              <a:ext cx="0" cy="230"/>
            </a:xfrm>
            <a:prstGeom prst="line">
              <a:avLst/>
            </a:prstGeom>
            <a:noFill/>
            <a:ln w="12700">
              <a:solidFill>
                <a:schemeClr val="tx1"/>
              </a:solidFill>
              <a:round/>
              <a:headEnd/>
              <a:tailEnd/>
            </a:ln>
          </p:spPr>
          <p:txBody>
            <a:bodyPr/>
            <a:lstStyle/>
            <a:p>
              <a:endParaRPr lang="en-US"/>
            </a:p>
          </p:txBody>
        </p:sp>
        <p:sp>
          <p:nvSpPr>
            <p:cNvPr id="77856" name="Line 56"/>
            <p:cNvSpPr>
              <a:spLocks noChangeShapeType="1"/>
            </p:cNvSpPr>
            <p:nvPr/>
          </p:nvSpPr>
          <p:spPr bwMode="auto">
            <a:xfrm>
              <a:off x="4746" y="2915"/>
              <a:ext cx="0" cy="230"/>
            </a:xfrm>
            <a:prstGeom prst="line">
              <a:avLst/>
            </a:prstGeom>
            <a:noFill/>
            <a:ln w="12700">
              <a:solidFill>
                <a:schemeClr val="tx1"/>
              </a:solidFill>
              <a:round/>
              <a:headEnd/>
              <a:tailEnd/>
            </a:ln>
          </p:spPr>
          <p:txBody>
            <a:bodyPr/>
            <a:lstStyle/>
            <a:p>
              <a:endParaRPr lang="en-US"/>
            </a:p>
          </p:txBody>
        </p:sp>
        <p:sp>
          <p:nvSpPr>
            <p:cNvPr id="77857" name="Line 57"/>
            <p:cNvSpPr>
              <a:spLocks noChangeShapeType="1"/>
            </p:cNvSpPr>
            <p:nvPr/>
          </p:nvSpPr>
          <p:spPr bwMode="auto">
            <a:xfrm>
              <a:off x="4986" y="2915"/>
              <a:ext cx="0" cy="230"/>
            </a:xfrm>
            <a:prstGeom prst="line">
              <a:avLst/>
            </a:prstGeom>
            <a:noFill/>
            <a:ln w="12700">
              <a:solidFill>
                <a:schemeClr val="tx1"/>
              </a:solidFill>
              <a:round/>
              <a:headEnd/>
              <a:tailEnd/>
            </a:ln>
          </p:spPr>
          <p:txBody>
            <a:bodyPr/>
            <a:lstStyle/>
            <a:p>
              <a:endParaRPr lang="en-US" sz="2000"/>
            </a:p>
          </p:txBody>
        </p:sp>
        <p:sp>
          <p:nvSpPr>
            <p:cNvPr id="77858" name="Line 58"/>
            <p:cNvSpPr>
              <a:spLocks noChangeShapeType="1"/>
            </p:cNvSpPr>
            <p:nvPr/>
          </p:nvSpPr>
          <p:spPr bwMode="auto">
            <a:xfrm>
              <a:off x="5226" y="2915"/>
              <a:ext cx="0" cy="230"/>
            </a:xfrm>
            <a:prstGeom prst="line">
              <a:avLst/>
            </a:prstGeom>
            <a:noFill/>
            <a:ln w="28575" cap="sq">
              <a:solidFill>
                <a:schemeClr val="tx1"/>
              </a:solidFill>
              <a:round/>
              <a:headEnd/>
              <a:tailEnd/>
            </a:ln>
          </p:spPr>
          <p:txBody>
            <a:bodyPr/>
            <a:lstStyle/>
            <a:p>
              <a:endParaRPr lang="en-US"/>
            </a:p>
          </p:txBody>
        </p:sp>
        <p:sp>
          <p:nvSpPr>
            <p:cNvPr id="77859" name="Line 59"/>
            <p:cNvSpPr>
              <a:spLocks noChangeShapeType="1"/>
            </p:cNvSpPr>
            <p:nvPr/>
          </p:nvSpPr>
          <p:spPr bwMode="auto">
            <a:xfrm>
              <a:off x="3455" y="2787"/>
              <a:ext cx="7" cy="114"/>
            </a:xfrm>
            <a:prstGeom prst="line">
              <a:avLst/>
            </a:prstGeom>
            <a:noFill/>
            <a:ln w="38100">
              <a:solidFill>
                <a:srgbClr val="CC0000"/>
              </a:solidFill>
              <a:round/>
              <a:headEnd/>
              <a:tailEnd type="triangle" w="med" len="med"/>
            </a:ln>
          </p:spPr>
          <p:txBody>
            <a:bodyPr/>
            <a:lstStyle/>
            <a:p>
              <a:endParaRPr lang="en-US"/>
            </a:p>
          </p:txBody>
        </p:sp>
        <p:sp>
          <p:nvSpPr>
            <p:cNvPr id="77860" name="Text Box 60"/>
            <p:cNvSpPr txBox="1">
              <a:spLocks noChangeArrowheads="1"/>
            </p:cNvSpPr>
            <p:nvPr/>
          </p:nvSpPr>
          <p:spPr bwMode="auto">
            <a:xfrm>
              <a:off x="3376" y="2507"/>
              <a:ext cx="202" cy="250"/>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p</a:t>
              </a:r>
            </a:p>
          </p:txBody>
        </p:sp>
        <p:sp>
          <p:nvSpPr>
            <p:cNvPr id="77861" name="Line 61"/>
            <p:cNvSpPr>
              <a:spLocks noChangeShapeType="1"/>
            </p:cNvSpPr>
            <p:nvPr/>
          </p:nvSpPr>
          <p:spPr bwMode="auto">
            <a:xfrm>
              <a:off x="5144" y="2784"/>
              <a:ext cx="7" cy="114"/>
            </a:xfrm>
            <a:prstGeom prst="line">
              <a:avLst/>
            </a:prstGeom>
            <a:noFill/>
            <a:ln w="38100">
              <a:solidFill>
                <a:srgbClr val="CC0000"/>
              </a:solidFill>
              <a:round/>
              <a:headEnd/>
              <a:tailEnd type="triangle" w="med" len="med"/>
            </a:ln>
          </p:spPr>
          <p:txBody>
            <a:bodyPr/>
            <a:lstStyle/>
            <a:p>
              <a:endParaRPr lang="en-US"/>
            </a:p>
          </p:txBody>
        </p:sp>
        <p:sp>
          <p:nvSpPr>
            <p:cNvPr id="77862" name="Text Box 62"/>
            <p:cNvSpPr txBox="1">
              <a:spLocks noChangeArrowheads="1"/>
            </p:cNvSpPr>
            <p:nvPr/>
          </p:nvSpPr>
          <p:spPr bwMode="auto">
            <a:xfrm>
              <a:off x="5065" y="2504"/>
              <a:ext cx="193" cy="250"/>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r</a:t>
              </a:r>
            </a:p>
          </p:txBody>
        </p:sp>
        <p:sp>
          <p:nvSpPr>
            <p:cNvPr id="77863" name="Line 63"/>
            <p:cNvSpPr>
              <a:spLocks noChangeShapeType="1"/>
            </p:cNvSpPr>
            <p:nvPr/>
          </p:nvSpPr>
          <p:spPr bwMode="auto">
            <a:xfrm>
              <a:off x="4188" y="2802"/>
              <a:ext cx="7" cy="114"/>
            </a:xfrm>
            <a:prstGeom prst="line">
              <a:avLst/>
            </a:prstGeom>
            <a:noFill/>
            <a:ln w="38100">
              <a:solidFill>
                <a:srgbClr val="CC0000"/>
              </a:solidFill>
              <a:round/>
              <a:headEnd/>
              <a:tailEnd type="triangle" w="med" len="med"/>
            </a:ln>
          </p:spPr>
          <p:txBody>
            <a:bodyPr/>
            <a:lstStyle/>
            <a:p>
              <a:endParaRPr lang="en-US"/>
            </a:p>
          </p:txBody>
        </p:sp>
        <p:sp>
          <p:nvSpPr>
            <p:cNvPr id="77864" name="Text Box 64"/>
            <p:cNvSpPr txBox="1">
              <a:spLocks noChangeArrowheads="1"/>
            </p:cNvSpPr>
            <p:nvPr/>
          </p:nvSpPr>
          <p:spPr bwMode="auto">
            <a:xfrm>
              <a:off x="4109" y="2522"/>
              <a:ext cx="199" cy="250"/>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q</a:t>
              </a:r>
            </a:p>
          </p:txBody>
        </p:sp>
        <p:sp>
          <p:nvSpPr>
            <p:cNvPr id="77865" name="AutoShape 65"/>
            <p:cNvSpPr>
              <a:spLocks/>
            </p:cNvSpPr>
            <p:nvPr/>
          </p:nvSpPr>
          <p:spPr bwMode="auto">
            <a:xfrm rot="-5400000">
              <a:off x="3727" y="2798"/>
              <a:ext cx="106" cy="949"/>
            </a:xfrm>
            <a:prstGeom prst="leftBrace">
              <a:avLst>
                <a:gd name="adj1" fmla="val 74607"/>
                <a:gd name="adj2" fmla="val 50000"/>
              </a:avLst>
            </a:prstGeom>
            <a:noFill/>
            <a:ln w="9525">
              <a:solidFill>
                <a:schemeClr val="tx1"/>
              </a:solidFill>
              <a:round/>
              <a:headEnd/>
              <a:tailEnd/>
            </a:ln>
          </p:spPr>
          <p:txBody>
            <a:bodyPr wrap="none" anchor="ctr"/>
            <a:lstStyle/>
            <a:p>
              <a:endParaRPr lang="en-US"/>
            </a:p>
          </p:txBody>
        </p:sp>
        <p:sp>
          <p:nvSpPr>
            <p:cNvPr id="77866" name="AutoShape 66"/>
            <p:cNvSpPr>
              <a:spLocks/>
            </p:cNvSpPr>
            <p:nvPr/>
          </p:nvSpPr>
          <p:spPr bwMode="auto">
            <a:xfrm rot="-5400000">
              <a:off x="4690" y="2798"/>
              <a:ext cx="106" cy="949"/>
            </a:xfrm>
            <a:prstGeom prst="leftBrace">
              <a:avLst>
                <a:gd name="adj1" fmla="val 74607"/>
                <a:gd name="adj2" fmla="val 50000"/>
              </a:avLst>
            </a:prstGeom>
            <a:noFill/>
            <a:ln w="9525">
              <a:solidFill>
                <a:schemeClr val="tx1"/>
              </a:solidFill>
              <a:round/>
              <a:headEnd/>
              <a:tailEnd/>
            </a:ln>
          </p:spPr>
          <p:txBody>
            <a:bodyPr wrap="none" anchor="ctr"/>
            <a:lstStyle/>
            <a:p>
              <a:endParaRPr lang="en-US" sz="2000"/>
            </a:p>
          </p:txBody>
        </p:sp>
        <p:sp>
          <p:nvSpPr>
            <p:cNvPr id="77867" name="Text Box 67"/>
            <p:cNvSpPr txBox="1">
              <a:spLocks noChangeArrowheads="1"/>
            </p:cNvSpPr>
            <p:nvPr/>
          </p:nvSpPr>
          <p:spPr bwMode="auto">
            <a:xfrm>
              <a:off x="3678" y="3349"/>
              <a:ext cx="250" cy="252"/>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n</a:t>
              </a:r>
              <a:r>
                <a:rPr lang="en-US" sz="2000" baseline="-25000" dirty="0">
                  <a:solidFill>
                    <a:srgbClr val="CC0000"/>
                  </a:solidFill>
                  <a:latin typeface="Comic Sans MS" pitchFamily="66" charset="0"/>
                </a:rPr>
                <a:t>1</a:t>
              </a:r>
              <a:endParaRPr lang="en-US" sz="2000" dirty="0">
                <a:solidFill>
                  <a:srgbClr val="CC0000"/>
                </a:solidFill>
                <a:latin typeface="Comic Sans MS" pitchFamily="66" charset="0"/>
              </a:endParaRPr>
            </a:p>
          </p:txBody>
        </p:sp>
        <p:sp>
          <p:nvSpPr>
            <p:cNvPr id="77868" name="Text Box 68"/>
            <p:cNvSpPr txBox="1">
              <a:spLocks noChangeArrowheads="1"/>
            </p:cNvSpPr>
            <p:nvPr/>
          </p:nvSpPr>
          <p:spPr bwMode="auto">
            <a:xfrm>
              <a:off x="4627" y="3338"/>
              <a:ext cx="267" cy="252"/>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n</a:t>
              </a:r>
              <a:r>
                <a:rPr lang="en-US" sz="2000" baseline="-25000" dirty="0">
                  <a:solidFill>
                    <a:srgbClr val="CC0000"/>
                  </a:solidFill>
                  <a:latin typeface="Comic Sans MS" pitchFamily="66" charset="0"/>
                </a:rPr>
                <a:t>2</a:t>
              </a:r>
              <a:endParaRPr lang="en-US" sz="2000" dirty="0">
                <a:solidFill>
                  <a:srgbClr val="CC0000"/>
                </a:solidFill>
                <a:latin typeface="Comic Sans MS" pitchFamily="66" charset="0"/>
              </a:endParaRPr>
            </a:p>
          </p:txBody>
        </p:sp>
      </p:grpSp>
      <p:sp>
        <p:nvSpPr>
          <p:cNvPr id="71" name="Text Box 27"/>
          <p:cNvSpPr txBox="1">
            <a:spLocks noChangeArrowheads="1"/>
          </p:cNvSpPr>
          <p:nvPr/>
        </p:nvSpPr>
        <p:spPr bwMode="auto">
          <a:xfrm>
            <a:off x="5499100" y="1377950"/>
            <a:ext cx="303288" cy="400110"/>
          </a:xfrm>
          <a:prstGeom prst="rect">
            <a:avLst/>
          </a:prstGeom>
          <a:noFill/>
          <a:ln w="9525">
            <a:noFill/>
            <a:miter lim="800000"/>
            <a:headEnd/>
            <a:tailEnd/>
          </a:ln>
        </p:spPr>
        <p:txBody>
          <a:bodyPr wrap="none">
            <a:spAutoFit/>
          </a:bodyPr>
          <a:lstStyle/>
          <a:p>
            <a:r>
              <a:rPr lang="en-US" sz="2000" dirty="0" smtClean="0"/>
              <a:t>S</a:t>
            </a:r>
            <a:endParaRPr lang="en-US" sz="2000" dirty="0"/>
          </a:p>
        </p:txBody>
      </p:sp>
      <p:sp>
        <p:nvSpPr>
          <p:cNvPr id="88" name="Rectangle 47"/>
          <p:cNvSpPr>
            <a:spLocks noChangeArrowheads="1"/>
          </p:cNvSpPr>
          <p:nvPr/>
        </p:nvSpPr>
        <p:spPr bwMode="auto">
          <a:xfrm>
            <a:off x="5715000" y="5807075"/>
            <a:ext cx="381000" cy="365125"/>
          </a:xfrm>
          <a:prstGeom prst="rect">
            <a:avLst/>
          </a:prstGeom>
          <a:noFill/>
          <a:ln w="9525">
            <a:noFill/>
            <a:miter lim="800000"/>
            <a:headEnd/>
            <a:tailEnd/>
          </a:ln>
        </p:spPr>
        <p:txBody>
          <a:bodyPr anchor="ctr" anchorCtr="1"/>
          <a:lstStyle/>
          <a:p>
            <a:pPr>
              <a:spcBef>
                <a:spcPct val="20000"/>
              </a:spcBef>
            </a:pPr>
            <a:r>
              <a:rPr lang="en-US" sz="2000" dirty="0" smtClean="0">
                <a:solidFill>
                  <a:schemeClr val="accent2"/>
                </a:solidFill>
              </a:rPr>
              <a:t>1</a:t>
            </a:r>
            <a:endParaRPr lang="en-US" sz="2000" dirty="0">
              <a:solidFill>
                <a:schemeClr val="accent2"/>
              </a:solidFill>
            </a:endParaRPr>
          </a:p>
        </p:txBody>
      </p:sp>
      <p:sp>
        <p:nvSpPr>
          <p:cNvPr id="89" name="Line 48"/>
          <p:cNvSpPr>
            <a:spLocks noChangeShapeType="1"/>
          </p:cNvSpPr>
          <p:nvPr/>
        </p:nvSpPr>
        <p:spPr bwMode="auto">
          <a:xfrm>
            <a:off x="5715000" y="5807075"/>
            <a:ext cx="3048000" cy="0"/>
          </a:xfrm>
          <a:prstGeom prst="line">
            <a:avLst/>
          </a:prstGeom>
          <a:noFill/>
          <a:ln w="28575" cap="sq">
            <a:solidFill>
              <a:schemeClr val="tx1"/>
            </a:solidFill>
            <a:round/>
            <a:headEnd/>
            <a:tailEnd/>
          </a:ln>
        </p:spPr>
        <p:txBody>
          <a:bodyPr/>
          <a:lstStyle/>
          <a:p>
            <a:endParaRPr lang="en-US"/>
          </a:p>
        </p:txBody>
      </p:sp>
      <p:sp>
        <p:nvSpPr>
          <p:cNvPr id="90" name="Line 49"/>
          <p:cNvSpPr>
            <a:spLocks noChangeShapeType="1"/>
          </p:cNvSpPr>
          <p:nvPr/>
        </p:nvSpPr>
        <p:spPr bwMode="auto">
          <a:xfrm>
            <a:off x="5715000" y="6172200"/>
            <a:ext cx="3048000" cy="0"/>
          </a:xfrm>
          <a:prstGeom prst="line">
            <a:avLst/>
          </a:prstGeom>
          <a:noFill/>
          <a:ln w="28575" cap="sq">
            <a:solidFill>
              <a:schemeClr val="tx1"/>
            </a:solidFill>
            <a:round/>
            <a:headEnd/>
            <a:tailEnd/>
          </a:ln>
        </p:spPr>
        <p:txBody>
          <a:bodyPr/>
          <a:lstStyle/>
          <a:p>
            <a:endParaRPr lang="en-US"/>
          </a:p>
        </p:txBody>
      </p:sp>
      <p:sp>
        <p:nvSpPr>
          <p:cNvPr id="91" name="Line 50"/>
          <p:cNvSpPr>
            <a:spLocks noChangeShapeType="1"/>
          </p:cNvSpPr>
          <p:nvPr/>
        </p:nvSpPr>
        <p:spPr bwMode="auto">
          <a:xfrm>
            <a:off x="5715000" y="5807075"/>
            <a:ext cx="0" cy="365125"/>
          </a:xfrm>
          <a:prstGeom prst="line">
            <a:avLst/>
          </a:prstGeom>
          <a:noFill/>
          <a:ln w="28575" cap="sq">
            <a:solidFill>
              <a:schemeClr val="tx1"/>
            </a:solidFill>
            <a:round/>
            <a:headEnd/>
            <a:tailEnd/>
          </a:ln>
        </p:spPr>
        <p:txBody>
          <a:bodyPr/>
          <a:lstStyle/>
          <a:p>
            <a:endParaRPr lang="en-US"/>
          </a:p>
        </p:txBody>
      </p:sp>
      <p:sp>
        <p:nvSpPr>
          <p:cNvPr id="92" name="Line 51"/>
          <p:cNvSpPr>
            <a:spLocks noChangeShapeType="1"/>
          </p:cNvSpPr>
          <p:nvPr/>
        </p:nvSpPr>
        <p:spPr bwMode="auto">
          <a:xfrm>
            <a:off x="6096000" y="5807075"/>
            <a:ext cx="0" cy="365125"/>
          </a:xfrm>
          <a:prstGeom prst="line">
            <a:avLst/>
          </a:prstGeom>
          <a:noFill/>
          <a:ln w="12700">
            <a:solidFill>
              <a:schemeClr val="tx1"/>
            </a:solidFill>
            <a:round/>
            <a:headEnd/>
            <a:tailEnd/>
          </a:ln>
        </p:spPr>
        <p:txBody>
          <a:bodyPr/>
          <a:lstStyle/>
          <a:p>
            <a:endParaRPr lang="en-US"/>
          </a:p>
        </p:txBody>
      </p:sp>
      <p:sp>
        <p:nvSpPr>
          <p:cNvPr id="93" name="Line 52"/>
          <p:cNvSpPr>
            <a:spLocks noChangeShapeType="1"/>
          </p:cNvSpPr>
          <p:nvPr/>
        </p:nvSpPr>
        <p:spPr bwMode="auto">
          <a:xfrm>
            <a:off x="6477000" y="5807075"/>
            <a:ext cx="0" cy="365125"/>
          </a:xfrm>
          <a:prstGeom prst="line">
            <a:avLst/>
          </a:prstGeom>
          <a:noFill/>
          <a:ln w="12700">
            <a:solidFill>
              <a:schemeClr val="tx1"/>
            </a:solidFill>
            <a:round/>
            <a:headEnd/>
            <a:tailEnd/>
          </a:ln>
        </p:spPr>
        <p:txBody>
          <a:bodyPr/>
          <a:lstStyle/>
          <a:p>
            <a:endParaRPr lang="en-US"/>
          </a:p>
        </p:txBody>
      </p:sp>
      <p:sp>
        <p:nvSpPr>
          <p:cNvPr id="94" name="Line 53"/>
          <p:cNvSpPr>
            <a:spLocks noChangeShapeType="1"/>
          </p:cNvSpPr>
          <p:nvPr/>
        </p:nvSpPr>
        <p:spPr bwMode="auto">
          <a:xfrm>
            <a:off x="6858000" y="5807075"/>
            <a:ext cx="0" cy="365125"/>
          </a:xfrm>
          <a:prstGeom prst="line">
            <a:avLst/>
          </a:prstGeom>
          <a:noFill/>
          <a:ln w="12700">
            <a:solidFill>
              <a:schemeClr val="tx1"/>
            </a:solidFill>
            <a:round/>
            <a:headEnd/>
            <a:tailEnd/>
          </a:ln>
        </p:spPr>
        <p:txBody>
          <a:bodyPr/>
          <a:lstStyle/>
          <a:p>
            <a:endParaRPr lang="en-US"/>
          </a:p>
        </p:txBody>
      </p:sp>
      <p:sp>
        <p:nvSpPr>
          <p:cNvPr id="95" name="Line 54"/>
          <p:cNvSpPr>
            <a:spLocks noChangeShapeType="1"/>
          </p:cNvSpPr>
          <p:nvPr/>
        </p:nvSpPr>
        <p:spPr bwMode="auto">
          <a:xfrm>
            <a:off x="7239000" y="5807075"/>
            <a:ext cx="0" cy="365125"/>
          </a:xfrm>
          <a:prstGeom prst="line">
            <a:avLst/>
          </a:prstGeom>
          <a:noFill/>
          <a:ln w="12700">
            <a:solidFill>
              <a:schemeClr val="tx1"/>
            </a:solidFill>
            <a:round/>
            <a:headEnd/>
            <a:tailEnd/>
          </a:ln>
        </p:spPr>
        <p:txBody>
          <a:bodyPr/>
          <a:lstStyle/>
          <a:p>
            <a:endParaRPr lang="en-US" sz="2000"/>
          </a:p>
        </p:txBody>
      </p:sp>
      <p:sp>
        <p:nvSpPr>
          <p:cNvPr id="96" name="Line 55"/>
          <p:cNvSpPr>
            <a:spLocks noChangeShapeType="1"/>
          </p:cNvSpPr>
          <p:nvPr/>
        </p:nvSpPr>
        <p:spPr bwMode="auto">
          <a:xfrm>
            <a:off x="7620000" y="5807075"/>
            <a:ext cx="0" cy="365125"/>
          </a:xfrm>
          <a:prstGeom prst="line">
            <a:avLst/>
          </a:prstGeom>
          <a:noFill/>
          <a:ln w="12700">
            <a:solidFill>
              <a:schemeClr val="tx1"/>
            </a:solidFill>
            <a:round/>
            <a:headEnd/>
            <a:tailEnd/>
          </a:ln>
        </p:spPr>
        <p:txBody>
          <a:bodyPr/>
          <a:lstStyle/>
          <a:p>
            <a:endParaRPr lang="en-US"/>
          </a:p>
        </p:txBody>
      </p:sp>
      <p:sp>
        <p:nvSpPr>
          <p:cNvPr id="97" name="Line 56"/>
          <p:cNvSpPr>
            <a:spLocks noChangeShapeType="1"/>
          </p:cNvSpPr>
          <p:nvPr/>
        </p:nvSpPr>
        <p:spPr bwMode="auto">
          <a:xfrm>
            <a:off x="8001000" y="5807075"/>
            <a:ext cx="0" cy="365125"/>
          </a:xfrm>
          <a:prstGeom prst="line">
            <a:avLst/>
          </a:prstGeom>
          <a:noFill/>
          <a:ln w="12700">
            <a:solidFill>
              <a:schemeClr val="tx1"/>
            </a:solidFill>
            <a:round/>
            <a:headEnd/>
            <a:tailEnd/>
          </a:ln>
        </p:spPr>
        <p:txBody>
          <a:bodyPr/>
          <a:lstStyle/>
          <a:p>
            <a:endParaRPr lang="en-US"/>
          </a:p>
        </p:txBody>
      </p:sp>
      <p:sp>
        <p:nvSpPr>
          <p:cNvPr id="98" name="Line 57"/>
          <p:cNvSpPr>
            <a:spLocks noChangeShapeType="1"/>
          </p:cNvSpPr>
          <p:nvPr/>
        </p:nvSpPr>
        <p:spPr bwMode="auto">
          <a:xfrm>
            <a:off x="8382000" y="5807075"/>
            <a:ext cx="0" cy="365125"/>
          </a:xfrm>
          <a:prstGeom prst="line">
            <a:avLst/>
          </a:prstGeom>
          <a:noFill/>
          <a:ln w="12700">
            <a:solidFill>
              <a:schemeClr val="tx1"/>
            </a:solidFill>
            <a:round/>
            <a:headEnd/>
            <a:tailEnd/>
          </a:ln>
        </p:spPr>
        <p:txBody>
          <a:bodyPr/>
          <a:lstStyle/>
          <a:p>
            <a:endParaRPr lang="en-US" sz="2000"/>
          </a:p>
        </p:txBody>
      </p:sp>
      <p:sp>
        <p:nvSpPr>
          <p:cNvPr id="99" name="Line 58"/>
          <p:cNvSpPr>
            <a:spLocks noChangeShapeType="1"/>
          </p:cNvSpPr>
          <p:nvPr/>
        </p:nvSpPr>
        <p:spPr bwMode="auto">
          <a:xfrm>
            <a:off x="8763000" y="5807075"/>
            <a:ext cx="0" cy="365125"/>
          </a:xfrm>
          <a:prstGeom prst="line">
            <a:avLst/>
          </a:prstGeom>
          <a:noFill/>
          <a:ln w="28575" cap="sq">
            <a:solidFill>
              <a:schemeClr val="tx1"/>
            </a:solidFill>
            <a:round/>
            <a:headEnd/>
            <a:tailEnd/>
          </a:ln>
        </p:spPr>
        <p:txBody>
          <a:bodyPr/>
          <a:lstStyle/>
          <a:p>
            <a:endParaRPr lang="en-US"/>
          </a:p>
        </p:txBody>
      </p:sp>
      <p:grpSp>
        <p:nvGrpSpPr>
          <p:cNvPr id="4" name="Group 3"/>
          <p:cNvGrpSpPr/>
          <p:nvPr/>
        </p:nvGrpSpPr>
        <p:grpSpPr>
          <a:xfrm>
            <a:off x="6096599" y="5257812"/>
            <a:ext cx="322524" cy="527038"/>
            <a:chOff x="5769573" y="5257812"/>
            <a:chExt cx="322524" cy="527038"/>
          </a:xfrm>
        </p:grpSpPr>
        <p:sp>
          <p:nvSpPr>
            <p:cNvPr id="100" name="Line 59"/>
            <p:cNvSpPr>
              <a:spLocks noChangeShapeType="1"/>
            </p:cNvSpPr>
            <p:nvPr/>
          </p:nvSpPr>
          <p:spPr bwMode="auto">
            <a:xfrm>
              <a:off x="5951537" y="5603875"/>
              <a:ext cx="11113" cy="180975"/>
            </a:xfrm>
            <a:prstGeom prst="line">
              <a:avLst/>
            </a:prstGeom>
            <a:noFill/>
            <a:ln w="38100">
              <a:solidFill>
                <a:srgbClr val="CC0000"/>
              </a:solidFill>
              <a:round/>
              <a:headEnd/>
              <a:tailEnd type="triangle" w="med" len="med"/>
            </a:ln>
          </p:spPr>
          <p:txBody>
            <a:bodyPr/>
            <a:lstStyle/>
            <a:p>
              <a:endParaRPr lang="en-US"/>
            </a:p>
          </p:txBody>
        </p:sp>
        <p:sp>
          <p:nvSpPr>
            <p:cNvPr id="101" name="Text Box 60"/>
            <p:cNvSpPr txBox="1">
              <a:spLocks noChangeArrowheads="1"/>
            </p:cNvSpPr>
            <p:nvPr/>
          </p:nvSpPr>
          <p:spPr bwMode="auto">
            <a:xfrm>
              <a:off x="5769573" y="5257812"/>
              <a:ext cx="322524" cy="400110"/>
            </a:xfrm>
            <a:prstGeom prst="rect">
              <a:avLst/>
            </a:prstGeom>
            <a:noFill/>
            <a:ln w="9525">
              <a:noFill/>
              <a:miter lim="800000"/>
              <a:headEnd/>
              <a:tailEnd/>
            </a:ln>
          </p:spPr>
          <p:txBody>
            <a:bodyPr wrap="none">
              <a:spAutoFit/>
            </a:bodyPr>
            <a:lstStyle/>
            <a:p>
              <a:r>
                <a:rPr lang="en-US" sz="2000" dirty="0" smtClean="0">
                  <a:solidFill>
                    <a:srgbClr val="CC0000"/>
                  </a:solidFill>
                  <a:latin typeface="Comic Sans MS" pitchFamily="66" charset="0"/>
                </a:rPr>
                <a:t>k</a:t>
              </a:r>
              <a:endParaRPr lang="en-US" sz="2000" dirty="0">
                <a:solidFill>
                  <a:srgbClr val="CC0000"/>
                </a:solidFill>
                <a:latin typeface="Comic Sans MS" pitchFamily="66" charset="0"/>
              </a:endParaRPr>
            </a:p>
          </p:txBody>
        </p:sp>
      </p:grpSp>
      <p:sp>
        <p:nvSpPr>
          <p:cNvPr id="102" name="Line 61"/>
          <p:cNvSpPr>
            <a:spLocks noChangeShapeType="1"/>
          </p:cNvSpPr>
          <p:nvPr/>
        </p:nvSpPr>
        <p:spPr bwMode="auto">
          <a:xfrm>
            <a:off x="8632825" y="5599112"/>
            <a:ext cx="11113" cy="180975"/>
          </a:xfrm>
          <a:prstGeom prst="line">
            <a:avLst/>
          </a:prstGeom>
          <a:noFill/>
          <a:ln w="38100">
            <a:solidFill>
              <a:srgbClr val="CC0000"/>
            </a:solidFill>
            <a:round/>
            <a:headEnd/>
            <a:tailEnd type="triangle" w="med" len="med"/>
          </a:ln>
        </p:spPr>
        <p:txBody>
          <a:bodyPr/>
          <a:lstStyle/>
          <a:p>
            <a:endParaRPr lang="en-US"/>
          </a:p>
        </p:txBody>
      </p:sp>
      <p:sp>
        <p:nvSpPr>
          <p:cNvPr id="103" name="Text Box 62"/>
          <p:cNvSpPr txBox="1">
            <a:spLocks noChangeArrowheads="1"/>
          </p:cNvSpPr>
          <p:nvPr/>
        </p:nvSpPr>
        <p:spPr bwMode="auto">
          <a:xfrm>
            <a:off x="8507412" y="5154612"/>
            <a:ext cx="306388" cy="396875"/>
          </a:xfrm>
          <a:prstGeom prst="rect">
            <a:avLst/>
          </a:prstGeom>
          <a:noFill/>
          <a:ln w="9525">
            <a:noFill/>
            <a:miter lim="800000"/>
            <a:headEnd/>
            <a:tailEnd/>
          </a:ln>
        </p:spPr>
        <p:txBody>
          <a:bodyPr wrap="none">
            <a:spAutoFit/>
          </a:bodyPr>
          <a:lstStyle/>
          <a:p>
            <a:r>
              <a:rPr lang="en-US" sz="2000" dirty="0">
                <a:solidFill>
                  <a:srgbClr val="CC0000"/>
                </a:solidFill>
                <a:latin typeface="Comic Sans MS" pitchFamily="66" charset="0"/>
              </a:rPr>
              <a:t>r</a:t>
            </a:r>
          </a:p>
        </p:txBody>
      </p:sp>
      <p:grpSp>
        <p:nvGrpSpPr>
          <p:cNvPr id="5" name="Group 4"/>
          <p:cNvGrpSpPr/>
          <p:nvPr/>
        </p:nvGrpSpPr>
        <p:grpSpPr>
          <a:xfrm>
            <a:off x="6829798" y="2704655"/>
            <a:ext cx="256802" cy="495745"/>
            <a:chOff x="6170520" y="2704655"/>
            <a:chExt cx="256802" cy="495745"/>
          </a:xfrm>
        </p:grpSpPr>
        <p:sp>
          <p:nvSpPr>
            <p:cNvPr id="110" name="Line 59"/>
            <p:cNvSpPr>
              <a:spLocks noChangeShapeType="1"/>
            </p:cNvSpPr>
            <p:nvPr/>
          </p:nvSpPr>
          <p:spPr bwMode="auto">
            <a:xfrm>
              <a:off x="6357937" y="3019425"/>
              <a:ext cx="11113" cy="180975"/>
            </a:xfrm>
            <a:prstGeom prst="line">
              <a:avLst/>
            </a:prstGeom>
            <a:noFill/>
            <a:ln w="38100">
              <a:solidFill>
                <a:srgbClr val="CC0000"/>
              </a:solidFill>
              <a:round/>
              <a:headEnd/>
              <a:tailEnd type="triangle" w="med" len="med"/>
            </a:ln>
          </p:spPr>
          <p:txBody>
            <a:bodyPr/>
            <a:lstStyle/>
            <a:p>
              <a:endParaRPr lang="en-US"/>
            </a:p>
          </p:txBody>
        </p:sp>
        <p:sp>
          <p:nvSpPr>
            <p:cNvPr id="111" name="Text Box 60"/>
            <p:cNvSpPr txBox="1">
              <a:spLocks noChangeArrowheads="1"/>
            </p:cNvSpPr>
            <p:nvPr/>
          </p:nvSpPr>
          <p:spPr bwMode="auto">
            <a:xfrm>
              <a:off x="6170520" y="2704655"/>
              <a:ext cx="256802" cy="400110"/>
            </a:xfrm>
            <a:prstGeom prst="rect">
              <a:avLst/>
            </a:prstGeom>
            <a:noFill/>
            <a:ln w="9525">
              <a:noFill/>
              <a:miter lim="800000"/>
              <a:headEnd/>
              <a:tailEnd/>
            </a:ln>
          </p:spPr>
          <p:txBody>
            <a:bodyPr wrap="none">
              <a:spAutoFit/>
            </a:bodyPr>
            <a:lstStyle/>
            <a:p>
              <a:r>
                <a:rPr lang="en-US" sz="2000" dirty="0" err="1" smtClean="0">
                  <a:solidFill>
                    <a:srgbClr val="CC0000"/>
                  </a:solidFill>
                  <a:latin typeface="Comic Sans MS" pitchFamily="66" charset="0"/>
                </a:rPr>
                <a:t>i</a:t>
              </a:r>
              <a:endParaRPr lang="en-US" sz="2000" dirty="0">
                <a:solidFill>
                  <a:srgbClr val="CC0000"/>
                </a:solidFill>
                <a:latin typeface="Comic Sans MS" pitchFamily="66" charset="0"/>
              </a:endParaRPr>
            </a:p>
          </p:txBody>
        </p:sp>
      </p:grpSp>
      <p:grpSp>
        <p:nvGrpSpPr>
          <p:cNvPr id="3" name="Group 2"/>
          <p:cNvGrpSpPr/>
          <p:nvPr/>
        </p:nvGrpSpPr>
        <p:grpSpPr>
          <a:xfrm>
            <a:off x="6721538" y="3777585"/>
            <a:ext cx="288862" cy="489615"/>
            <a:chOff x="6068110" y="3777585"/>
            <a:chExt cx="288862" cy="489615"/>
          </a:xfrm>
        </p:grpSpPr>
        <p:sp>
          <p:nvSpPr>
            <p:cNvPr id="112" name="Line 59"/>
            <p:cNvSpPr>
              <a:spLocks noChangeShapeType="1"/>
            </p:cNvSpPr>
            <p:nvPr/>
          </p:nvSpPr>
          <p:spPr bwMode="auto">
            <a:xfrm>
              <a:off x="6297612" y="4086225"/>
              <a:ext cx="11113" cy="180975"/>
            </a:xfrm>
            <a:prstGeom prst="line">
              <a:avLst/>
            </a:prstGeom>
            <a:noFill/>
            <a:ln w="38100">
              <a:solidFill>
                <a:srgbClr val="CC0000"/>
              </a:solidFill>
              <a:round/>
              <a:headEnd/>
              <a:tailEnd type="triangle" w="med" len="med"/>
            </a:ln>
          </p:spPr>
          <p:txBody>
            <a:bodyPr/>
            <a:lstStyle/>
            <a:p>
              <a:endParaRPr lang="en-US"/>
            </a:p>
          </p:txBody>
        </p:sp>
        <p:sp>
          <p:nvSpPr>
            <p:cNvPr id="113" name="Text Box 60"/>
            <p:cNvSpPr txBox="1">
              <a:spLocks noChangeArrowheads="1"/>
            </p:cNvSpPr>
            <p:nvPr/>
          </p:nvSpPr>
          <p:spPr bwMode="auto">
            <a:xfrm>
              <a:off x="6068110" y="3777585"/>
              <a:ext cx="288862" cy="400110"/>
            </a:xfrm>
            <a:prstGeom prst="rect">
              <a:avLst/>
            </a:prstGeom>
            <a:noFill/>
            <a:ln w="9525">
              <a:noFill/>
              <a:miter lim="800000"/>
              <a:headEnd/>
              <a:tailEnd/>
            </a:ln>
          </p:spPr>
          <p:txBody>
            <a:bodyPr wrap="none">
              <a:spAutoFit/>
            </a:bodyPr>
            <a:lstStyle/>
            <a:p>
              <a:r>
                <a:rPr lang="en-US" sz="2000" dirty="0" smtClean="0">
                  <a:solidFill>
                    <a:srgbClr val="CC0000"/>
                  </a:solidFill>
                  <a:latin typeface="Comic Sans MS" pitchFamily="66" charset="0"/>
                </a:rPr>
                <a:t>j</a:t>
              </a:r>
              <a:endParaRPr lang="en-US" sz="2000" dirty="0">
                <a:solidFill>
                  <a:srgbClr val="CC0000"/>
                </a:solidFill>
                <a:latin typeface="Comic Sans MS" pitchFamily="66" charset="0"/>
              </a:endParaRPr>
            </a:p>
          </p:txBody>
        </p:sp>
      </p:grpSp>
      <p:sp>
        <p:nvSpPr>
          <p:cNvPr id="118" name="Oval 117"/>
          <p:cNvSpPr/>
          <p:nvPr/>
        </p:nvSpPr>
        <p:spPr>
          <a:xfrm>
            <a:off x="6208712" y="3173412"/>
            <a:ext cx="533401" cy="48418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0" name="Text Box 27"/>
          <p:cNvSpPr txBox="1">
            <a:spLocks noChangeArrowheads="1"/>
          </p:cNvSpPr>
          <p:nvPr/>
        </p:nvSpPr>
        <p:spPr bwMode="auto">
          <a:xfrm>
            <a:off x="5334000" y="5791200"/>
            <a:ext cx="303288" cy="400110"/>
          </a:xfrm>
          <a:prstGeom prst="rect">
            <a:avLst/>
          </a:prstGeom>
          <a:noFill/>
          <a:ln w="9525">
            <a:noFill/>
            <a:miter lim="800000"/>
            <a:headEnd/>
            <a:tailEnd/>
          </a:ln>
        </p:spPr>
        <p:txBody>
          <a:bodyPr wrap="none">
            <a:spAutoFit/>
          </a:bodyPr>
          <a:lstStyle/>
          <a:p>
            <a:r>
              <a:rPr lang="en-US" sz="2000" dirty="0" smtClean="0"/>
              <a:t>S</a:t>
            </a:r>
            <a:endParaRPr lang="en-US" sz="2000" dirty="0"/>
          </a:p>
        </p:txBody>
      </p:sp>
      <p:sp>
        <p:nvSpPr>
          <p:cNvPr id="104" name="Oval 103"/>
          <p:cNvSpPr/>
          <p:nvPr/>
        </p:nvSpPr>
        <p:spPr>
          <a:xfrm>
            <a:off x="6705600" y="4240212"/>
            <a:ext cx="533401" cy="48418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5" name="Rectangle 47"/>
          <p:cNvSpPr>
            <a:spLocks noChangeArrowheads="1"/>
          </p:cNvSpPr>
          <p:nvPr/>
        </p:nvSpPr>
        <p:spPr bwMode="auto">
          <a:xfrm>
            <a:off x="6096000" y="5791200"/>
            <a:ext cx="381000" cy="365125"/>
          </a:xfrm>
          <a:prstGeom prst="rect">
            <a:avLst/>
          </a:prstGeom>
          <a:noFill/>
          <a:ln w="9525">
            <a:noFill/>
            <a:miter lim="800000"/>
            <a:headEnd/>
            <a:tailEnd/>
          </a:ln>
        </p:spPr>
        <p:txBody>
          <a:bodyPr anchor="ctr" anchorCtr="1"/>
          <a:lstStyle/>
          <a:p>
            <a:pPr>
              <a:spcBef>
                <a:spcPct val="20000"/>
              </a:spcBef>
            </a:pPr>
            <a:r>
              <a:rPr lang="en-US" sz="2000" dirty="0" smtClean="0">
                <a:solidFill>
                  <a:schemeClr val="accent2"/>
                </a:solidFill>
              </a:rPr>
              <a:t>2</a:t>
            </a:r>
            <a:endParaRPr lang="en-US" sz="2000" dirty="0">
              <a:solidFill>
                <a:schemeClr val="accent2"/>
              </a:solidFill>
            </a:endParaRPr>
          </a:p>
        </p:txBody>
      </p:sp>
      <p:sp>
        <p:nvSpPr>
          <p:cNvPr id="106" name="Text Box 62"/>
          <p:cNvSpPr txBox="1">
            <a:spLocks noChangeArrowheads="1"/>
          </p:cNvSpPr>
          <p:nvPr/>
        </p:nvSpPr>
        <p:spPr bwMode="auto">
          <a:xfrm>
            <a:off x="5715000" y="5410200"/>
            <a:ext cx="322524" cy="400110"/>
          </a:xfrm>
          <a:prstGeom prst="rect">
            <a:avLst/>
          </a:prstGeom>
          <a:noFill/>
          <a:ln w="9525">
            <a:noFill/>
            <a:miter lim="800000"/>
            <a:headEnd/>
            <a:tailEnd/>
          </a:ln>
        </p:spPr>
        <p:txBody>
          <a:bodyPr wrap="none">
            <a:spAutoFit/>
          </a:bodyPr>
          <a:lstStyle/>
          <a:p>
            <a:r>
              <a:rPr lang="en-US" sz="2000" dirty="0" smtClean="0">
                <a:solidFill>
                  <a:srgbClr val="CC0000"/>
                </a:solidFill>
                <a:latin typeface="Comic Sans MS" pitchFamily="66" charset="0"/>
              </a:rPr>
              <a:t>p</a:t>
            </a:r>
            <a:endParaRPr lang="en-US" sz="2000" dirty="0">
              <a:solidFill>
                <a:srgbClr val="CC0000"/>
              </a:solidFill>
              <a:latin typeface="Comic Sans MS" pitchFamily="66" charset="0"/>
            </a:endParaRPr>
          </a:p>
        </p:txBody>
      </p:sp>
      <p:sp>
        <p:nvSpPr>
          <p:cNvPr id="107" name="Oval 106"/>
          <p:cNvSpPr/>
          <p:nvPr/>
        </p:nvSpPr>
        <p:spPr>
          <a:xfrm>
            <a:off x="6705600" y="3173412"/>
            <a:ext cx="533401" cy="48418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9" name="Rectangle 47"/>
          <p:cNvSpPr>
            <a:spLocks noChangeArrowheads="1"/>
          </p:cNvSpPr>
          <p:nvPr/>
        </p:nvSpPr>
        <p:spPr bwMode="auto">
          <a:xfrm>
            <a:off x="6477000" y="5791200"/>
            <a:ext cx="381000" cy="365125"/>
          </a:xfrm>
          <a:prstGeom prst="rect">
            <a:avLst/>
          </a:prstGeom>
          <a:noFill/>
          <a:ln w="9525">
            <a:noFill/>
            <a:miter lim="800000"/>
            <a:headEnd/>
            <a:tailEnd/>
          </a:ln>
        </p:spPr>
        <p:txBody>
          <a:bodyPr anchor="ctr" anchorCtr="1"/>
          <a:lstStyle/>
          <a:p>
            <a:pPr>
              <a:spcBef>
                <a:spcPct val="20000"/>
              </a:spcBef>
            </a:pPr>
            <a:r>
              <a:rPr lang="en-US" sz="2000" dirty="0" smtClean="0">
                <a:solidFill>
                  <a:schemeClr val="accent2"/>
                </a:solidFill>
              </a:rPr>
              <a:t>2</a:t>
            </a:r>
            <a:endParaRPr lang="en-US" sz="2000" dirty="0">
              <a:solidFill>
                <a:schemeClr val="accent2"/>
              </a:solidFill>
            </a:endParaRPr>
          </a:p>
        </p:txBody>
      </p:sp>
      <p:sp>
        <p:nvSpPr>
          <p:cNvPr id="114" name="Rectangle 47"/>
          <p:cNvSpPr>
            <a:spLocks noChangeArrowheads="1"/>
          </p:cNvSpPr>
          <p:nvPr/>
        </p:nvSpPr>
        <p:spPr bwMode="auto">
          <a:xfrm>
            <a:off x="6858000" y="5791200"/>
            <a:ext cx="381000" cy="365125"/>
          </a:xfrm>
          <a:prstGeom prst="rect">
            <a:avLst/>
          </a:prstGeom>
          <a:noFill/>
          <a:ln w="9525">
            <a:noFill/>
            <a:miter lim="800000"/>
            <a:headEnd/>
            <a:tailEnd/>
          </a:ln>
        </p:spPr>
        <p:txBody>
          <a:bodyPr anchor="ctr" anchorCtr="1"/>
          <a:lstStyle/>
          <a:p>
            <a:pPr>
              <a:spcBef>
                <a:spcPct val="20000"/>
              </a:spcBef>
            </a:pPr>
            <a:r>
              <a:rPr lang="en-US" sz="2000" dirty="0" smtClean="0">
                <a:solidFill>
                  <a:schemeClr val="accent2"/>
                </a:solidFill>
              </a:rPr>
              <a:t>4</a:t>
            </a:r>
            <a:endParaRPr lang="en-US" sz="2000" dirty="0">
              <a:solidFill>
                <a:schemeClr val="accent2"/>
              </a:solidFill>
            </a:endParaRPr>
          </a:p>
        </p:txBody>
      </p:sp>
      <p:sp>
        <p:nvSpPr>
          <p:cNvPr id="115" name="Rectangle 47"/>
          <p:cNvSpPr>
            <a:spLocks noChangeArrowheads="1"/>
          </p:cNvSpPr>
          <p:nvPr/>
        </p:nvSpPr>
        <p:spPr bwMode="auto">
          <a:xfrm>
            <a:off x="7239000" y="5791200"/>
            <a:ext cx="381000" cy="365125"/>
          </a:xfrm>
          <a:prstGeom prst="rect">
            <a:avLst/>
          </a:prstGeom>
          <a:noFill/>
          <a:ln w="9525">
            <a:noFill/>
            <a:miter lim="800000"/>
            <a:headEnd/>
            <a:tailEnd/>
          </a:ln>
        </p:spPr>
        <p:txBody>
          <a:bodyPr anchor="ctr" anchorCtr="1"/>
          <a:lstStyle/>
          <a:p>
            <a:pPr>
              <a:spcBef>
                <a:spcPct val="20000"/>
              </a:spcBef>
            </a:pPr>
            <a:r>
              <a:rPr lang="en-US" sz="2000" dirty="0" smtClean="0">
                <a:solidFill>
                  <a:schemeClr val="accent2"/>
                </a:solidFill>
              </a:rPr>
              <a:t>5</a:t>
            </a:r>
            <a:endParaRPr lang="en-US" sz="2000" dirty="0">
              <a:solidFill>
                <a:schemeClr val="accent2"/>
              </a:solidFill>
            </a:endParaRPr>
          </a:p>
        </p:txBody>
      </p:sp>
      <p:sp>
        <p:nvSpPr>
          <p:cNvPr id="116" name="Rectangle 47"/>
          <p:cNvSpPr>
            <a:spLocks noChangeArrowheads="1"/>
          </p:cNvSpPr>
          <p:nvPr/>
        </p:nvSpPr>
        <p:spPr bwMode="auto">
          <a:xfrm>
            <a:off x="7620000" y="5791200"/>
            <a:ext cx="381000" cy="365125"/>
          </a:xfrm>
          <a:prstGeom prst="rect">
            <a:avLst/>
          </a:prstGeom>
          <a:noFill/>
          <a:ln w="9525">
            <a:noFill/>
            <a:miter lim="800000"/>
            <a:headEnd/>
            <a:tailEnd/>
          </a:ln>
        </p:spPr>
        <p:txBody>
          <a:bodyPr anchor="ctr" anchorCtr="1"/>
          <a:lstStyle/>
          <a:p>
            <a:pPr>
              <a:spcBef>
                <a:spcPct val="20000"/>
              </a:spcBef>
            </a:pPr>
            <a:r>
              <a:rPr lang="en-US" sz="2000" dirty="0">
                <a:solidFill>
                  <a:schemeClr val="accent2"/>
                </a:solidFill>
              </a:rPr>
              <a:t>6</a:t>
            </a:r>
          </a:p>
        </p:txBody>
      </p:sp>
      <p:sp>
        <p:nvSpPr>
          <p:cNvPr id="119" name="Rectangle 47"/>
          <p:cNvSpPr>
            <a:spLocks noChangeArrowheads="1"/>
          </p:cNvSpPr>
          <p:nvPr/>
        </p:nvSpPr>
        <p:spPr bwMode="auto">
          <a:xfrm>
            <a:off x="8001000" y="5791200"/>
            <a:ext cx="381000" cy="365125"/>
          </a:xfrm>
          <a:prstGeom prst="rect">
            <a:avLst/>
          </a:prstGeom>
          <a:noFill/>
          <a:ln w="9525">
            <a:noFill/>
            <a:miter lim="800000"/>
            <a:headEnd/>
            <a:tailEnd/>
          </a:ln>
        </p:spPr>
        <p:txBody>
          <a:bodyPr anchor="ctr" anchorCtr="1"/>
          <a:lstStyle/>
          <a:p>
            <a:pPr>
              <a:spcBef>
                <a:spcPct val="20000"/>
              </a:spcBef>
            </a:pPr>
            <a:r>
              <a:rPr lang="en-US" sz="2000" dirty="0" smtClean="0">
                <a:solidFill>
                  <a:schemeClr val="accent2"/>
                </a:solidFill>
              </a:rPr>
              <a:t>8</a:t>
            </a:r>
            <a:endParaRPr lang="en-US" sz="2000" dirty="0">
              <a:solidFill>
                <a:schemeClr val="accent2"/>
              </a:solidFill>
            </a:endParaRPr>
          </a:p>
        </p:txBody>
      </p:sp>
      <p:sp>
        <p:nvSpPr>
          <p:cNvPr id="121" name="Rectangle 47"/>
          <p:cNvSpPr>
            <a:spLocks noChangeArrowheads="1"/>
          </p:cNvSpPr>
          <p:nvPr/>
        </p:nvSpPr>
        <p:spPr bwMode="auto">
          <a:xfrm>
            <a:off x="8382000" y="5791200"/>
            <a:ext cx="381000" cy="365125"/>
          </a:xfrm>
          <a:prstGeom prst="rect">
            <a:avLst/>
          </a:prstGeom>
          <a:noFill/>
          <a:ln w="9525">
            <a:noFill/>
            <a:miter lim="800000"/>
            <a:headEnd/>
            <a:tailEnd/>
          </a:ln>
        </p:spPr>
        <p:txBody>
          <a:bodyPr anchor="ctr" anchorCtr="1"/>
          <a:lstStyle/>
          <a:p>
            <a:pPr>
              <a:spcBef>
                <a:spcPct val="20000"/>
              </a:spcBef>
            </a:pPr>
            <a:r>
              <a:rPr lang="en-US" sz="2000" dirty="0" smtClean="0">
                <a:solidFill>
                  <a:schemeClr val="accent2"/>
                </a:solidFill>
              </a:rPr>
              <a:t>9</a:t>
            </a:r>
            <a:endParaRPr lang="en-US" sz="2000" dirty="0">
              <a:solidFill>
                <a:schemeClr val="accent2"/>
              </a:solidFill>
            </a:endParaRPr>
          </a:p>
        </p:txBody>
      </p:sp>
      <p:sp>
        <p:nvSpPr>
          <p:cNvPr id="122" name="Rounded Rectangle 121"/>
          <p:cNvSpPr/>
          <p:nvPr/>
        </p:nvSpPr>
        <p:spPr>
          <a:xfrm>
            <a:off x="1600200" y="4038600"/>
            <a:ext cx="2133600" cy="4572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9095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withEffect">
                                  <p:stCondLst>
                                    <p:cond delay="0"/>
                                  </p:stCondLst>
                                  <p:childTnLst>
                                    <p:animEffect transition="out" filter="wipe(down)">
                                      <p:cBhvr>
                                        <p:cTn id="6" dur="500"/>
                                        <p:tgtEl>
                                          <p:spTgt spid="118"/>
                                        </p:tgtEl>
                                      </p:cBhvr>
                                    </p:animEffect>
                                    <p:set>
                                      <p:cBhvr>
                                        <p:cTn id="7" dur="1" fill="hold">
                                          <p:stCondLst>
                                            <p:cond delay="499"/>
                                          </p:stCondLst>
                                        </p:cTn>
                                        <p:tgtEl>
                                          <p:spTgt spid="118"/>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4.72222E-6 4.44444E-6 L 4.72222E-6 4.44444E-6 C 0.00278 0.00023 0.00573 0.00046 0.00868 0.00116 C 0.00903 0.00139 0.0092 0.00231 0.00971 0.00254 C 0.01041 0.00301 0.01129 0.00301 0.01215 0.00324 C 0.0151 0.0037 0.01806 0.00416 0.02083 0.00463 C 0.02483 0.00694 0.02222 0.00579 0.02917 0.00579 L 0.02917 0.00116 " pathEditMode="relative" ptsTypes="AAAAAAAA">
                                      <p:cBhvr>
                                        <p:cTn id="9" dur="2000" fill="hold"/>
                                        <p:tgtEl>
                                          <p:spTgt spid="4"/>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07"/>
                                        </p:tgtEl>
                                        <p:attrNameLst>
                                          <p:attrName>style.visibility</p:attrName>
                                        </p:attrNameLst>
                                      </p:cBhvr>
                                      <p:to>
                                        <p:strVal val="visible"/>
                                      </p:to>
                                    </p:set>
                                    <p:animEffect transition="in" filter="wipe(down)">
                                      <p:cBhvr>
                                        <p:cTn id="14" dur="500"/>
                                        <p:tgtEl>
                                          <p:spTgt spid="10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wipe(down)">
                                      <p:cBhvr>
                                        <p:cTn id="19" dur="500"/>
                                        <p:tgtEl>
                                          <p:spTgt spid="12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9"/>
                                        </p:tgtEl>
                                        <p:attrNameLst>
                                          <p:attrName>style.visibility</p:attrName>
                                        </p:attrNameLst>
                                      </p:cBhvr>
                                      <p:to>
                                        <p:strVal val="visible"/>
                                      </p:to>
                                    </p:set>
                                    <p:anim calcmode="lin" valueType="num">
                                      <p:cBhvr additive="base">
                                        <p:cTn id="24" dur="500" fill="hold"/>
                                        <p:tgtEl>
                                          <p:spTgt spid="109"/>
                                        </p:tgtEl>
                                        <p:attrNameLst>
                                          <p:attrName>ppt_x</p:attrName>
                                        </p:attrNameLst>
                                      </p:cBhvr>
                                      <p:tavLst>
                                        <p:tav tm="0">
                                          <p:val>
                                            <p:strVal val="#ppt_x"/>
                                          </p:val>
                                        </p:tav>
                                        <p:tav tm="100000">
                                          <p:val>
                                            <p:strVal val="#ppt_x"/>
                                          </p:val>
                                        </p:tav>
                                      </p:tavLst>
                                    </p:anim>
                                    <p:anim calcmode="lin" valueType="num">
                                      <p:cBhvr additive="base">
                                        <p:cTn id="25" dur="500" fill="hold"/>
                                        <p:tgtEl>
                                          <p:spTgt spid="10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0" presetClass="path" presetSubtype="0" accel="50000" decel="50000" fill="hold" nodeType="afterEffect">
                                  <p:stCondLst>
                                    <p:cond delay="0"/>
                                  </p:stCondLst>
                                  <p:childTnLst>
                                    <p:animMotion origin="layout" path="M 1.94444E-6 -0.00532 L 1.94444E-6 -0.00532 C 0.02569 -0.00995 0.02552 -0.01041 0.07726 -0.00625 C 0.08194 -0.00578 0.07726 -0.00254 0.07726 -0.00069 L 0.07726 -0.00046 " pathEditMode="relative" rAng="0" ptsTypes="AAAAA">
                                      <p:cBhvr>
                                        <p:cTn id="28" dur="2000" fill="hold"/>
                                        <p:tgtEl>
                                          <p:spTgt spid="3"/>
                                        </p:tgtEl>
                                        <p:attrNameLst>
                                          <p:attrName>ppt_x</p:attrName>
                                          <p:attrName>ppt_y</p:attrName>
                                        </p:attrNameLst>
                                      </p:cBhvr>
                                      <p:rCtr x="3958" y="46"/>
                                    </p:animMotion>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4"/>
                                        </p:tgtEl>
                                        <p:attrNameLst>
                                          <p:attrName>style.visibility</p:attrName>
                                        </p:attrNameLst>
                                      </p:cBhvr>
                                      <p:to>
                                        <p:strVal val="visible"/>
                                      </p:to>
                                    </p:set>
                                    <p:anim calcmode="lin" valueType="num">
                                      <p:cBhvr additive="base">
                                        <p:cTn id="33" dur="500" fill="hold"/>
                                        <p:tgtEl>
                                          <p:spTgt spid="114"/>
                                        </p:tgtEl>
                                        <p:attrNameLst>
                                          <p:attrName>ppt_x</p:attrName>
                                        </p:attrNameLst>
                                      </p:cBhvr>
                                      <p:tavLst>
                                        <p:tav tm="0">
                                          <p:val>
                                            <p:strVal val="#ppt_x"/>
                                          </p:val>
                                        </p:tav>
                                        <p:tav tm="100000">
                                          <p:val>
                                            <p:strVal val="#ppt_x"/>
                                          </p:val>
                                        </p:tav>
                                      </p:tavLst>
                                    </p:anim>
                                    <p:anim calcmode="lin" valueType="num">
                                      <p:cBhvr additive="base">
                                        <p:cTn id="34" dur="500" fill="hold"/>
                                        <p:tgtEl>
                                          <p:spTgt spid="114"/>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 presetClass="entr" presetSubtype="4" fill="hold" grpId="0" nodeType="afterEffect">
                                  <p:stCondLst>
                                    <p:cond delay="0"/>
                                  </p:stCondLst>
                                  <p:childTnLst>
                                    <p:set>
                                      <p:cBhvr>
                                        <p:cTn id="37" dur="1" fill="hold">
                                          <p:stCondLst>
                                            <p:cond delay="0"/>
                                          </p:stCondLst>
                                        </p:cTn>
                                        <p:tgtEl>
                                          <p:spTgt spid="115"/>
                                        </p:tgtEl>
                                        <p:attrNameLst>
                                          <p:attrName>style.visibility</p:attrName>
                                        </p:attrNameLst>
                                      </p:cBhvr>
                                      <p:to>
                                        <p:strVal val="visible"/>
                                      </p:to>
                                    </p:set>
                                    <p:anim calcmode="lin" valueType="num">
                                      <p:cBhvr additive="base">
                                        <p:cTn id="38" dur="500" fill="hold"/>
                                        <p:tgtEl>
                                          <p:spTgt spid="115"/>
                                        </p:tgtEl>
                                        <p:attrNameLst>
                                          <p:attrName>ppt_x</p:attrName>
                                        </p:attrNameLst>
                                      </p:cBhvr>
                                      <p:tavLst>
                                        <p:tav tm="0">
                                          <p:val>
                                            <p:strVal val="#ppt_x"/>
                                          </p:val>
                                        </p:tav>
                                        <p:tav tm="100000">
                                          <p:val>
                                            <p:strVal val="#ppt_x"/>
                                          </p:val>
                                        </p:tav>
                                      </p:tavLst>
                                    </p:anim>
                                    <p:anim calcmode="lin" valueType="num">
                                      <p:cBhvr additive="base">
                                        <p:cTn id="39" dur="500" fill="hold"/>
                                        <p:tgtEl>
                                          <p:spTgt spid="115"/>
                                        </p:tgtEl>
                                        <p:attrNameLst>
                                          <p:attrName>ppt_y</p:attrName>
                                        </p:attrNameLst>
                                      </p:cBhvr>
                                      <p:tavLst>
                                        <p:tav tm="0">
                                          <p:val>
                                            <p:strVal val="1+#ppt_h/2"/>
                                          </p:val>
                                        </p:tav>
                                        <p:tav tm="100000">
                                          <p:val>
                                            <p:strVal val="#ppt_y"/>
                                          </p:val>
                                        </p:tav>
                                      </p:tavLst>
                                    </p:anim>
                                  </p:childTnLst>
                                </p:cTn>
                              </p:par>
                            </p:childTnLst>
                          </p:cTn>
                        </p:par>
                        <p:par>
                          <p:cTn id="40" fill="hold">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116"/>
                                        </p:tgtEl>
                                        <p:attrNameLst>
                                          <p:attrName>style.visibility</p:attrName>
                                        </p:attrNameLst>
                                      </p:cBhvr>
                                      <p:to>
                                        <p:strVal val="visible"/>
                                      </p:to>
                                    </p:set>
                                    <p:anim calcmode="lin" valueType="num">
                                      <p:cBhvr additive="base">
                                        <p:cTn id="43" dur="500" fill="hold"/>
                                        <p:tgtEl>
                                          <p:spTgt spid="116"/>
                                        </p:tgtEl>
                                        <p:attrNameLst>
                                          <p:attrName>ppt_x</p:attrName>
                                        </p:attrNameLst>
                                      </p:cBhvr>
                                      <p:tavLst>
                                        <p:tav tm="0">
                                          <p:val>
                                            <p:strVal val="#ppt_x"/>
                                          </p:val>
                                        </p:tav>
                                        <p:tav tm="100000">
                                          <p:val>
                                            <p:strVal val="#ppt_x"/>
                                          </p:val>
                                        </p:tav>
                                      </p:tavLst>
                                    </p:anim>
                                    <p:anim calcmode="lin" valueType="num">
                                      <p:cBhvr additive="base">
                                        <p:cTn id="44" dur="500" fill="hold"/>
                                        <p:tgtEl>
                                          <p:spTgt spid="116"/>
                                        </p:tgtEl>
                                        <p:attrNameLst>
                                          <p:attrName>ppt_y</p:attrName>
                                        </p:attrNameLst>
                                      </p:cBhvr>
                                      <p:tavLst>
                                        <p:tav tm="0">
                                          <p:val>
                                            <p:strVal val="1+#ppt_h/2"/>
                                          </p:val>
                                        </p:tav>
                                        <p:tav tm="100000">
                                          <p:val>
                                            <p:strVal val="#ppt_y"/>
                                          </p:val>
                                        </p:tav>
                                      </p:tavLst>
                                    </p:anim>
                                  </p:childTnLst>
                                </p:cTn>
                              </p:par>
                            </p:childTnLst>
                          </p:cTn>
                        </p:par>
                        <p:par>
                          <p:cTn id="45" fill="hold">
                            <p:stCondLst>
                              <p:cond delay="1500"/>
                            </p:stCondLst>
                            <p:childTnLst>
                              <p:par>
                                <p:cTn id="46" presetID="2" presetClass="entr" presetSubtype="4" fill="hold" grpId="0" nodeType="afterEffect">
                                  <p:stCondLst>
                                    <p:cond delay="0"/>
                                  </p:stCondLst>
                                  <p:childTnLst>
                                    <p:set>
                                      <p:cBhvr>
                                        <p:cTn id="47" dur="1" fill="hold">
                                          <p:stCondLst>
                                            <p:cond delay="0"/>
                                          </p:stCondLst>
                                        </p:cTn>
                                        <p:tgtEl>
                                          <p:spTgt spid="119"/>
                                        </p:tgtEl>
                                        <p:attrNameLst>
                                          <p:attrName>style.visibility</p:attrName>
                                        </p:attrNameLst>
                                      </p:cBhvr>
                                      <p:to>
                                        <p:strVal val="visible"/>
                                      </p:to>
                                    </p:set>
                                    <p:anim calcmode="lin" valueType="num">
                                      <p:cBhvr additive="base">
                                        <p:cTn id="48" dur="500" fill="hold"/>
                                        <p:tgtEl>
                                          <p:spTgt spid="119"/>
                                        </p:tgtEl>
                                        <p:attrNameLst>
                                          <p:attrName>ppt_x</p:attrName>
                                        </p:attrNameLst>
                                      </p:cBhvr>
                                      <p:tavLst>
                                        <p:tav tm="0">
                                          <p:val>
                                            <p:strVal val="#ppt_x"/>
                                          </p:val>
                                        </p:tav>
                                        <p:tav tm="100000">
                                          <p:val>
                                            <p:strVal val="#ppt_x"/>
                                          </p:val>
                                        </p:tav>
                                      </p:tavLst>
                                    </p:anim>
                                    <p:anim calcmode="lin" valueType="num">
                                      <p:cBhvr additive="base">
                                        <p:cTn id="49" dur="500" fill="hold"/>
                                        <p:tgtEl>
                                          <p:spTgt spid="119"/>
                                        </p:tgtEl>
                                        <p:attrNameLst>
                                          <p:attrName>ppt_y</p:attrName>
                                        </p:attrNameLst>
                                      </p:cBhvr>
                                      <p:tavLst>
                                        <p:tav tm="0">
                                          <p:val>
                                            <p:strVal val="1+#ppt_h/2"/>
                                          </p:val>
                                        </p:tav>
                                        <p:tav tm="100000">
                                          <p:val>
                                            <p:strVal val="#ppt_y"/>
                                          </p:val>
                                        </p:tav>
                                      </p:tavLst>
                                    </p:anim>
                                  </p:childTnLst>
                                </p:cTn>
                              </p:par>
                            </p:childTnLst>
                          </p:cTn>
                        </p:par>
                        <p:par>
                          <p:cTn id="50" fill="hold">
                            <p:stCondLst>
                              <p:cond delay="2000"/>
                            </p:stCondLst>
                            <p:childTnLst>
                              <p:par>
                                <p:cTn id="51" presetID="2" presetClass="entr" presetSubtype="4" fill="hold" grpId="0" nodeType="afterEffect">
                                  <p:stCondLst>
                                    <p:cond delay="0"/>
                                  </p:stCondLst>
                                  <p:childTnLst>
                                    <p:set>
                                      <p:cBhvr>
                                        <p:cTn id="52" dur="1" fill="hold">
                                          <p:stCondLst>
                                            <p:cond delay="0"/>
                                          </p:stCondLst>
                                        </p:cTn>
                                        <p:tgtEl>
                                          <p:spTgt spid="121"/>
                                        </p:tgtEl>
                                        <p:attrNameLst>
                                          <p:attrName>style.visibility</p:attrName>
                                        </p:attrNameLst>
                                      </p:cBhvr>
                                      <p:to>
                                        <p:strVal val="visible"/>
                                      </p:to>
                                    </p:set>
                                    <p:anim calcmode="lin" valueType="num">
                                      <p:cBhvr additive="base">
                                        <p:cTn id="53" dur="500" fill="hold"/>
                                        <p:tgtEl>
                                          <p:spTgt spid="121"/>
                                        </p:tgtEl>
                                        <p:attrNameLst>
                                          <p:attrName>ppt_x</p:attrName>
                                        </p:attrNameLst>
                                      </p:cBhvr>
                                      <p:tavLst>
                                        <p:tav tm="0">
                                          <p:val>
                                            <p:strVal val="#ppt_x"/>
                                          </p:val>
                                        </p:tav>
                                        <p:tav tm="100000">
                                          <p:val>
                                            <p:strVal val="#ppt_x"/>
                                          </p:val>
                                        </p:tav>
                                      </p:tavLst>
                                    </p:anim>
                                    <p:anim calcmode="lin" valueType="num">
                                      <p:cBhvr additive="base">
                                        <p:cTn id="54"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07" grpId="0" animBg="1"/>
      <p:bldP spid="109" grpId="0"/>
      <p:bldP spid="114" grpId="0"/>
      <p:bldP spid="115" grpId="0"/>
      <p:bldP spid="116" grpId="0"/>
      <p:bldP spid="119" grpId="0"/>
      <p:bldP spid="121" grpId="0"/>
      <p:bldP spid="12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sz="2600" dirty="0" smtClean="0"/>
              <a:t>Computation time analysis Merge </a:t>
            </a:r>
            <a:r>
              <a:rPr lang="en-US" sz="2600" dirty="0"/>
              <a:t>sort: </a:t>
            </a:r>
            <a:r>
              <a:rPr lang="en-US" sz="2600" dirty="0" smtClean="0"/>
              <a:t>O(</a:t>
            </a:r>
            <a:r>
              <a:rPr lang="en-US" sz="2600" i="1" dirty="0" err="1" smtClean="0"/>
              <a:t>n</a:t>
            </a:r>
            <a:r>
              <a:rPr lang="en-US" sz="2600" dirty="0" err="1" smtClean="0"/>
              <a:t>log</a:t>
            </a:r>
            <a:r>
              <a:rPr lang="en-US" sz="2600" i="1" dirty="0" err="1" smtClean="0"/>
              <a:t>n</a:t>
            </a:r>
            <a:r>
              <a:rPr lang="en-US" sz="2600" dirty="0" smtClean="0"/>
              <a:t>)</a:t>
            </a:r>
            <a:endParaRPr lang="en-US" sz="2600" dirty="0"/>
          </a:p>
        </p:txBody>
      </p:sp>
      <p:sp>
        <p:nvSpPr>
          <p:cNvPr id="3" name="Content Placeholder 2"/>
          <p:cNvSpPr>
            <a:spLocks noGrp="1"/>
          </p:cNvSpPr>
          <p:nvPr>
            <p:ph idx="1"/>
          </p:nvPr>
        </p:nvSpPr>
        <p:spPr>
          <a:xfrm>
            <a:off x="0" y="838200"/>
            <a:ext cx="9144000" cy="6019800"/>
          </a:xfrm>
        </p:spPr>
        <p:txBody>
          <a:bodyPr/>
          <a:lstStyle/>
          <a:p>
            <a:pPr marL="0" indent="0" eaLnBrk="1" hangingPunct="1">
              <a:lnSpc>
                <a:spcPct val="120000"/>
              </a:lnSpc>
              <a:buNone/>
            </a:pPr>
            <a:r>
              <a:rPr lang="en-US" sz="1800" b="1" dirty="0" smtClean="0">
                <a:solidFill>
                  <a:srgbClr val="FF0000"/>
                </a:solidFill>
                <a:latin typeface="Times New Roman" panose="02020603050405020304" pitchFamily="18" charset="0"/>
                <a:cs typeface="Times New Roman" panose="02020603050405020304" pitchFamily="18" charset="0"/>
              </a:rPr>
              <a:t>Running time of  Merge procedure:</a:t>
            </a:r>
          </a:p>
          <a:p>
            <a:pPr eaLnBrk="1" hangingPunct="1">
              <a:lnSpc>
                <a:spcPct val="120000"/>
              </a:lnSpc>
            </a:pPr>
            <a:r>
              <a:rPr lang="en-US" sz="1800" dirty="0" smtClean="0">
                <a:latin typeface="Times New Roman" panose="02020603050405020304" pitchFamily="18" charset="0"/>
                <a:cs typeface="Times New Roman" panose="02020603050405020304" pitchFamily="18" charset="0"/>
              </a:rPr>
              <a:t>Initialize (create 2 subarrays </a:t>
            </a:r>
            <a:r>
              <a:rPr lang="en-US" sz="1800" dirty="0">
                <a:latin typeface="Times New Roman" panose="02020603050405020304" pitchFamily="18" charset="0"/>
                <a:cs typeface="Times New Roman" panose="02020603050405020304" pitchFamily="18" charset="0"/>
              </a:rPr>
              <a:t>L </a:t>
            </a:r>
            <a:r>
              <a:rPr lang="en-US" sz="1800" dirty="0" smtClean="0">
                <a:latin typeface="Times New Roman" panose="02020603050405020304" pitchFamily="18" charset="0"/>
                <a:cs typeface="Times New Roman" panose="02020603050405020304" pitchFamily="18" charset="0"/>
              </a:rPr>
              <a:t>and </a:t>
            </a:r>
            <a:r>
              <a:rPr lang="en-US" sz="1800" dirty="0">
                <a:latin typeface="Times New Roman" panose="02020603050405020304" pitchFamily="18" charset="0"/>
                <a:cs typeface="Times New Roman" panose="02020603050405020304" pitchFamily="18" charset="0"/>
              </a:rPr>
              <a:t>R</a:t>
            </a:r>
            <a:r>
              <a:rPr lang="en-US" sz="1800" dirty="0" smtClean="0">
                <a:latin typeface="Times New Roman" panose="02020603050405020304" pitchFamily="18" charset="0"/>
                <a:cs typeface="Times New Roman" panose="02020603050405020304" pitchFamily="18" charset="0"/>
              </a:rPr>
              <a:t>): </a:t>
            </a:r>
          </a:p>
          <a:p>
            <a:pPr lvl="1" eaLnBrk="1" hangingPunct="1">
              <a:lnSpc>
                <a:spcPct val="120000"/>
              </a:lnSpc>
            </a:pPr>
            <a:r>
              <a:rPr lang="en-US" sz="1800" dirty="0" smtClean="0">
                <a:latin typeface="Times New Roman" panose="02020603050405020304" pitchFamily="18" charset="0"/>
                <a:cs typeface="Times New Roman" panose="02020603050405020304" pitchFamily="18" charset="0"/>
                <a:sym typeface="Symbol" pitchFamily="18" charset="2"/>
              </a:rPr>
              <a:t>O(</a:t>
            </a:r>
            <a:r>
              <a:rPr lang="en-US" sz="1800" i="1" dirty="0" smtClean="0">
                <a:latin typeface="Times New Roman" panose="02020603050405020304" pitchFamily="18" charset="0"/>
                <a:cs typeface="Times New Roman" panose="02020603050405020304" pitchFamily="18" charset="0"/>
                <a:sym typeface="Symbol" pitchFamily="18" charset="2"/>
              </a:rPr>
              <a:t>n</a:t>
            </a:r>
            <a:r>
              <a:rPr lang="en-US" sz="1800" baseline="-25000" dirty="0" smtClean="0">
                <a:latin typeface="Times New Roman" panose="02020603050405020304" pitchFamily="18" charset="0"/>
                <a:cs typeface="Times New Roman" panose="02020603050405020304" pitchFamily="18" charset="0"/>
                <a:sym typeface="Symbol" pitchFamily="18" charset="2"/>
              </a:rPr>
              <a:t>1</a:t>
            </a:r>
            <a:r>
              <a:rPr lang="en-US" sz="1800" dirty="0" smtClean="0">
                <a:latin typeface="Times New Roman" panose="02020603050405020304" pitchFamily="18" charset="0"/>
                <a:cs typeface="Times New Roman" panose="02020603050405020304" pitchFamily="18" charset="0"/>
                <a:sym typeface="Symbol" pitchFamily="18" charset="2"/>
              </a:rPr>
              <a:t> </a:t>
            </a:r>
            <a:r>
              <a:rPr lang="en-US" sz="1800" dirty="0">
                <a:latin typeface="Times New Roman" panose="02020603050405020304" pitchFamily="18" charset="0"/>
                <a:cs typeface="Times New Roman" panose="02020603050405020304" pitchFamily="18" charset="0"/>
                <a:sym typeface="Symbol" pitchFamily="18" charset="2"/>
              </a:rPr>
              <a:t>+ </a:t>
            </a:r>
            <a:r>
              <a:rPr lang="en-US" sz="1800" i="1" dirty="0">
                <a:latin typeface="Times New Roman" panose="02020603050405020304" pitchFamily="18" charset="0"/>
                <a:cs typeface="Times New Roman" panose="02020603050405020304" pitchFamily="18" charset="0"/>
                <a:sym typeface="Symbol" pitchFamily="18" charset="2"/>
              </a:rPr>
              <a:t>n</a:t>
            </a:r>
            <a:r>
              <a:rPr lang="en-US" sz="1800" baseline="-25000" dirty="0">
                <a:latin typeface="Times New Roman" panose="02020603050405020304" pitchFamily="18" charset="0"/>
                <a:cs typeface="Times New Roman" panose="02020603050405020304" pitchFamily="18" charset="0"/>
                <a:sym typeface="Symbol" pitchFamily="18" charset="2"/>
              </a:rPr>
              <a:t>2</a:t>
            </a:r>
            <a:r>
              <a:rPr lang="en-US" sz="1800" dirty="0">
                <a:latin typeface="Times New Roman" panose="02020603050405020304" pitchFamily="18" charset="0"/>
                <a:cs typeface="Times New Roman" panose="02020603050405020304" pitchFamily="18" charset="0"/>
                <a:sym typeface="Symbol" pitchFamily="18" charset="2"/>
              </a:rPr>
              <a:t>) = </a:t>
            </a:r>
            <a:r>
              <a:rPr lang="en-US" sz="1800" dirty="0" smtClean="0">
                <a:latin typeface="Times New Roman" panose="02020603050405020304" pitchFamily="18" charset="0"/>
                <a:cs typeface="Times New Roman" panose="02020603050405020304" pitchFamily="18" charset="0"/>
                <a:sym typeface="Symbol" pitchFamily="18" charset="2"/>
              </a:rPr>
              <a:t>O(</a:t>
            </a:r>
            <a:r>
              <a:rPr lang="en-US" sz="1800" i="1" dirty="0" smtClean="0">
                <a:latin typeface="Times New Roman" panose="02020603050405020304" pitchFamily="18" charset="0"/>
                <a:cs typeface="Times New Roman" panose="02020603050405020304" pitchFamily="18" charset="0"/>
                <a:sym typeface="Symbol" pitchFamily="18" charset="2"/>
              </a:rPr>
              <a:t>n</a:t>
            </a:r>
            <a:r>
              <a:rPr lang="en-US" sz="1800" dirty="0">
                <a:latin typeface="Times New Roman" panose="02020603050405020304" pitchFamily="18" charset="0"/>
                <a:cs typeface="Times New Roman" panose="02020603050405020304" pitchFamily="18" charset="0"/>
                <a:sym typeface="Symbol" pitchFamily="18" charset="2"/>
              </a:rPr>
              <a:t>) </a:t>
            </a:r>
          </a:p>
          <a:p>
            <a:pPr eaLnBrk="1" hangingPunct="1">
              <a:lnSpc>
                <a:spcPct val="120000"/>
              </a:lnSpc>
            </a:pPr>
            <a:r>
              <a:rPr lang="en-US" sz="1800" dirty="0" smtClean="0">
                <a:latin typeface="Times New Roman" panose="02020603050405020304" pitchFamily="18" charset="0"/>
                <a:cs typeface="Times New Roman" panose="02020603050405020304" pitchFamily="18" charset="0"/>
                <a:sym typeface="Symbol" pitchFamily="18" charset="2"/>
              </a:rPr>
              <a:t>Insert elements into array S (the loop </a:t>
            </a:r>
            <a:r>
              <a:rPr lang="en-US" sz="1800" b="1" dirty="0" smtClean="0">
                <a:latin typeface="Times New Roman" panose="02020603050405020304" pitchFamily="18" charset="0"/>
                <a:cs typeface="Times New Roman" panose="02020603050405020304" pitchFamily="18" charset="0"/>
                <a:sym typeface="Symbol" pitchFamily="18" charset="2"/>
              </a:rPr>
              <a:t>for)</a:t>
            </a:r>
            <a:r>
              <a:rPr lang="en-US" sz="1800" dirty="0" smtClean="0">
                <a:latin typeface="Times New Roman" panose="02020603050405020304" pitchFamily="18" charset="0"/>
                <a:cs typeface="Times New Roman" panose="02020603050405020304" pitchFamily="18" charset="0"/>
                <a:sym typeface="Symbol" pitchFamily="18" charset="2"/>
              </a:rPr>
              <a:t>:</a:t>
            </a:r>
            <a:endParaRPr lang="en-US" sz="1800" dirty="0">
              <a:latin typeface="Times New Roman" panose="02020603050405020304" pitchFamily="18" charset="0"/>
              <a:cs typeface="Times New Roman" panose="02020603050405020304" pitchFamily="18" charset="0"/>
              <a:sym typeface="Symbol" pitchFamily="18" charset="2"/>
            </a:endParaRPr>
          </a:p>
          <a:p>
            <a:pPr lvl="1" eaLnBrk="1" hangingPunct="1">
              <a:lnSpc>
                <a:spcPct val="120000"/>
              </a:lnSpc>
            </a:pPr>
            <a:r>
              <a:rPr lang="en-US" sz="1800" i="1" dirty="0">
                <a:latin typeface="Times New Roman" panose="02020603050405020304" pitchFamily="18" charset="0"/>
                <a:cs typeface="Times New Roman" panose="02020603050405020304" pitchFamily="18" charset="0"/>
                <a:sym typeface="Symbol" pitchFamily="18" charset="2"/>
              </a:rPr>
              <a:t>n</a:t>
            </a:r>
            <a:r>
              <a:rPr lang="en-US" sz="1800" dirty="0">
                <a:latin typeface="Times New Roman" panose="02020603050405020304" pitchFamily="18" charset="0"/>
                <a:cs typeface="Times New Roman" panose="02020603050405020304" pitchFamily="18" charset="0"/>
                <a:sym typeface="Symbol" pitchFamily="18" charset="2"/>
              </a:rPr>
              <a:t> </a:t>
            </a:r>
            <a:r>
              <a:rPr lang="en-US" sz="1800" dirty="0" smtClean="0">
                <a:latin typeface="Times New Roman" panose="02020603050405020304" pitchFamily="18" charset="0"/>
                <a:cs typeface="Times New Roman" panose="02020603050405020304" pitchFamily="18" charset="0"/>
                <a:sym typeface="Symbol" pitchFamily="18" charset="2"/>
              </a:rPr>
              <a:t>loops, each loop requires constant time </a:t>
            </a:r>
            <a:r>
              <a:rPr lang="en-US" sz="1800" dirty="0">
                <a:latin typeface="Times New Roman" panose="02020603050405020304" pitchFamily="18" charset="0"/>
                <a:cs typeface="Times New Roman" panose="02020603050405020304" pitchFamily="18" charset="0"/>
                <a:sym typeface="Symbol" pitchFamily="18" charset="2"/>
              </a:rPr>
              <a:t> </a:t>
            </a:r>
            <a:r>
              <a:rPr lang="en-US" sz="1800" dirty="0" smtClean="0">
                <a:latin typeface="Times New Roman" panose="02020603050405020304" pitchFamily="18" charset="0"/>
                <a:cs typeface="Times New Roman" panose="02020603050405020304" pitchFamily="18" charset="0"/>
                <a:sym typeface="Symbol" pitchFamily="18" charset="2"/>
              </a:rPr>
              <a:t>O(</a:t>
            </a:r>
            <a:r>
              <a:rPr lang="en-US" sz="1800" i="1" dirty="0" smtClean="0">
                <a:latin typeface="Times New Roman" panose="02020603050405020304" pitchFamily="18" charset="0"/>
                <a:cs typeface="Times New Roman" panose="02020603050405020304" pitchFamily="18" charset="0"/>
                <a:sym typeface="Symbol" pitchFamily="18" charset="2"/>
              </a:rPr>
              <a:t>n</a:t>
            </a:r>
            <a:r>
              <a:rPr lang="en-US" sz="1800" dirty="0">
                <a:latin typeface="Times New Roman" panose="02020603050405020304" pitchFamily="18" charset="0"/>
                <a:cs typeface="Times New Roman" panose="02020603050405020304" pitchFamily="18" charset="0"/>
                <a:sym typeface="Symbol" pitchFamily="18" charset="2"/>
              </a:rPr>
              <a:t>)</a:t>
            </a:r>
          </a:p>
          <a:p>
            <a:pPr eaLnBrk="1" hangingPunct="1">
              <a:lnSpc>
                <a:spcPct val="120000"/>
              </a:lnSpc>
            </a:pPr>
            <a:r>
              <a:rPr lang="en-US" sz="1800" dirty="0" smtClean="0">
                <a:latin typeface="Times New Roman" panose="02020603050405020304" pitchFamily="18" charset="0"/>
                <a:cs typeface="Times New Roman" panose="02020603050405020304" pitchFamily="18" charset="0"/>
                <a:sym typeface="Symbol" pitchFamily="18" charset="2"/>
              </a:rPr>
              <a:t>Total running time of Merge procedure: O(</a:t>
            </a:r>
            <a:r>
              <a:rPr lang="en-US" sz="1800" i="1" dirty="0" smtClean="0">
                <a:latin typeface="Times New Roman" panose="02020603050405020304" pitchFamily="18" charset="0"/>
                <a:cs typeface="Times New Roman" panose="02020603050405020304" pitchFamily="18" charset="0"/>
                <a:sym typeface="Symbol" pitchFamily="18" charset="2"/>
              </a:rPr>
              <a:t>n</a:t>
            </a:r>
            <a:r>
              <a:rPr lang="en-US" sz="1800" dirty="0" smtClean="0">
                <a:latin typeface="Times New Roman" panose="02020603050405020304" pitchFamily="18" charset="0"/>
                <a:cs typeface="Times New Roman" panose="02020603050405020304" pitchFamily="18" charset="0"/>
                <a:sym typeface="Symbol" pitchFamily="18" charset="2"/>
              </a:rPr>
              <a:t>)</a:t>
            </a:r>
          </a:p>
          <a:p>
            <a:pPr marL="0" indent="0" eaLnBrk="1" hangingPunct="1">
              <a:lnSpc>
                <a:spcPct val="120000"/>
              </a:lnSpc>
              <a:buNone/>
            </a:pPr>
            <a:r>
              <a:rPr lang="en-US" sz="1800" b="1" dirty="0" smtClean="0">
                <a:solidFill>
                  <a:srgbClr val="FF0000"/>
                </a:solidFill>
                <a:latin typeface="Times New Roman" panose="02020603050405020304" pitchFamily="18" charset="0"/>
                <a:cs typeface="Times New Roman" panose="02020603050405020304" pitchFamily="18" charset="0"/>
                <a:sym typeface="Symbol" pitchFamily="18" charset="2"/>
              </a:rPr>
              <a:t>Running time of Merge Sort:</a:t>
            </a:r>
          </a:p>
          <a:p>
            <a:pPr eaLnBrk="1" hangingPunct="1">
              <a:defRPr/>
            </a:pPr>
            <a:r>
              <a:rPr lang="en-US" sz="1800" b="1" dirty="0" smtClean="0">
                <a:latin typeface="Times New Roman" panose="02020603050405020304" pitchFamily="18" charset="0"/>
                <a:cs typeface="Times New Roman" panose="02020603050405020304" pitchFamily="18" charset="0"/>
              </a:rPr>
              <a:t>Divide: </a:t>
            </a:r>
            <a:r>
              <a:rPr lang="en-US" sz="1800" dirty="0" smtClean="0">
                <a:latin typeface="Times New Roman" panose="02020603050405020304" pitchFamily="18" charset="0"/>
                <a:cs typeface="Times New Roman" panose="02020603050405020304" pitchFamily="18" charset="0"/>
              </a:rPr>
              <a:t>calculate q as the average of p and r:</a:t>
            </a:r>
            <a:r>
              <a:rPr lang="en-US" sz="1800" i="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sym typeface="Symbol" pitchFamily="18" charset="2"/>
              </a:rPr>
              <a:t>O(1</a:t>
            </a:r>
            <a:r>
              <a:rPr lang="en-US" sz="1800" dirty="0">
                <a:latin typeface="Times New Roman" panose="02020603050405020304" pitchFamily="18" charset="0"/>
                <a:cs typeface="Times New Roman" panose="02020603050405020304" pitchFamily="18" charset="0"/>
                <a:sym typeface="Symbol" pitchFamily="18" charset="2"/>
              </a:rPr>
              <a:t>)</a:t>
            </a:r>
            <a:endParaRPr lang="en-US" sz="1800" dirty="0">
              <a:latin typeface="Times New Roman" panose="02020603050405020304" pitchFamily="18" charset="0"/>
              <a:cs typeface="Times New Roman" panose="02020603050405020304" pitchFamily="18" charset="0"/>
            </a:endParaRPr>
          </a:p>
          <a:p>
            <a:pPr eaLnBrk="1" hangingPunct="1">
              <a:defRPr/>
            </a:pPr>
            <a:r>
              <a:rPr lang="en-US" sz="1800" b="1" dirty="0" smtClean="0">
                <a:latin typeface="Times New Roman" panose="02020603050405020304" pitchFamily="18" charset="0"/>
                <a:cs typeface="Times New Roman" panose="02020603050405020304" pitchFamily="18" charset="0"/>
              </a:rPr>
              <a:t>Conquer: </a:t>
            </a:r>
            <a:r>
              <a:rPr lang="en-US" sz="1800" dirty="0" smtClean="0">
                <a:latin typeface="Times New Roman" panose="02020603050405020304" pitchFamily="18" charset="0"/>
                <a:cs typeface="Times New Roman" panose="02020603050405020304" pitchFamily="18" charset="0"/>
              </a:rPr>
              <a:t>solve 2 sub problems with size </a:t>
            </a:r>
            <a:r>
              <a:rPr lang="en-US" sz="1800" i="1"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/2 </a:t>
            </a:r>
            <a:r>
              <a:rPr lang="en-US" sz="1800" dirty="0" smtClean="0">
                <a:latin typeface="Times New Roman" panose="02020603050405020304" pitchFamily="18" charset="0"/>
                <a:cs typeface="Times New Roman" panose="02020603050405020304" pitchFamily="18" charset="0"/>
              </a:rPr>
              <a:t>each </a:t>
            </a:r>
            <a:r>
              <a:rPr lang="en-US" sz="1800" dirty="0" smtClean="0">
                <a:latin typeface="Times New Roman" panose="02020603050405020304" pitchFamily="18" charset="0"/>
                <a:cs typeface="Times New Roman" panose="02020603050405020304" pitchFamily="18" charset="0"/>
                <a:sym typeface="Symbol" pitchFamily="18" charset="2"/>
              </a:rPr>
              <a:t> </a:t>
            </a:r>
            <a:r>
              <a:rPr lang="en-US" sz="1800" dirty="0">
                <a:latin typeface="Times New Roman" panose="02020603050405020304" pitchFamily="18" charset="0"/>
                <a:cs typeface="Times New Roman" panose="02020603050405020304" pitchFamily="18" charset="0"/>
              </a:rPr>
              <a:t>2T (</a:t>
            </a:r>
            <a:r>
              <a:rPr lang="en-US" sz="1800" i="1"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/2)</a:t>
            </a:r>
          </a:p>
          <a:p>
            <a:pPr eaLnBrk="1" hangingPunct="1">
              <a:defRPr/>
            </a:pPr>
            <a:r>
              <a:rPr lang="en-US" sz="1800" b="1" dirty="0" smtClean="0">
                <a:latin typeface="Times New Roman" panose="02020603050405020304" pitchFamily="18" charset="0"/>
                <a:cs typeface="Times New Roman" panose="02020603050405020304" pitchFamily="18" charset="0"/>
              </a:rPr>
              <a:t>Combine:  </a:t>
            </a:r>
            <a:r>
              <a:rPr lang="en-US" sz="1800" dirty="0" smtClean="0">
                <a:latin typeface="Times New Roman" panose="02020603050405020304" pitchFamily="18" charset="0"/>
                <a:cs typeface="Times New Roman" panose="02020603050405020304" pitchFamily="18" charset="0"/>
              </a:rPr>
              <a:t>MERGE 2 sub arrays of  </a:t>
            </a:r>
            <a:r>
              <a:rPr lang="en-US" sz="1800" i="1"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elements requires </a:t>
            </a:r>
            <a:r>
              <a:rPr lang="en-US" sz="1800" dirty="0" smtClean="0">
                <a:latin typeface="Times New Roman" panose="02020603050405020304" pitchFamily="18" charset="0"/>
                <a:cs typeface="Times New Roman" panose="02020603050405020304" pitchFamily="18" charset="0"/>
                <a:sym typeface="Symbol" pitchFamily="18" charset="2"/>
              </a:rPr>
              <a:t>O</a:t>
            </a:r>
            <a:r>
              <a:rPr lang="en-US" sz="1800" dirty="0" smtClean="0">
                <a:latin typeface="Times New Roman" panose="02020603050405020304" pitchFamily="18" charset="0"/>
                <a:cs typeface="Times New Roman" panose="02020603050405020304" pitchFamily="18" charset="0"/>
              </a:rPr>
              <a:t>(</a:t>
            </a:r>
            <a:r>
              <a:rPr lang="en-US" sz="1800" i="1" dirty="0" smtClean="0">
                <a:latin typeface="Times New Roman" panose="02020603050405020304" pitchFamily="18" charset="0"/>
                <a:cs typeface="Times New Roman" panose="02020603050405020304" pitchFamily="18" charset="0"/>
              </a:rPr>
              <a:t>n</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eaLnBrk="1" hangingPunct="1">
              <a:buFontTx/>
              <a:buNone/>
              <a:defRPr/>
            </a:pPr>
            <a:r>
              <a:rPr lang="en-US" sz="1800" dirty="0">
                <a:latin typeface="Times New Roman" panose="02020603050405020304" pitchFamily="18" charset="0"/>
                <a:cs typeface="Times New Roman" panose="02020603050405020304" pitchFamily="18" charset="0"/>
                <a:sym typeface="Symbol" pitchFamily="18" charset="2"/>
              </a:rPr>
              <a:t>                     </a:t>
            </a:r>
            <a:r>
              <a:rPr lang="en-US" sz="1800" dirty="0" smtClean="0">
                <a:latin typeface="Times New Roman" panose="02020603050405020304" pitchFamily="18" charset="0"/>
                <a:cs typeface="Times New Roman" panose="02020603050405020304" pitchFamily="18" charset="0"/>
                <a:sym typeface="Symbol" pitchFamily="18" charset="2"/>
              </a:rPr>
              <a:t>O(1</a:t>
            </a:r>
            <a:r>
              <a:rPr lang="en-US" sz="1800" dirty="0">
                <a:latin typeface="Times New Roman" panose="02020603050405020304" pitchFamily="18" charset="0"/>
                <a:cs typeface="Times New Roman" panose="02020603050405020304" pitchFamily="18" charset="0"/>
                <a:sym typeface="Symbol" pitchFamily="18" charset="2"/>
              </a:rPr>
              <a:t>)		</a:t>
            </a:r>
            <a:r>
              <a:rPr lang="en-US" sz="1800" dirty="0" smtClean="0">
                <a:latin typeface="Times New Roman" panose="02020603050405020304" pitchFamily="18" charset="0"/>
                <a:cs typeface="Times New Roman" panose="02020603050405020304" pitchFamily="18" charset="0"/>
                <a:sym typeface="Symbol" pitchFamily="18" charset="2"/>
              </a:rPr>
              <a:t>if </a:t>
            </a:r>
            <a:r>
              <a:rPr lang="en-US" sz="1800" i="1"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 =1</a:t>
            </a:r>
            <a:r>
              <a:rPr lang="en-US" sz="1800" dirty="0">
                <a:latin typeface="Times New Roman" panose="02020603050405020304" pitchFamily="18" charset="0"/>
                <a:cs typeface="Times New Roman" panose="02020603050405020304" pitchFamily="18" charset="0"/>
                <a:sym typeface="Symbol" pitchFamily="18" charset="2"/>
              </a:rPr>
              <a:t> </a:t>
            </a:r>
          </a:p>
          <a:p>
            <a:pPr eaLnBrk="1" hangingPunct="1">
              <a:buFontTx/>
              <a:buNone/>
              <a:defRPr/>
            </a:pPr>
            <a:r>
              <a:rPr lang="en-US" sz="1800" dirty="0">
                <a:latin typeface="Times New Roman" panose="02020603050405020304" pitchFamily="18" charset="0"/>
                <a:cs typeface="Times New Roman" panose="02020603050405020304" pitchFamily="18" charset="0"/>
                <a:sym typeface="Symbol" pitchFamily="18" charset="2"/>
              </a:rPr>
              <a:t>      T(</a:t>
            </a:r>
            <a:r>
              <a:rPr lang="en-US" sz="1800" i="1" dirty="0">
                <a:latin typeface="Times New Roman" panose="02020603050405020304" pitchFamily="18" charset="0"/>
                <a:cs typeface="Times New Roman" panose="02020603050405020304" pitchFamily="18" charset="0"/>
                <a:sym typeface="Symbol" pitchFamily="18" charset="2"/>
              </a:rPr>
              <a:t>n</a:t>
            </a:r>
            <a:r>
              <a:rPr lang="en-US" sz="1800" dirty="0">
                <a:latin typeface="Times New Roman" panose="02020603050405020304" pitchFamily="18" charset="0"/>
                <a:cs typeface="Times New Roman" panose="02020603050405020304" pitchFamily="18" charset="0"/>
                <a:sym typeface="Symbol" pitchFamily="18" charset="2"/>
              </a:rPr>
              <a:t>) = </a:t>
            </a:r>
            <a:r>
              <a:rPr lang="en-US" sz="1800" dirty="0" smtClean="0">
                <a:latin typeface="Times New Roman" panose="02020603050405020304" pitchFamily="18" charset="0"/>
                <a:cs typeface="Times New Roman" panose="02020603050405020304" pitchFamily="18" charset="0"/>
                <a:sym typeface="Symbol" pitchFamily="18" charset="2"/>
              </a:rPr>
              <a:t>    2T(</a:t>
            </a:r>
            <a:r>
              <a:rPr lang="en-US" sz="1800" i="1" dirty="0" smtClean="0">
                <a:latin typeface="Times New Roman" panose="02020603050405020304" pitchFamily="18" charset="0"/>
                <a:cs typeface="Times New Roman" panose="02020603050405020304" pitchFamily="18" charset="0"/>
                <a:sym typeface="Symbol" pitchFamily="18" charset="2"/>
              </a:rPr>
              <a:t>n</a:t>
            </a:r>
            <a:r>
              <a:rPr lang="en-US" sz="1800" dirty="0" smtClean="0">
                <a:latin typeface="Times New Roman" panose="02020603050405020304" pitchFamily="18" charset="0"/>
                <a:cs typeface="Times New Roman" panose="02020603050405020304" pitchFamily="18" charset="0"/>
                <a:sym typeface="Symbol" pitchFamily="18" charset="2"/>
              </a:rPr>
              <a:t>/2</a:t>
            </a:r>
            <a:r>
              <a:rPr lang="en-US" sz="1800" dirty="0">
                <a:latin typeface="Times New Roman" panose="02020603050405020304" pitchFamily="18" charset="0"/>
                <a:cs typeface="Times New Roman" panose="02020603050405020304" pitchFamily="18" charset="0"/>
                <a:sym typeface="Symbol" pitchFamily="18" charset="2"/>
              </a:rPr>
              <a:t>) + </a:t>
            </a:r>
            <a:r>
              <a:rPr lang="en-US" sz="1800" dirty="0" smtClean="0">
                <a:latin typeface="Times New Roman" panose="02020603050405020304" pitchFamily="18" charset="0"/>
                <a:cs typeface="Times New Roman" panose="02020603050405020304" pitchFamily="18" charset="0"/>
                <a:sym typeface="Symbol" pitchFamily="18" charset="2"/>
              </a:rPr>
              <a:t>O</a:t>
            </a:r>
            <a:r>
              <a:rPr lang="en-US" sz="1800" dirty="0" smtClean="0">
                <a:latin typeface="Times New Roman" panose="02020603050405020304" pitchFamily="18" charset="0"/>
                <a:cs typeface="Times New Roman" panose="02020603050405020304" pitchFamily="18" charset="0"/>
              </a:rPr>
              <a:t>(</a:t>
            </a:r>
            <a:r>
              <a:rPr lang="en-US" sz="1800" i="1" dirty="0" smtClean="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sym typeface="Symbol" pitchFamily="18" charset="2"/>
              </a:rPr>
              <a:t> </a:t>
            </a:r>
            <a:r>
              <a:rPr lang="en-US" sz="1800" dirty="0" smtClean="0">
                <a:latin typeface="Times New Roman" panose="02020603050405020304" pitchFamily="18" charset="0"/>
                <a:cs typeface="Times New Roman" panose="02020603050405020304" pitchFamily="18" charset="0"/>
                <a:sym typeface="Symbol" pitchFamily="18" charset="2"/>
              </a:rPr>
              <a:t> </a:t>
            </a:r>
            <a:r>
              <a:rPr lang="en-US" sz="1800" dirty="0">
                <a:latin typeface="Times New Roman" panose="02020603050405020304" pitchFamily="18" charset="0"/>
                <a:cs typeface="Times New Roman" panose="02020603050405020304" pitchFamily="18" charset="0"/>
                <a:sym typeface="Symbol" pitchFamily="18" charset="2"/>
              </a:rPr>
              <a:t>	</a:t>
            </a:r>
            <a:r>
              <a:rPr lang="en-US" sz="1800" dirty="0" smtClean="0">
                <a:latin typeface="Times New Roman" panose="02020603050405020304" pitchFamily="18" charset="0"/>
                <a:cs typeface="Times New Roman" panose="02020603050405020304" pitchFamily="18" charset="0"/>
                <a:sym typeface="Symbol" pitchFamily="18" charset="2"/>
              </a:rPr>
              <a:t>if </a:t>
            </a:r>
            <a:r>
              <a:rPr lang="en-US" sz="1800" i="1" dirty="0">
                <a:latin typeface="Times New Roman" panose="02020603050405020304" pitchFamily="18" charset="0"/>
                <a:cs typeface="Times New Roman" panose="02020603050405020304" pitchFamily="18" charset="0"/>
                <a:sym typeface="Symbol" pitchFamily="18" charset="2"/>
              </a:rPr>
              <a:t>n</a:t>
            </a:r>
            <a:r>
              <a:rPr lang="en-US" sz="1800" dirty="0">
                <a:latin typeface="Times New Roman" panose="02020603050405020304" pitchFamily="18" charset="0"/>
                <a:cs typeface="Times New Roman" panose="02020603050405020304" pitchFamily="18" charset="0"/>
                <a:sym typeface="Symbol" pitchFamily="18" charset="2"/>
              </a:rPr>
              <a:t> &gt; 1</a:t>
            </a:r>
          </a:p>
          <a:p>
            <a:pPr marL="0" lvl="1" indent="0" eaLnBrk="1" hangingPunct="1">
              <a:buNone/>
              <a:defRPr/>
            </a:pPr>
            <a:endParaRPr lang="en-US" sz="1800" b="1" dirty="0" smtClean="0">
              <a:solidFill>
                <a:srgbClr val="C00000"/>
              </a:solidFill>
              <a:latin typeface="Times New Roman" panose="02020603050405020304" pitchFamily="18" charset="0"/>
              <a:cs typeface="Times New Roman" panose="02020603050405020304" pitchFamily="18" charset="0"/>
              <a:sym typeface="Symbol" pitchFamily="18" charset="2"/>
            </a:endParaRPr>
          </a:p>
          <a:p>
            <a:pPr marL="0" lvl="1" indent="0" eaLnBrk="1" hangingPunct="1">
              <a:buNone/>
              <a:defRPr/>
            </a:pPr>
            <a:r>
              <a:rPr lang="en-US" sz="1800" b="1" dirty="0" smtClean="0">
                <a:solidFill>
                  <a:srgbClr val="C00000"/>
                </a:solidFill>
                <a:latin typeface="Times New Roman" panose="02020603050405020304" pitchFamily="18" charset="0"/>
                <a:cs typeface="Times New Roman" panose="02020603050405020304" pitchFamily="18" charset="0"/>
                <a:sym typeface="Symbol" pitchFamily="18" charset="2"/>
              </a:rPr>
              <a:t>Therefore: </a:t>
            </a:r>
            <a:r>
              <a:rPr lang="en-US" sz="1800" b="1" i="1" dirty="0">
                <a:solidFill>
                  <a:srgbClr val="C00000"/>
                </a:solidFill>
                <a:latin typeface="Times New Roman" panose="02020603050405020304" pitchFamily="18" charset="0"/>
                <a:cs typeface="Times New Roman" panose="02020603050405020304" pitchFamily="18" charset="0"/>
                <a:sym typeface="Symbol" pitchFamily="18" charset="2"/>
              </a:rPr>
              <a:t>T</a:t>
            </a:r>
            <a:r>
              <a:rPr lang="en-US" sz="1800" b="1" dirty="0">
                <a:solidFill>
                  <a:srgbClr val="C00000"/>
                </a:solidFill>
                <a:latin typeface="Times New Roman" panose="02020603050405020304" pitchFamily="18" charset="0"/>
                <a:cs typeface="Times New Roman" panose="02020603050405020304" pitchFamily="18" charset="0"/>
                <a:sym typeface="Symbol" pitchFamily="18" charset="2"/>
              </a:rPr>
              <a:t>(</a:t>
            </a:r>
            <a:r>
              <a:rPr lang="en-US" sz="1800" b="1" i="1" dirty="0">
                <a:solidFill>
                  <a:srgbClr val="C00000"/>
                </a:solidFill>
                <a:latin typeface="Times New Roman" panose="02020603050405020304" pitchFamily="18" charset="0"/>
                <a:cs typeface="Times New Roman" panose="02020603050405020304" pitchFamily="18" charset="0"/>
                <a:sym typeface="Symbol" pitchFamily="18" charset="2"/>
              </a:rPr>
              <a:t>n</a:t>
            </a:r>
            <a:r>
              <a:rPr lang="en-US" sz="1800" b="1" dirty="0">
                <a:solidFill>
                  <a:srgbClr val="C00000"/>
                </a:solidFill>
                <a:latin typeface="Times New Roman" panose="02020603050405020304" pitchFamily="18" charset="0"/>
                <a:cs typeface="Times New Roman" panose="02020603050405020304" pitchFamily="18" charset="0"/>
                <a:sym typeface="Symbol" pitchFamily="18" charset="2"/>
              </a:rPr>
              <a:t>) = </a:t>
            </a:r>
            <a:r>
              <a:rPr lang="en-US" sz="1800" b="1" i="1" dirty="0" smtClean="0">
                <a:solidFill>
                  <a:srgbClr val="C00000"/>
                </a:solidFill>
                <a:latin typeface="Times New Roman" panose="02020603050405020304" pitchFamily="18" charset="0"/>
                <a:cs typeface="Times New Roman" panose="02020603050405020304" pitchFamily="18" charset="0"/>
                <a:sym typeface="Symbol" pitchFamily="18" charset="2"/>
              </a:rPr>
              <a:t>O</a:t>
            </a:r>
            <a:r>
              <a:rPr lang="en-US" sz="1800" b="1" dirty="0" smtClean="0">
                <a:solidFill>
                  <a:srgbClr val="C00000"/>
                </a:solidFill>
                <a:latin typeface="Times New Roman" panose="02020603050405020304" pitchFamily="18" charset="0"/>
                <a:cs typeface="Times New Roman" panose="02020603050405020304" pitchFamily="18" charset="0"/>
              </a:rPr>
              <a:t>(</a:t>
            </a:r>
            <a:r>
              <a:rPr lang="en-US" sz="1800" b="1" i="1" dirty="0" smtClean="0">
                <a:solidFill>
                  <a:srgbClr val="C00000"/>
                </a:solidFill>
                <a:latin typeface="Times New Roman" panose="02020603050405020304" pitchFamily="18" charset="0"/>
                <a:cs typeface="Times New Roman" panose="02020603050405020304" pitchFamily="18" charset="0"/>
              </a:rPr>
              <a:t>n</a:t>
            </a:r>
            <a:r>
              <a:rPr lang="en-US" sz="1800" b="1" dirty="0" smtClean="0">
                <a:solidFill>
                  <a:srgbClr val="C00000"/>
                </a:solidFill>
                <a:latin typeface="Times New Roman" panose="02020603050405020304" pitchFamily="18" charset="0"/>
                <a:cs typeface="Times New Roman" panose="02020603050405020304" pitchFamily="18" charset="0"/>
              </a:rPr>
              <a:t> </a:t>
            </a:r>
            <a:r>
              <a:rPr lang="en-US" sz="1800" b="1" dirty="0">
                <a:solidFill>
                  <a:srgbClr val="C00000"/>
                </a:solidFill>
                <a:latin typeface="Times New Roman" panose="02020603050405020304" pitchFamily="18" charset="0"/>
                <a:cs typeface="Times New Roman" panose="02020603050405020304" pitchFamily="18" charset="0"/>
              </a:rPr>
              <a:t>log</a:t>
            </a:r>
            <a:r>
              <a:rPr lang="en-US" sz="1800" b="1" i="1" dirty="0">
                <a:solidFill>
                  <a:srgbClr val="C00000"/>
                </a:solidFill>
                <a:latin typeface="Times New Roman" panose="02020603050405020304" pitchFamily="18" charset="0"/>
                <a:cs typeface="Times New Roman" panose="02020603050405020304" pitchFamily="18" charset="0"/>
              </a:rPr>
              <a:t> n</a:t>
            </a:r>
            <a:r>
              <a:rPr lang="en-US" sz="1800" b="1" dirty="0" smtClean="0">
                <a:solidFill>
                  <a:srgbClr val="C00000"/>
                </a:solidFill>
                <a:latin typeface="Times New Roman" panose="02020603050405020304" pitchFamily="18" charset="0"/>
                <a:cs typeface="Times New Roman" panose="02020603050405020304" pitchFamily="18" charset="0"/>
              </a:rPr>
              <a:t>)</a:t>
            </a:r>
            <a:endParaRPr lang="en-US" sz="1800" b="1" dirty="0">
              <a:solidFill>
                <a:srgbClr val="C00000"/>
              </a:solidFill>
              <a:latin typeface="Times New Roman" panose="02020603050405020304" pitchFamily="18" charset="0"/>
              <a:cs typeface="Times New Roman" panose="02020603050405020304" pitchFamily="18" charset="0"/>
            </a:endParaRPr>
          </a:p>
          <a:p>
            <a:pPr eaLnBrk="1" hangingPunct="1">
              <a:buFontTx/>
              <a:buNone/>
              <a:defRPr/>
            </a:pPr>
            <a:endParaRPr lang="en-US" sz="1800" dirty="0">
              <a:latin typeface="Times New Roman" panose="02020603050405020304" pitchFamily="18" charset="0"/>
              <a:cs typeface="Times New Roman" panose="02020603050405020304" pitchFamily="18" charset="0"/>
            </a:endParaRPr>
          </a:p>
          <a:p>
            <a:pPr eaLnBrk="1" hangingPunct="1">
              <a:lnSpc>
                <a:spcPct val="120000"/>
              </a:lnSpc>
            </a:pPr>
            <a:endParaRPr lang="en-US" sz="1800" dirty="0">
              <a:latin typeface="Times New Roman" panose="02020603050405020304" pitchFamily="18" charset="0"/>
              <a:cs typeface="Times New Roman" panose="02020603050405020304" pitchFamily="18" charset="0"/>
              <a:sym typeface="Symbol" pitchFamily="18" charset="2"/>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91</a:t>
            </a:fld>
            <a:endParaRPr lang="en-US"/>
          </a:p>
        </p:txBody>
      </p:sp>
      <p:sp>
        <p:nvSpPr>
          <p:cNvPr id="7" name="AutoShape 4"/>
          <p:cNvSpPr>
            <a:spLocks/>
          </p:cNvSpPr>
          <p:nvPr/>
        </p:nvSpPr>
        <p:spPr bwMode="auto">
          <a:xfrm>
            <a:off x="1066800" y="4495800"/>
            <a:ext cx="120650" cy="671513"/>
          </a:xfrm>
          <a:prstGeom prst="leftBrace">
            <a:avLst>
              <a:gd name="adj1" fmla="val 67434"/>
              <a:gd name="adj2" fmla="val 50000"/>
            </a:avLst>
          </a:prstGeom>
          <a:noFill/>
          <a:ln w="9525">
            <a:solidFill>
              <a:schemeClr val="tx1"/>
            </a:solidFill>
            <a:round/>
            <a:headEnd/>
            <a:tailEnd/>
          </a:ln>
        </p:spPr>
        <p:txBody>
          <a:bodyPr wrap="none" anchor="ctr"/>
          <a:lstStyle/>
          <a:p>
            <a:endParaRPr lang="en-US"/>
          </a:p>
        </p:txBody>
      </p:sp>
      <p:pic>
        <p:nvPicPr>
          <p:cNvPr id="8" name="Picture 7"/>
          <p:cNvPicPr>
            <a:picLocks noChangeAspect="1"/>
          </p:cNvPicPr>
          <p:nvPr/>
        </p:nvPicPr>
        <p:blipFill>
          <a:blip r:embed="rId2"/>
          <a:stretch>
            <a:fillRect/>
          </a:stretch>
        </p:blipFill>
        <p:spPr>
          <a:xfrm>
            <a:off x="6400800" y="872121"/>
            <a:ext cx="2667000" cy="2407147"/>
          </a:xfrm>
          <a:prstGeom prst="rect">
            <a:avLst/>
          </a:prstGeom>
        </p:spPr>
      </p:pic>
      <p:pic>
        <p:nvPicPr>
          <p:cNvPr id="11" name="Picture 10"/>
          <p:cNvPicPr>
            <a:picLocks noChangeAspect="1"/>
          </p:cNvPicPr>
          <p:nvPr/>
        </p:nvPicPr>
        <p:blipFill>
          <a:blip r:embed="rId3"/>
          <a:stretch>
            <a:fillRect/>
          </a:stretch>
        </p:blipFill>
        <p:spPr>
          <a:xfrm>
            <a:off x="6553200" y="3883532"/>
            <a:ext cx="2438400" cy="2162424"/>
          </a:xfrm>
          <a:prstGeom prst="rect">
            <a:avLst/>
          </a:prstGeom>
        </p:spPr>
      </p:pic>
    </p:spTree>
    <p:extLst>
      <p:ext uri="{BB962C8B-B14F-4D97-AF65-F5344CB8AC3E}">
        <p14:creationId xmlns:p14="http://schemas.microsoft.com/office/powerpoint/2010/main" val="35096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4.1</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Insertion Sort</a:t>
            </a:r>
            <a:endParaRPr lang="en-US" sz="3600" dirty="0">
              <a:solidFill>
                <a:schemeClr val="bg1">
                  <a:lumMod val="50000"/>
                </a:schemeClr>
              </a:solidFill>
              <a:latin typeface="Times" panose="02020603050405020304" pitchFamily="18" charset="0"/>
              <a:cs typeface="Times" panose="02020603050405020304" pitchFamily="18" charset="0"/>
            </a:endParaRPr>
          </a:p>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4.2</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Selection Sort</a:t>
            </a:r>
            <a:endParaRPr lang="en-US" sz="3600" dirty="0">
              <a:solidFill>
                <a:schemeClr val="bg1">
                  <a:lumMod val="50000"/>
                </a:schemeClr>
              </a:solidFill>
              <a:latin typeface="Times" panose="02020603050405020304" pitchFamily="18" charset="0"/>
              <a:cs typeface="Times" panose="02020603050405020304" pitchFamily="18" charset="0"/>
            </a:endParaRPr>
          </a:p>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4.3</a:t>
            </a:r>
            <a:r>
              <a:rPr lang="en-US" sz="3600" dirty="0">
                <a:solidFill>
                  <a:schemeClr val="bg1">
                    <a:lumMod val="50000"/>
                  </a:schemeClr>
                </a:solidFill>
                <a:latin typeface="Times" panose="02020603050405020304" pitchFamily="18" charset="0"/>
                <a:cs typeface="Times" panose="02020603050405020304" pitchFamily="18" charset="0"/>
              </a:rPr>
              <a:t>. </a:t>
            </a:r>
            <a:r>
              <a:rPr lang="en-US" sz="3600" dirty="0" smtClean="0">
                <a:solidFill>
                  <a:schemeClr val="bg1">
                    <a:lumMod val="50000"/>
                  </a:schemeClr>
                </a:solidFill>
                <a:latin typeface="Times" panose="02020603050405020304" pitchFamily="18" charset="0"/>
                <a:cs typeface="Times" panose="02020603050405020304" pitchFamily="18" charset="0"/>
              </a:rPr>
              <a:t>Bubble Sort</a:t>
            </a:r>
          </a:p>
          <a:p>
            <a:pPr marL="0" indent="0" eaLnBrk="1" hangingPunct="1">
              <a:buNone/>
            </a:pPr>
            <a:r>
              <a:rPr lang="en-US" sz="3600" dirty="0" smtClean="0">
                <a:solidFill>
                  <a:schemeClr val="bg1">
                    <a:lumMod val="50000"/>
                  </a:schemeClr>
                </a:solidFill>
                <a:latin typeface="Times" panose="02020603050405020304" pitchFamily="18" charset="0"/>
                <a:cs typeface="Times" panose="02020603050405020304" pitchFamily="18" charset="0"/>
              </a:rPr>
              <a:t>4.4. Merge Sort</a:t>
            </a:r>
          </a:p>
          <a:p>
            <a:pPr marL="0" indent="0" eaLnBrk="1" hangingPunct="1">
              <a:buNone/>
            </a:pPr>
            <a:r>
              <a:rPr lang="en-US" sz="3600" b="1" dirty="0" smtClean="0">
                <a:solidFill>
                  <a:srgbClr val="FF0000"/>
                </a:solidFill>
                <a:latin typeface="Times" panose="02020603050405020304" pitchFamily="18" charset="0"/>
                <a:cs typeface="Times" panose="02020603050405020304" pitchFamily="18" charset="0"/>
              </a:rPr>
              <a:t>4.5. Quick Sort</a:t>
            </a:r>
            <a:endParaRPr lang="en-US" sz="3600" b="1" dirty="0">
              <a:solidFill>
                <a:srgbClr val="FF0000"/>
              </a:solidFill>
              <a:latin typeface="Times" panose="02020603050405020304" pitchFamily="18" charset="0"/>
              <a:cs typeface="Times" panose="02020603050405020304" pitchFamily="18" charset="0"/>
            </a:endParaRPr>
          </a:p>
          <a:p>
            <a:pPr eaLnBrk="1" hangingPunct="1">
              <a:lnSpc>
                <a:spcPct val="120000"/>
              </a:lnSpc>
              <a:buFontTx/>
              <a:buNone/>
            </a:pPr>
            <a:r>
              <a:rPr lang="en-US" sz="3600" dirty="0" smtClean="0">
                <a:latin typeface="Times" panose="02020603050405020304" pitchFamily="18" charset="0"/>
                <a:cs typeface="Times" panose="02020603050405020304" pitchFamily="18" charset="0"/>
              </a:rPr>
              <a:t>4.6. Heap </a:t>
            </a:r>
            <a:r>
              <a:rPr lang="en-US" sz="3600" dirty="0">
                <a:latin typeface="Times" panose="02020603050405020304" pitchFamily="18" charset="0"/>
                <a:cs typeface="Times" panose="02020603050405020304" pitchFamily="18" charset="0"/>
              </a:rPr>
              <a:t>Sort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92</a:t>
            </a:fld>
            <a:endParaRPr lang="en-US"/>
          </a:p>
        </p:txBody>
      </p:sp>
      <p:sp>
        <p:nvSpPr>
          <p:cNvPr id="3" name="Right Brace 2"/>
          <p:cNvSpPr/>
          <p:nvPr/>
        </p:nvSpPr>
        <p:spPr>
          <a:xfrm>
            <a:off x="3886200" y="914400"/>
            <a:ext cx="304800" cy="182880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 name="TextBox 3"/>
          <p:cNvSpPr txBox="1"/>
          <p:nvPr/>
        </p:nvSpPr>
        <p:spPr>
          <a:xfrm>
            <a:off x="4343400" y="1274802"/>
            <a:ext cx="2209800" cy="1107996"/>
          </a:xfrm>
          <a:prstGeom prst="rect">
            <a:avLst/>
          </a:prstGeom>
          <a:noFill/>
        </p:spPr>
        <p:txBody>
          <a:bodyPr wrap="square" rtlCol="0">
            <a:spAutoFit/>
          </a:bodyPr>
          <a:lstStyle/>
          <a:p>
            <a:r>
              <a:rPr lang="en-US" dirty="0" smtClean="0"/>
              <a:t>O(</a:t>
            </a:r>
            <a:r>
              <a:rPr lang="en-US" i="1" dirty="0" smtClean="0"/>
              <a:t>n</a:t>
            </a:r>
            <a:r>
              <a:rPr lang="en-US" baseline="30000" dirty="0" smtClean="0"/>
              <a:t>2</a:t>
            </a:r>
            <a:r>
              <a:rPr lang="en-US" dirty="0" smtClean="0"/>
              <a:t>)</a:t>
            </a:r>
            <a:endParaRPr lang="en-US" dirty="0"/>
          </a:p>
        </p:txBody>
      </p:sp>
      <p:sp>
        <p:nvSpPr>
          <p:cNvPr id="7" name="Right Brace 6"/>
          <p:cNvSpPr/>
          <p:nvPr/>
        </p:nvSpPr>
        <p:spPr>
          <a:xfrm>
            <a:off x="3810000" y="2961722"/>
            <a:ext cx="457200" cy="107687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TextBox 7"/>
          <p:cNvSpPr txBox="1"/>
          <p:nvPr/>
        </p:nvSpPr>
        <p:spPr>
          <a:xfrm>
            <a:off x="4419600" y="3210183"/>
            <a:ext cx="4648200" cy="553998"/>
          </a:xfrm>
          <a:prstGeom prst="rect">
            <a:avLst/>
          </a:prstGeom>
          <a:noFill/>
        </p:spPr>
        <p:txBody>
          <a:bodyPr wrap="square" rtlCol="0">
            <a:spAutoFit/>
          </a:bodyPr>
          <a:lstStyle/>
          <a:p>
            <a:r>
              <a:rPr lang="en-US" sz="3000" dirty="0" smtClean="0"/>
              <a:t>Divide and conquer</a:t>
            </a:r>
            <a:endParaRPr lang="en-US" sz="3000" dirty="0"/>
          </a:p>
        </p:txBody>
      </p:sp>
    </p:spTree>
    <p:extLst>
      <p:ext uri="{BB962C8B-B14F-4D97-AF65-F5344CB8AC3E}">
        <p14:creationId xmlns:p14="http://schemas.microsoft.com/office/powerpoint/2010/main" val="393498718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254" y="3048000"/>
            <a:ext cx="3276600" cy="141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838200"/>
          </a:xfrm>
        </p:spPr>
        <p:txBody>
          <a:bodyPr/>
          <a:lstStyle/>
          <a:p>
            <a:r>
              <a:rPr lang="en-US" dirty="0" smtClean="0"/>
              <a:t>4.5. Quick sort</a:t>
            </a:r>
            <a:endParaRPr lang="en-US" dirty="0"/>
          </a:p>
        </p:txBody>
      </p:sp>
      <p:sp>
        <p:nvSpPr>
          <p:cNvPr id="3" name="Content Placeholder 2"/>
          <p:cNvSpPr>
            <a:spLocks noGrp="1"/>
          </p:cNvSpPr>
          <p:nvPr>
            <p:ph idx="1"/>
          </p:nvPr>
        </p:nvSpPr>
        <p:spPr>
          <a:xfrm>
            <a:off x="0" y="838200"/>
            <a:ext cx="9144000" cy="5410200"/>
          </a:xfrm>
        </p:spPr>
        <p:txBody>
          <a:bodyPr/>
          <a:lstStyle/>
          <a:p>
            <a:pPr marL="0" indent="0">
              <a:buNone/>
              <a:defRPr/>
            </a:pPr>
            <a:r>
              <a:rPr lang="en-US" sz="1800" dirty="0" smtClean="0">
                <a:latin typeface="Times New Roman" panose="02020603050405020304" pitchFamily="18" charset="0"/>
                <a:cs typeface="Times New Roman" panose="02020603050405020304" pitchFamily="18" charset="0"/>
              </a:rPr>
              <a:t>The  quick sort algorithm is described recursively as following (similar to </a:t>
            </a:r>
            <a:r>
              <a:rPr lang="en-US" sz="1800" dirty="0">
                <a:latin typeface="Times New Roman" panose="02020603050405020304" pitchFamily="18" charset="0"/>
                <a:cs typeface="Times New Roman" panose="02020603050405020304" pitchFamily="18" charset="0"/>
              </a:rPr>
              <a:t>merge sort): </a:t>
            </a:r>
          </a:p>
          <a:p>
            <a:pPr marL="400050">
              <a:buFontTx/>
              <a:buAutoNum type="arabicPeriod"/>
              <a:defRPr/>
            </a:pPr>
            <a:r>
              <a:rPr lang="en-US" sz="1800" b="1" dirty="0" smtClean="0">
                <a:solidFill>
                  <a:srgbClr val="FF0000"/>
                </a:solidFill>
                <a:latin typeface="Times New Roman" panose="02020603050405020304" pitchFamily="18" charset="0"/>
                <a:cs typeface="Times New Roman" panose="02020603050405020304" pitchFamily="18" charset="0"/>
              </a:rPr>
              <a:t>Base case</a:t>
            </a:r>
            <a:r>
              <a:rPr lang="en-US" sz="1800" dirty="0" smtClean="0">
                <a:latin typeface="Times New Roman" panose="02020603050405020304" pitchFamily="18" charset="0"/>
                <a:cs typeface="Times New Roman" panose="02020603050405020304" pitchFamily="18" charset="0"/>
              </a:rPr>
              <a:t>. If the array has only one element, then the array is sorted already, return it without doing anything. </a:t>
            </a:r>
            <a:endParaRPr lang="en-US" sz="1800" dirty="0">
              <a:latin typeface="Times New Roman" panose="02020603050405020304" pitchFamily="18" charset="0"/>
              <a:cs typeface="Times New Roman" panose="02020603050405020304" pitchFamily="18" charset="0"/>
            </a:endParaRPr>
          </a:p>
          <a:p>
            <a:pPr marL="400050">
              <a:buFontTx/>
              <a:buAutoNum type="arabicPeriod"/>
              <a:defRPr/>
            </a:pPr>
            <a:r>
              <a:rPr lang="en-US" sz="1800" b="1" dirty="0" smtClean="0">
                <a:solidFill>
                  <a:srgbClr val="FF0000"/>
                </a:solidFill>
                <a:latin typeface="Times New Roman" panose="02020603050405020304" pitchFamily="18" charset="0"/>
                <a:cs typeface="Times New Roman" panose="02020603050405020304" pitchFamily="18" charset="0"/>
              </a:rPr>
              <a:t>Divide</a:t>
            </a: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marL="800100" lvl="1" indent="-342900">
              <a:defRPr/>
            </a:pPr>
            <a:r>
              <a:rPr lang="en-US" sz="1800" dirty="0" smtClean="0">
                <a:latin typeface="Times New Roman" panose="02020603050405020304" pitchFamily="18" charset="0"/>
                <a:cs typeface="Times New Roman" panose="02020603050405020304" pitchFamily="18" charset="0"/>
              </a:rPr>
              <a:t>Select an element in the array, and call it as the pivot </a:t>
            </a:r>
            <a:r>
              <a:rPr lang="en-US" sz="1800" dirty="0" smtClean="0">
                <a:solidFill>
                  <a:srgbClr val="C00000"/>
                </a:solidFill>
                <a:latin typeface="Times New Roman" panose="02020603050405020304" pitchFamily="18" charset="0"/>
                <a:cs typeface="Times New Roman" panose="02020603050405020304" pitchFamily="18" charset="0"/>
              </a:rPr>
              <a:t> </a:t>
            </a:r>
            <a:r>
              <a:rPr lang="en-US" sz="1800" b="1" i="1" dirty="0" smtClean="0">
                <a:solidFill>
                  <a:srgbClr val="C00000"/>
                </a:solidFill>
                <a:latin typeface="Times New Roman" panose="02020603050405020304" pitchFamily="18" charset="0"/>
                <a:cs typeface="Times New Roman" panose="02020603050405020304" pitchFamily="18" charset="0"/>
              </a:rPr>
              <a:t>p</a:t>
            </a:r>
            <a:r>
              <a:rPr lang="en-US" sz="1800" dirty="0" smtClean="0">
                <a:solidFill>
                  <a:srgbClr val="C00000"/>
                </a:solidFill>
                <a:latin typeface="Times New Roman" panose="02020603050405020304" pitchFamily="18" charset="0"/>
                <a:cs typeface="Times New Roman" panose="02020603050405020304" pitchFamily="18" charset="0"/>
              </a:rPr>
              <a:t>.</a:t>
            </a: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marL="800100" lvl="1" indent="-342900">
              <a:defRPr/>
            </a:pPr>
            <a:r>
              <a:rPr lang="en-US" sz="1800" dirty="0" smtClean="0">
                <a:latin typeface="Times New Roman" panose="02020603050405020304" pitchFamily="18" charset="0"/>
                <a:cs typeface="Times New Roman" panose="02020603050405020304" pitchFamily="18" charset="0"/>
              </a:rPr>
              <a:t>Divide the array into 2 subarrays: Left subarray </a:t>
            </a:r>
            <a:r>
              <a:rPr lang="en-US" sz="1800" dirty="0">
                <a:latin typeface="Times New Roman" panose="02020603050405020304" pitchFamily="18" charset="0"/>
                <a:cs typeface="Times New Roman" panose="02020603050405020304" pitchFamily="18" charset="0"/>
              </a:rPr>
              <a:t>(</a:t>
            </a:r>
            <a:r>
              <a:rPr lang="en-US" sz="1800" i="1" dirty="0">
                <a:latin typeface="Times New Roman" panose="02020603050405020304" pitchFamily="18" charset="0"/>
                <a:cs typeface="Times New Roman" panose="02020603050405020304" pitchFamily="18" charset="0"/>
              </a:rPr>
              <a:t>L</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consists of elements  ≤ the pivot, right subarray (</a:t>
            </a:r>
            <a:r>
              <a:rPr lang="en-US" sz="1800" i="1" dirty="0" smtClean="0">
                <a:latin typeface="Times New Roman" panose="02020603050405020304" pitchFamily="18" charset="0"/>
                <a:cs typeface="Times New Roman" panose="02020603050405020304" pitchFamily="18" charset="0"/>
              </a:rPr>
              <a:t>R</a:t>
            </a:r>
            <a:r>
              <a:rPr lang="en-US" sz="1800" dirty="0" smtClean="0">
                <a:latin typeface="Times New Roman" panose="02020603050405020304" pitchFamily="18" charset="0"/>
                <a:cs typeface="Times New Roman" panose="02020603050405020304" pitchFamily="18" charset="0"/>
              </a:rPr>
              <a:t>) consists of elements ≥ the pivot. This operation is called “</a:t>
            </a:r>
            <a:r>
              <a:rPr lang="en-US" sz="1800" dirty="0" smtClean="0">
                <a:solidFill>
                  <a:srgbClr val="C00000"/>
                </a:solidFill>
                <a:latin typeface="Times New Roman" panose="02020603050405020304" pitchFamily="18" charset="0"/>
                <a:cs typeface="Times New Roman" panose="02020603050405020304" pitchFamily="18" charset="0"/>
              </a:rPr>
              <a:t>Partition”.</a:t>
            </a:r>
          </a:p>
          <a:p>
            <a:pPr marL="800100" lvl="1" indent="-342900">
              <a:defRPr/>
            </a:pPr>
            <a:endParaRPr lang="en-US" sz="1800" dirty="0">
              <a:solidFill>
                <a:srgbClr val="C00000"/>
              </a:solidFill>
              <a:latin typeface="Times New Roman" panose="02020603050405020304" pitchFamily="18" charset="0"/>
              <a:cs typeface="Times New Roman" panose="02020603050405020304" pitchFamily="18" charset="0"/>
            </a:endParaRPr>
          </a:p>
          <a:p>
            <a:pPr marL="800100" lvl="1" indent="-342900">
              <a:defRPr/>
            </a:pPr>
            <a:endParaRPr lang="en-US" sz="1800" dirty="0" smtClean="0">
              <a:solidFill>
                <a:srgbClr val="C00000"/>
              </a:solidFill>
              <a:latin typeface="Times New Roman" panose="02020603050405020304" pitchFamily="18" charset="0"/>
              <a:cs typeface="Times New Roman" panose="02020603050405020304" pitchFamily="18" charset="0"/>
            </a:endParaRPr>
          </a:p>
          <a:p>
            <a:pPr marL="800100" lvl="1" indent="-342900">
              <a:defRPr/>
            </a:pPr>
            <a:endParaRPr lang="en-US" sz="1800" dirty="0" smtClean="0">
              <a:solidFill>
                <a:srgbClr val="C00000"/>
              </a:solidFill>
              <a:latin typeface="Times New Roman" panose="02020603050405020304" pitchFamily="18" charset="0"/>
              <a:cs typeface="Times New Roman" panose="02020603050405020304" pitchFamily="18" charset="0"/>
            </a:endParaRPr>
          </a:p>
          <a:p>
            <a:pPr marL="800100" lvl="1" indent="-342900">
              <a:defRPr/>
            </a:pPr>
            <a:endParaRPr lang="en-US" sz="1800" dirty="0" smtClean="0">
              <a:solidFill>
                <a:srgbClr val="C00000"/>
              </a:solidFill>
              <a:latin typeface="Times New Roman" panose="02020603050405020304" pitchFamily="18" charset="0"/>
              <a:cs typeface="Times New Roman" panose="02020603050405020304" pitchFamily="18" charset="0"/>
            </a:endParaRPr>
          </a:p>
          <a:p>
            <a:pPr marL="400050">
              <a:buFontTx/>
              <a:buAutoNum type="arabicPeriod"/>
              <a:defRPr/>
            </a:pPr>
            <a:r>
              <a:rPr lang="en-US" sz="1800" b="1" dirty="0" smtClean="0">
                <a:solidFill>
                  <a:srgbClr val="FF0000"/>
                </a:solidFill>
                <a:latin typeface="Times New Roman" panose="02020603050405020304" pitchFamily="18" charset="0"/>
                <a:cs typeface="Times New Roman" panose="02020603050405020304" pitchFamily="18" charset="0"/>
              </a:rPr>
              <a:t>Conquer</a:t>
            </a:r>
            <a:r>
              <a:rPr lang="en-US" sz="1800" dirty="0" smtClean="0">
                <a:latin typeface="Times New Roman" panose="02020603050405020304" pitchFamily="18" charset="0"/>
                <a:cs typeface="Times New Roman" panose="02020603050405020304" pitchFamily="18" charset="0"/>
              </a:rPr>
              <a:t>: recursively call </a:t>
            </a:r>
            <a:r>
              <a:rPr lang="en-US" sz="1800" dirty="0" err="1" smtClean="0">
                <a:latin typeface="Times New Roman" panose="02020603050405020304" pitchFamily="18" charset="0"/>
                <a:cs typeface="Times New Roman" panose="02020603050405020304" pitchFamily="18" charset="0"/>
              </a:rPr>
              <a:t>QuickSort</a:t>
            </a:r>
            <a:r>
              <a:rPr lang="en-US" sz="1800" dirty="0" smtClean="0">
                <a:latin typeface="Times New Roman" panose="02020603050405020304" pitchFamily="18" charset="0"/>
                <a:cs typeface="Times New Roman" panose="02020603050405020304" pitchFamily="18" charset="0"/>
              </a:rPr>
              <a:t> for 2 subarrays </a:t>
            </a:r>
            <a:r>
              <a:rPr lang="en-US" sz="1800" i="1" dirty="0" smtClean="0">
                <a:latin typeface="Times New Roman" panose="02020603050405020304" pitchFamily="18" charset="0"/>
                <a:cs typeface="Times New Roman" panose="02020603050405020304" pitchFamily="18" charset="0"/>
              </a:rPr>
              <a:t>L = A</a:t>
            </a:r>
            <a:r>
              <a:rPr lang="en-US" sz="1800" dirty="0" smtClean="0">
                <a:latin typeface="Times New Roman" panose="02020603050405020304" pitchFamily="18" charset="0"/>
                <a:cs typeface="Times New Roman" panose="02020603050405020304" pitchFamily="18" charset="0"/>
              </a:rPr>
              <a:t>[</a:t>
            </a:r>
            <a:r>
              <a:rPr lang="en-US" sz="1800" i="1" dirty="0" smtClean="0">
                <a:latin typeface="Times New Roman" panose="02020603050405020304" pitchFamily="18" charset="0"/>
                <a:cs typeface="Times New Roman" panose="02020603050405020304" pitchFamily="18" charset="0"/>
              </a:rPr>
              <a:t>p…q</a:t>
            </a:r>
            <a:r>
              <a:rPr lang="en-US" sz="1800" dirty="0" smtClean="0">
                <a:latin typeface="Times New Roman" panose="02020603050405020304" pitchFamily="18" charset="0"/>
                <a:cs typeface="Times New Roman" panose="02020603050405020304" pitchFamily="18" charset="0"/>
              </a:rPr>
              <a:t>] and </a:t>
            </a:r>
            <a:r>
              <a:rPr lang="en-US" sz="1800" i="1" dirty="0" smtClean="0">
                <a:latin typeface="Times New Roman" panose="02020603050405020304" pitchFamily="18" charset="0"/>
                <a:cs typeface="Times New Roman" panose="02020603050405020304" pitchFamily="18" charset="0"/>
              </a:rPr>
              <a:t>R = A</a:t>
            </a:r>
            <a:r>
              <a:rPr lang="en-US" sz="1800" dirty="0" smtClean="0">
                <a:latin typeface="Times New Roman" panose="02020603050405020304" pitchFamily="18" charset="0"/>
                <a:cs typeface="Times New Roman" panose="02020603050405020304" pitchFamily="18" charset="0"/>
              </a:rPr>
              <a:t>[</a:t>
            </a:r>
            <a:r>
              <a:rPr lang="en-US" sz="1800" i="1" dirty="0" smtClean="0">
                <a:latin typeface="Times New Roman" panose="02020603050405020304" pitchFamily="18" charset="0"/>
                <a:cs typeface="Times New Roman" panose="02020603050405020304" pitchFamily="18" charset="0"/>
              </a:rPr>
              <a:t>q+</a:t>
            </a:r>
            <a:r>
              <a:rPr lang="en-US" sz="1800" dirty="0" smtClean="0">
                <a:latin typeface="Times New Roman" panose="02020603050405020304" pitchFamily="18" charset="0"/>
                <a:cs typeface="Times New Roman" panose="02020603050405020304" pitchFamily="18" charset="0"/>
              </a:rPr>
              <a:t>1</a:t>
            </a:r>
            <a:r>
              <a:rPr lang="en-US" sz="1800" i="1" dirty="0" smtClean="0">
                <a:latin typeface="Times New Roman" panose="02020603050405020304" pitchFamily="18" charset="0"/>
                <a:cs typeface="Times New Roman" panose="02020603050405020304" pitchFamily="18" charset="0"/>
              </a:rPr>
              <a:t>…r</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400050">
              <a:buFontTx/>
              <a:buAutoNum type="arabicPeriod"/>
              <a:defRPr/>
            </a:pPr>
            <a:r>
              <a:rPr lang="en-US" sz="1800" b="1" dirty="0" smtClean="0">
                <a:solidFill>
                  <a:srgbClr val="FF0000"/>
                </a:solidFill>
                <a:latin typeface="Times New Roman" panose="02020603050405020304" pitchFamily="18" charset="0"/>
                <a:cs typeface="Times New Roman" panose="02020603050405020304" pitchFamily="18" charset="0"/>
              </a:rPr>
              <a:t>Combine</a:t>
            </a:r>
            <a:r>
              <a:rPr lang="en-US" sz="1800" dirty="0" smtClean="0">
                <a:latin typeface="Times New Roman" panose="02020603050405020304" pitchFamily="18" charset="0"/>
                <a:cs typeface="Times New Roman" panose="02020603050405020304" pitchFamily="18" charset="0"/>
              </a:rPr>
              <a:t>: The sorted array is</a:t>
            </a:r>
            <a:r>
              <a:rPr lang="en-US" sz="1800" b="1" dirty="0" smtClean="0">
                <a:latin typeface="Times New Roman" panose="02020603050405020304" pitchFamily="18" charset="0"/>
                <a:cs typeface="Times New Roman" panose="02020603050405020304" pitchFamily="18" charset="0"/>
              </a:rPr>
              <a:t> </a:t>
            </a:r>
            <a:r>
              <a:rPr lang="en-US" sz="1800" i="1" dirty="0">
                <a:solidFill>
                  <a:srgbClr val="C00000"/>
                </a:solidFill>
                <a:latin typeface="Times New Roman" panose="02020603050405020304" pitchFamily="18" charset="0"/>
                <a:cs typeface="Times New Roman" panose="02020603050405020304" pitchFamily="18" charset="0"/>
              </a:rPr>
              <a:t>L p R</a:t>
            </a:r>
            <a:r>
              <a:rPr lang="en-US" sz="1800" b="1" dirty="0" smtClean="0">
                <a:latin typeface="Times New Roman" panose="02020603050405020304" pitchFamily="18" charset="0"/>
                <a:cs typeface="Times New Roman" panose="02020603050405020304" pitchFamily="18" charset="0"/>
              </a:rPr>
              <a:t>.</a:t>
            </a:r>
          </a:p>
          <a:p>
            <a:pPr marL="57150" indent="0">
              <a:buNone/>
              <a:defRPr/>
            </a:pPr>
            <a:endParaRPr lang="en-US" sz="1800" dirty="0" smtClean="0">
              <a:latin typeface="Times New Roman" panose="02020603050405020304" pitchFamily="18" charset="0"/>
              <a:cs typeface="Times New Roman" panose="02020603050405020304" pitchFamily="18" charset="0"/>
            </a:endParaRPr>
          </a:p>
          <a:p>
            <a:pPr marL="57150" indent="0">
              <a:buNone/>
              <a:defRPr/>
            </a:pPr>
            <a:r>
              <a:rPr lang="en-US" sz="1800" dirty="0" smtClean="0">
                <a:latin typeface="Times New Roman" panose="02020603050405020304" pitchFamily="18" charset="0"/>
                <a:cs typeface="Times New Roman" panose="02020603050405020304" pitchFamily="18" charset="0"/>
              </a:rPr>
              <a:t>In </a:t>
            </a:r>
            <a:r>
              <a:rPr lang="en-US" sz="1800" dirty="0">
                <a:latin typeface="Times New Roman" panose="02020603050405020304" pitchFamily="18" charset="0"/>
                <a:cs typeface="Times New Roman" panose="02020603050405020304" pitchFamily="18" charset="0"/>
              </a:rPr>
              <a:t>contrast to Merge Sort, in Quick </a:t>
            </a:r>
            <a:r>
              <a:rPr lang="en-US" sz="1800" dirty="0" smtClean="0">
                <a:latin typeface="Times New Roman" panose="02020603050405020304" pitchFamily="18" charset="0"/>
                <a:cs typeface="Times New Roman" panose="02020603050405020304" pitchFamily="18" charset="0"/>
              </a:rPr>
              <a:t>Sort: division operation </a:t>
            </a:r>
            <a:r>
              <a:rPr lang="en-US" sz="1800" dirty="0">
                <a:latin typeface="Times New Roman" panose="02020603050405020304" pitchFamily="18" charset="0"/>
                <a:cs typeface="Times New Roman" panose="02020603050405020304" pitchFamily="18" charset="0"/>
              </a:rPr>
              <a:t>is </a:t>
            </a:r>
            <a:r>
              <a:rPr lang="en-US" sz="1800" dirty="0" smtClean="0">
                <a:latin typeface="Times New Roman" panose="02020603050405020304" pitchFamily="18" charset="0"/>
                <a:cs typeface="Times New Roman" panose="02020603050405020304" pitchFamily="18" charset="0"/>
              </a:rPr>
              <a:t>complicate, </a:t>
            </a:r>
            <a:r>
              <a:rPr lang="en-US" sz="1800" dirty="0">
                <a:latin typeface="Times New Roman" panose="02020603050405020304" pitchFamily="18" charset="0"/>
                <a:cs typeface="Times New Roman" panose="02020603050405020304" pitchFamily="18" charset="0"/>
              </a:rPr>
              <a:t>but </a:t>
            </a:r>
            <a:r>
              <a:rPr lang="en-US" sz="1800" dirty="0" smtClean="0">
                <a:latin typeface="Times New Roman" panose="02020603050405020304" pitchFamily="18" charset="0"/>
                <a:cs typeface="Times New Roman" panose="02020603050405020304" pitchFamily="18" charset="0"/>
              </a:rPr>
              <a:t>the Partition </a:t>
            </a:r>
            <a:r>
              <a:rPr lang="en-US" sz="1800" dirty="0">
                <a:latin typeface="Times New Roman" panose="02020603050405020304" pitchFamily="18" charset="0"/>
                <a:cs typeface="Times New Roman" panose="02020603050405020304" pitchFamily="18" charset="0"/>
              </a:rPr>
              <a:t>operation is simple</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93</a:t>
            </a:fld>
            <a:endParaRPr lang="en-US"/>
          </a:p>
        </p:txBody>
      </p:sp>
    </p:spTree>
    <p:extLst>
      <p:ext uri="{BB962C8B-B14F-4D97-AF65-F5344CB8AC3E}">
        <p14:creationId xmlns:p14="http://schemas.microsoft.com/office/powerpoint/2010/main" val="42939985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4.5.Quick sort: Example</a:t>
            </a:r>
            <a:endParaRPr lang="en-US" dirty="0"/>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94</a:t>
            </a:fld>
            <a:endParaRPr lang="en-US"/>
          </a:p>
        </p:txBody>
      </p:sp>
      <p:sp>
        <p:nvSpPr>
          <p:cNvPr id="6" name="Oval 3"/>
          <p:cNvSpPr>
            <a:spLocks noChangeArrowheads="1"/>
          </p:cNvSpPr>
          <p:nvPr>
            <p:custDataLst>
              <p:tags r:id="rId1"/>
            </p:custDataLst>
          </p:nvPr>
        </p:nvSpPr>
        <p:spPr bwMode="auto">
          <a:xfrm>
            <a:off x="914400" y="1066800"/>
            <a:ext cx="4724400" cy="990600"/>
          </a:xfrm>
          <a:prstGeom prst="ellipse">
            <a:avLst/>
          </a:prstGeom>
          <a:solidFill>
            <a:srgbClr val="FFFFFF"/>
          </a:solidFill>
          <a:ln w="9525">
            <a:solidFill>
              <a:schemeClr val="tx1"/>
            </a:solidFill>
            <a:round/>
            <a:headEnd/>
            <a:tailEnd/>
          </a:ln>
        </p:spPr>
        <p:txBody>
          <a:bodyPr wrap="none" anchor="ctr"/>
          <a:lstStyle/>
          <a:p>
            <a:endParaRPr lang="en-US"/>
          </a:p>
        </p:txBody>
      </p:sp>
      <p:sp>
        <p:nvSpPr>
          <p:cNvPr id="7" name="Text Box 4"/>
          <p:cNvSpPr txBox="1">
            <a:spLocks noChangeArrowheads="1"/>
          </p:cNvSpPr>
          <p:nvPr>
            <p:custDataLst>
              <p:tags r:id="rId2"/>
            </p:custDataLst>
          </p:nvPr>
        </p:nvSpPr>
        <p:spPr bwMode="auto">
          <a:xfrm>
            <a:off x="1219200" y="13716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13</a:t>
            </a:r>
          </a:p>
        </p:txBody>
      </p:sp>
      <p:sp>
        <p:nvSpPr>
          <p:cNvPr id="8" name="Text Box 5"/>
          <p:cNvSpPr txBox="1">
            <a:spLocks noChangeArrowheads="1"/>
          </p:cNvSpPr>
          <p:nvPr>
            <p:custDataLst>
              <p:tags r:id="rId3"/>
            </p:custDataLst>
          </p:nvPr>
        </p:nvSpPr>
        <p:spPr bwMode="auto">
          <a:xfrm>
            <a:off x="1828800" y="12192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81</a:t>
            </a:r>
          </a:p>
        </p:txBody>
      </p:sp>
      <p:sp>
        <p:nvSpPr>
          <p:cNvPr id="9" name="Text Box 6"/>
          <p:cNvSpPr txBox="1">
            <a:spLocks noChangeArrowheads="1"/>
          </p:cNvSpPr>
          <p:nvPr>
            <p:custDataLst>
              <p:tags r:id="rId4"/>
            </p:custDataLst>
          </p:nvPr>
        </p:nvSpPr>
        <p:spPr bwMode="auto">
          <a:xfrm>
            <a:off x="2057400" y="15240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92</a:t>
            </a:r>
          </a:p>
        </p:txBody>
      </p:sp>
      <p:sp>
        <p:nvSpPr>
          <p:cNvPr id="10" name="Text Box 7"/>
          <p:cNvSpPr txBox="1">
            <a:spLocks noChangeArrowheads="1"/>
          </p:cNvSpPr>
          <p:nvPr>
            <p:custDataLst>
              <p:tags r:id="rId5"/>
            </p:custDataLst>
          </p:nvPr>
        </p:nvSpPr>
        <p:spPr bwMode="auto">
          <a:xfrm>
            <a:off x="2590800" y="12954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43</a:t>
            </a:r>
          </a:p>
        </p:txBody>
      </p:sp>
      <p:sp>
        <p:nvSpPr>
          <p:cNvPr id="11" name="Text Box 8"/>
          <p:cNvSpPr txBox="1">
            <a:spLocks noChangeArrowheads="1"/>
          </p:cNvSpPr>
          <p:nvPr>
            <p:custDataLst>
              <p:tags r:id="rId6"/>
            </p:custDataLst>
          </p:nvPr>
        </p:nvSpPr>
        <p:spPr bwMode="auto">
          <a:xfrm>
            <a:off x="2971800" y="1706563"/>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65</a:t>
            </a:r>
          </a:p>
        </p:txBody>
      </p:sp>
      <p:sp>
        <p:nvSpPr>
          <p:cNvPr id="12" name="Text Box 9"/>
          <p:cNvSpPr txBox="1">
            <a:spLocks noChangeArrowheads="1"/>
          </p:cNvSpPr>
          <p:nvPr>
            <p:custDataLst>
              <p:tags r:id="rId7"/>
            </p:custDataLst>
          </p:nvPr>
        </p:nvSpPr>
        <p:spPr bwMode="auto">
          <a:xfrm>
            <a:off x="3200400" y="12192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31</a:t>
            </a:r>
          </a:p>
        </p:txBody>
      </p:sp>
      <p:sp>
        <p:nvSpPr>
          <p:cNvPr id="13" name="Text Box 10"/>
          <p:cNvSpPr txBox="1">
            <a:spLocks noChangeArrowheads="1"/>
          </p:cNvSpPr>
          <p:nvPr>
            <p:custDataLst>
              <p:tags r:id="rId8"/>
            </p:custDataLst>
          </p:nvPr>
        </p:nvSpPr>
        <p:spPr bwMode="auto">
          <a:xfrm>
            <a:off x="3810000" y="12192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57</a:t>
            </a:r>
          </a:p>
        </p:txBody>
      </p:sp>
      <p:sp>
        <p:nvSpPr>
          <p:cNvPr id="14" name="Text Box 11"/>
          <p:cNvSpPr txBox="1">
            <a:spLocks noChangeArrowheads="1"/>
          </p:cNvSpPr>
          <p:nvPr>
            <p:custDataLst>
              <p:tags r:id="rId9"/>
            </p:custDataLst>
          </p:nvPr>
        </p:nvSpPr>
        <p:spPr bwMode="auto">
          <a:xfrm>
            <a:off x="4114800" y="16764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26</a:t>
            </a:r>
          </a:p>
        </p:txBody>
      </p:sp>
      <p:sp>
        <p:nvSpPr>
          <p:cNvPr id="15" name="Text Box 12"/>
          <p:cNvSpPr txBox="1">
            <a:spLocks noChangeArrowheads="1"/>
          </p:cNvSpPr>
          <p:nvPr>
            <p:custDataLst>
              <p:tags r:id="rId10"/>
            </p:custDataLst>
          </p:nvPr>
        </p:nvSpPr>
        <p:spPr bwMode="auto">
          <a:xfrm>
            <a:off x="4495800" y="13716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75</a:t>
            </a:r>
          </a:p>
        </p:txBody>
      </p:sp>
      <p:sp>
        <p:nvSpPr>
          <p:cNvPr id="16" name="Text Box 13"/>
          <p:cNvSpPr txBox="1">
            <a:spLocks noChangeArrowheads="1"/>
          </p:cNvSpPr>
          <p:nvPr>
            <p:custDataLst>
              <p:tags r:id="rId11"/>
            </p:custDataLst>
          </p:nvPr>
        </p:nvSpPr>
        <p:spPr bwMode="auto">
          <a:xfrm>
            <a:off x="5029200" y="1524000"/>
            <a:ext cx="276225"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0</a:t>
            </a:r>
          </a:p>
        </p:txBody>
      </p:sp>
      <p:sp>
        <p:nvSpPr>
          <p:cNvPr id="17" name="Oval 14"/>
          <p:cNvSpPr>
            <a:spLocks noChangeArrowheads="1"/>
          </p:cNvSpPr>
          <p:nvPr>
            <p:custDataLst>
              <p:tags r:id="rId12"/>
            </p:custDataLst>
          </p:nvPr>
        </p:nvSpPr>
        <p:spPr bwMode="auto">
          <a:xfrm>
            <a:off x="2967038" y="1674813"/>
            <a:ext cx="384175" cy="301625"/>
          </a:xfrm>
          <a:prstGeom prst="ellipse">
            <a:avLst/>
          </a:prstGeom>
          <a:noFill/>
          <a:ln w="19050">
            <a:solidFill>
              <a:srgbClr val="0000FF"/>
            </a:solidFill>
            <a:round/>
            <a:headEnd/>
            <a:tailEnd/>
          </a:ln>
        </p:spPr>
        <p:txBody>
          <a:bodyPr wrap="none" anchor="ctr"/>
          <a:lstStyle/>
          <a:p>
            <a:endParaRPr lang="en-US"/>
          </a:p>
        </p:txBody>
      </p:sp>
      <p:sp>
        <p:nvSpPr>
          <p:cNvPr id="18" name="Text Box 15"/>
          <p:cNvSpPr txBox="1">
            <a:spLocks noChangeArrowheads="1"/>
          </p:cNvSpPr>
          <p:nvPr>
            <p:custDataLst>
              <p:tags r:id="rId13"/>
            </p:custDataLst>
          </p:nvPr>
        </p:nvSpPr>
        <p:spPr bwMode="auto">
          <a:xfrm>
            <a:off x="533400" y="1066800"/>
            <a:ext cx="407988"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A</a:t>
            </a:r>
          </a:p>
        </p:txBody>
      </p:sp>
      <p:sp>
        <p:nvSpPr>
          <p:cNvPr id="19" name="Text Box 16"/>
          <p:cNvSpPr txBox="1">
            <a:spLocks noChangeArrowheads="1"/>
          </p:cNvSpPr>
          <p:nvPr>
            <p:custDataLst>
              <p:tags r:id="rId14"/>
            </p:custDataLst>
          </p:nvPr>
        </p:nvSpPr>
        <p:spPr bwMode="auto">
          <a:xfrm>
            <a:off x="6904906" y="1111042"/>
            <a:ext cx="1265090" cy="338554"/>
          </a:xfrm>
          <a:prstGeom prst="rect">
            <a:avLst/>
          </a:prstGeom>
          <a:noFill/>
          <a:ln w="9525">
            <a:noFill/>
            <a:miter lim="800000"/>
            <a:headEnd/>
            <a:tailEnd/>
          </a:ln>
        </p:spPr>
        <p:txBody>
          <a:bodyPr wrap="none" anchor="ctr">
            <a:spAutoFit/>
          </a:bodyPr>
          <a:lstStyle/>
          <a:p>
            <a:pPr algn="ctr"/>
            <a:r>
              <a:rPr lang="en-US" sz="1600" dirty="0" smtClean="0">
                <a:solidFill>
                  <a:schemeClr val="accent2"/>
                </a:solidFill>
                <a:latin typeface="Times New Roman" pitchFamily="18" charset="0"/>
              </a:rPr>
              <a:t>Select  </a:t>
            </a:r>
            <a:r>
              <a:rPr lang="en-US" sz="1600" dirty="0">
                <a:solidFill>
                  <a:schemeClr val="accent2"/>
                </a:solidFill>
                <a:latin typeface="Times New Roman" pitchFamily="18" charset="0"/>
              </a:rPr>
              <a:t>pivot </a:t>
            </a:r>
          </a:p>
        </p:txBody>
      </p:sp>
      <p:sp>
        <p:nvSpPr>
          <p:cNvPr id="20" name="Oval 17"/>
          <p:cNvSpPr>
            <a:spLocks noChangeArrowheads="1"/>
          </p:cNvSpPr>
          <p:nvPr>
            <p:custDataLst>
              <p:tags r:id="rId15"/>
            </p:custDataLst>
          </p:nvPr>
        </p:nvSpPr>
        <p:spPr bwMode="auto">
          <a:xfrm>
            <a:off x="457200" y="2590800"/>
            <a:ext cx="1981200" cy="838200"/>
          </a:xfrm>
          <a:prstGeom prst="ellipse">
            <a:avLst/>
          </a:prstGeom>
          <a:solidFill>
            <a:srgbClr val="FFFFFF"/>
          </a:solidFill>
          <a:ln w="9525">
            <a:solidFill>
              <a:schemeClr val="tx1"/>
            </a:solidFill>
            <a:round/>
            <a:headEnd/>
            <a:tailEnd/>
          </a:ln>
        </p:spPr>
        <p:txBody>
          <a:bodyPr wrap="none" anchor="ctr"/>
          <a:lstStyle/>
          <a:p>
            <a:endParaRPr lang="en-US"/>
          </a:p>
        </p:txBody>
      </p:sp>
      <p:sp>
        <p:nvSpPr>
          <p:cNvPr id="21" name="Text Box 18"/>
          <p:cNvSpPr txBox="1">
            <a:spLocks noChangeArrowheads="1"/>
          </p:cNvSpPr>
          <p:nvPr>
            <p:custDataLst>
              <p:tags r:id="rId16"/>
            </p:custDataLst>
          </p:nvPr>
        </p:nvSpPr>
        <p:spPr bwMode="auto">
          <a:xfrm>
            <a:off x="533400" y="28956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13</a:t>
            </a:r>
          </a:p>
        </p:txBody>
      </p:sp>
      <p:sp>
        <p:nvSpPr>
          <p:cNvPr id="22" name="Text Box 19"/>
          <p:cNvSpPr txBox="1">
            <a:spLocks noChangeArrowheads="1"/>
          </p:cNvSpPr>
          <p:nvPr>
            <p:custDataLst>
              <p:tags r:id="rId17"/>
            </p:custDataLst>
          </p:nvPr>
        </p:nvSpPr>
        <p:spPr bwMode="auto">
          <a:xfrm>
            <a:off x="4800600" y="29718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81</a:t>
            </a:r>
          </a:p>
        </p:txBody>
      </p:sp>
      <p:sp>
        <p:nvSpPr>
          <p:cNvPr id="23" name="Text Box 20"/>
          <p:cNvSpPr txBox="1">
            <a:spLocks noChangeArrowheads="1"/>
          </p:cNvSpPr>
          <p:nvPr>
            <p:custDataLst>
              <p:tags r:id="rId18"/>
            </p:custDataLst>
          </p:nvPr>
        </p:nvSpPr>
        <p:spPr bwMode="auto">
          <a:xfrm>
            <a:off x="3810000" y="30480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92</a:t>
            </a:r>
          </a:p>
        </p:txBody>
      </p:sp>
      <p:sp>
        <p:nvSpPr>
          <p:cNvPr id="24" name="Text Box 21"/>
          <p:cNvSpPr txBox="1">
            <a:spLocks noChangeArrowheads="1"/>
          </p:cNvSpPr>
          <p:nvPr>
            <p:custDataLst>
              <p:tags r:id="rId19"/>
            </p:custDataLst>
          </p:nvPr>
        </p:nvSpPr>
        <p:spPr bwMode="auto">
          <a:xfrm>
            <a:off x="1295400" y="28194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43</a:t>
            </a:r>
          </a:p>
        </p:txBody>
      </p:sp>
      <p:sp>
        <p:nvSpPr>
          <p:cNvPr id="25" name="Text Box 22"/>
          <p:cNvSpPr txBox="1">
            <a:spLocks noChangeArrowheads="1"/>
          </p:cNvSpPr>
          <p:nvPr>
            <p:custDataLst>
              <p:tags r:id="rId20"/>
            </p:custDataLst>
          </p:nvPr>
        </p:nvSpPr>
        <p:spPr bwMode="auto">
          <a:xfrm>
            <a:off x="2824163" y="285115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65</a:t>
            </a:r>
          </a:p>
        </p:txBody>
      </p:sp>
      <p:sp>
        <p:nvSpPr>
          <p:cNvPr id="26" name="Text Box 23"/>
          <p:cNvSpPr txBox="1">
            <a:spLocks noChangeArrowheads="1"/>
          </p:cNvSpPr>
          <p:nvPr>
            <p:custDataLst>
              <p:tags r:id="rId21"/>
            </p:custDataLst>
          </p:nvPr>
        </p:nvSpPr>
        <p:spPr bwMode="auto">
          <a:xfrm>
            <a:off x="1828800" y="27432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31</a:t>
            </a:r>
          </a:p>
        </p:txBody>
      </p:sp>
      <p:sp>
        <p:nvSpPr>
          <p:cNvPr id="27" name="Text Box 24"/>
          <p:cNvSpPr txBox="1">
            <a:spLocks noChangeArrowheads="1"/>
          </p:cNvSpPr>
          <p:nvPr>
            <p:custDataLst>
              <p:tags r:id="rId22"/>
            </p:custDataLst>
          </p:nvPr>
        </p:nvSpPr>
        <p:spPr bwMode="auto">
          <a:xfrm>
            <a:off x="1600200" y="31242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57</a:t>
            </a:r>
          </a:p>
        </p:txBody>
      </p:sp>
      <p:sp>
        <p:nvSpPr>
          <p:cNvPr id="28" name="Text Box 25"/>
          <p:cNvSpPr txBox="1">
            <a:spLocks noChangeArrowheads="1"/>
          </p:cNvSpPr>
          <p:nvPr>
            <p:custDataLst>
              <p:tags r:id="rId23"/>
            </p:custDataLst>
          </p:nvPr>
        </p:nvSpPr>
        <p:spPr bwMode="auto">
          <a:xfrm>
            <a:off x="990600" y="31242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26</a:t>
            </a:r>
          </a:p>
        </p:txBody>
      </p:sp>
      <p:sp>
        <p:nvSpPr>
          <p:cNvPr id="29" name="Text Box 26"/>
          <p:cNvSpPr txBox="1">
            <a:spLocks noChangeArrowheads="1"/>
          </p:cNvSpPr>
          <p:nvPr>
            <p:custDataLst>
              <p:tags r:id="rId24"/>
            </p:custDataLst>
          </p:nvPr>
        </p:nvSpPr>
        <p:spPr bwMode="auto">
          <a:xfrm>
            <a:off x="4343400" y="27432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75</a:t>
            </a:r>
          </a:p>
        </p:txBody>
      </p:sp>
      <p:sp>
        <p:nvSpPr>
          <p:cNvPr id="30" name="Text Box 27"/>
          <p:cNvSpPr txBox="1">
            <a:spLocks noChangeArrowheads="1"/>
          </p:cNvSpPr>
          <p:nvPr>
            <p:custDataLst>
              <p:tags r:id="rId25"/>
            </p:custDataLst>
          </p:nvPr>
        </p:nvSpPr>
        <p:spPr bwMode="auto">
          <a:xfrm>
            <a:off x="990600" y="2667000"/>
            <a:ext cx="276225"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0</a:t>
            </a:r>
          </a:p>
        </p:txBody>
      </p:sp>
      <p:sp>
        <p:nvSpPr>
          <p:cNvPr id="31" name="Oval 28"/>
          <p:cNvSpPr>
            <a:spLocks noChangeArrowheads="1"/>
          </p:cNvSpPr>
          <p:nvPr>
            <p:custDataLst>
              <p:tags r:id="rId26"/>
            </p:custDataLst>
          </p:nvPr>
        </p:nvSpPr>
        <p:spPr bwMode="auto">
          <a:xfrm>
            <a:off x="2819400" y="2819400"/>
            <a:ext cx="384175" cy="301625"/>
          </a:xfrm>
          <a:prstGeom prst="ellipse">
            <a:avLst/>
          </a:prstGeom>
          <a:noFill/>
          <a:ln w="9525">
            <a:solidFill>
              <a:schemeClr val="tx1"/>
            </a:solidFill>
            <a:round/>
            <a:headEnd/>
            <a:tailEnd/>
          </a:ln>
        </p:spPr>
        <p:txBody>
          <a:bodyPr wrap="none" anchor="ctr"/>
          <a:lstStyle/>
          <a:p>
            <a:endParaRPr lang="en-US"/>
          </a:p>
        </p:txBody>
      </p:sp>
      <p:sp>
        <p:nvSpPr>
          <p:cNvPr id="32" name="Text Box 29"/>
          <p:cNvSpPr txBox="1">
            <a:spLocks noChangeArrowheads="1"/>
          </p:cNvSpPr>
          <p:nvPr>
            <p:custDataLst>
              <p:tags r:id="rId27"/>
            </p:custDataLst>
          </p:nvPr>
        </p:nvSpPr>
        <p:spPr bwMode="auto">
          <a:xfrm>
            <a:off x="152400" y="2438400"/>
            <a:ext cx="390525"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L</a:t>
            </a:r>
          </a:p>
        </p:txBody>
      </p:sp>
      <p:sp>
        <p:nvSpPr>
          <p:cNvPr id="33" name="Oval 30"/>
          <p:cNvSpPr>
            <a:spLocks noChangeArrowheads="1"/>
          </p:cNvSpPr>
          <p:nvPr>
            <p:custDataLst>
              <p:tags r:id="rId28"/>
            </p:custDataLst>
          </p:nvPr>
        </p:nvSpPr>
        <p:spPr bwMode="auto">
          <a:xfrm>
            <a:off x="3505200" y="2667000"/>
            <a:ext cx="1981200" cy="838200"/>
          </a:xfrm>
          <a:prstGeom prst="ellipse">
            <a:avLst/>
          </a:prstGeom>
          <a:noFill/>
          <a:ln w="9525">
            <a:solidFill>
              <a:schemeClr val="tx1"/>
            </a:solidFill>
            <a:round/>
            <a:headEnd/>
            <a:tailEnd/>
          </a:ln>
        </p:spPr>
        <p:txBody>
          <a:bodyPr wrap="none" anchor="ctr"/>
          <a:lstStyle/>
          <a:p>
            <a:endParaRPr lang="en-US"/>
          </a:p>
        </p:txBody>
      </p:sp>
      <p:sp>
        <p:nvSpPr>
          <p:cNvPr id="34" name="Text Box 31"/>
          <p:cNvSpPr txBox="1">
            <a:spLocks noChangeArrowheads="1"/>
          </p:cNvSpPr>
          <p:nvPr>
            <p:custDataLst>
              <p:tags r:id="rId29"/>
            </p:custDataLst>
          </p:nvPr>
        </p:nvSpPr>
        <p:spPr bwMode="auto">
          <a:xfrm>
            <a:off x="3276600" y="2438400"/>
            <a:ext cx="407988"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R</a:t>
            </a:r>
          </a:p>
        </p:txBody>
      </p:sp>
      <p:sp>
        <p:nvSpPr>
          <p:cNvPr id="35" name="Text Box 32"/>
          <p:cNvSpPr txBox="1">
            <a:spLocks noChangeArrowheads="1"/>
          </p:cNvSpPr>
          <p:nvPr>
            <p:custDataLst>
              <p:tags r:id="rId30"/>
            </p:custDataLst>
          </p:nvPr>
        </p:nvSpPr>
        <p:spPr bwMode="auto">
          <a:xfrm>
            <a:off x="5610286" y="2372687"/>
            <a:ext cx="3602268" cy="1015663"/>
          </a:xfrm>
          <a:prstGeom prst="rect">
            <a:avLst/>
          </a:prstGeom>
          <a:noFill/>
          <a:ln w="9525">
            <a:noFill/>
            <a:miter lim="800000"/>
            <a:headEnd/>
            <a:tailEnd/>
          </a:ln>
        </p:spPr>
        <p:txBody>
          <a:bodyPr wrap="none" anchor="ctr">
            <a:spAutoFit/>
          </a:bodyPr>
          <a:lstStyle/>
          <a:p>
            <a:r>
              <a:rPr lang="en-US" sz="1500" dirty="0" smtClean="0">
                <a:solidFill>
                  <a:schemeClr val="accent2"/>
                </a:solidFill>
                <a:latin typeface="Times New Roman" pitchFamily="18" charset="0"/>
              </a:rPr>
              <a:t>Divide array S into 2 subarrays:</a:t>
            </a:r>
          </a:p>
          <a:p>
            <a:pPr marL="285750" indent="-285750">
              <a:buFont typeface="Arial" panose="020B0604020202020204" pitchFamily="34" charset="0"/>
              <a:buChar char="•"/>
            </a:pPr>
            <a:r>
              <a:rPr lang="en-US" sz="1500" dirty="0" smtClean="0">
                <a:solidFill>
                  <a:schemeClr val="accent2"/>
                </a:solidFill>
                <a:latin typeface="Times New Roman" pitchFamily="18" charset="0"/>
              </a:rPr>
              <a:t>Left half:  consists of elements &lt;=pivot</a:t>
            </a:r>
          </a:p>
          <a:p>
            <a:pPr marL="285750" indent="-285750">
              <a:buFont typeface="Arial" panose="020B0604020202020204" pitchFamily="34" charset="0"/>
              <a:buChar char="•"/>
            </a:pPr>
            <a:r>
              <a:rPr lang="en-US" sz="1500" dirty="0" smtClean="0">
                <a:solidFill>
                  <a:schemeClr val="accent2"/>
                </a:solidFill>
                <a:latin typeface="Times New Roman" pitchFamily="18" charset="0"/>
              </a:rPr>
              <a:t>Right half: consists of elements &gt;= pivot</a:t>
            </a:r>
          </a:p>
          <a:p>
            <a:pPr algn="ctr"/>
            <a:endParaRPr lang="en-US" sz="1500" b="1" dirty="0">
              <a:solidFill>
                <a:schemeClr val="accent2"/>
              </a:solidFill>
              <a:latin typeface="Times New Roman" pitchFamily="18" charset="0"/>
            </a:endParaRPr>
          </a:p>
        </p:txBody>
      </p:sp>
      <p:sp>
        <p:nvSpPr>
          <p:cNvPr id="36" name="Oval 33"/>
          <p:cNvSpPr>
            <a:spLocks noChangeArrowheads="1"/>
          </p:cNvSpPr>
          <p:nvPr>
            <p:custDataLst>
              <p:tags r:id="rId31"/>
            </p:custDataLst>
          </p:nvPr>
        </p:nvSpPr>
        <p:spPr bwMode="auto">
          <a:xfrm>
            <a:off x="228600" y="4314825"/>
            <a:ext cx="2311400" cy="381000"/>
          </a:xfrm>
          <a:prstGeom prst="ellipse">
            <a:avLst/>
          </a:prstGeom>
          <a:solidFill>
            <a:srgbClr val="FFFFFF"/>
          </a:solidFill>
          <a:ln w="9525">
            <a:solidFill>
              <a:schemeClr val="tx1"/>
            </a:solidFill>
            <a:round/>
            <a:headEnd/>
            <a:tailEnd/>
          </a:ln>
        </p:spPr>
        <p:txBody>
          <a:bodyPr wrap="none" anchor="ctr"/>
          <a:lstStyle/>
          <a:p>
            <a:endParaRPr lang="en-US"/>
          </a:p>
        </p:txBody>
      </p:sp>
      <p:sp>
        <p:nvSpPr>
          <p:cNvPr id="37" name="Text Box 34"/>
          <p:cNvSpPr txBox="1">
            <a:spLocks noChangeArrowheads="1"/>
          </p:cNvSpPr>
          <p:nvPr>
            <p:custDataLst>
              <p:tags r:id="rId32"/>
            </p:custDataLst>
          </p:nvPr>
        </p:nvSpPr>
        <p:spPr bwMode="auto">
          <a:xfrm>
            <a:off x="647700" y="4373563"/>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13</a:t>
            </a:r>
          </a:p>
        </p:txBody>
      </p:sp>
      <p:sp>
        <p:nvSpPr>
          <p:cNvPr id="38" name="Text Box 35"/>
          <p:cNvSpPr txBox="1">
            <a:spLocks noChangeArrowheads="1"/>
          </p:cNvSpPr>
          <p:nvPr>
            <p:custDataLst>
              <p:tags r:id="rId33"/>
            </p:custDataLst>
          </p:nvPr>
        </p:nvSpPr>
        <p:spPr bwMode="auto">
          <a:xfrm>
            <a:off x="1562100" y="4373563"/>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43</a:t>
            </a:r>
          </a:p>
        </p:txBody>
      </p:sp>
      <p:sp>
        <p:nvSpPr>
          <p:cNvPr id="39" name="Text Box 36"/>
          <p:cNvSpPr txBox="1">
            <a:spLocks noChangeArrowheads="1"/>
          </p:cNvSpPr>
          <p:nvPr>
            <p:custDataLst>
              <p:tags r:id="rId34"/>
            </p:custDataLst>
          </p:nvPr>
        </p:nvSpPr>
        <p:spPr bwMode="auto">
          <a:xfrm>
            <a:off x="1244600" y="4373563"/>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31</a:t>
            </a:r>
          </a:p>
        </p:txBody>
      </p:sp>
      <p:sp>
        <p:nvSpPr>
          <p:cNvPr id="40" name="Text Box 37"/>
          <p:cNvSpPr txBox="1">
            <a:spLocks noChangeArrowheads="1"/>
          </p:cNvSpPr>
          <p:nvPr>
            <p:custDataLst>
              <p:tags r:id="rId35"/>
            </p:custDataLst>
          </p:nvPr>
        </p:nvSpPr>
        <p:spPr bwMode="auto">
          <a:xfrm>
            <a:off x="1866900" y="4373563"/>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57</a:t>
            </a:r>
          </a:p>
        </p:txBody>
      </p:sp>
      <p:sp>
        <p:nvSpPr>
          <p:cNvPr id="41" name="Text Box 38"/>
          <p:cNvSpPr txBox="1">
            <a:spLocks noChangeArrowheads="1"/>
          </p:cNvSpPr>
          <p:nvPr>
            <p:custDataLst>
              <p:tags r:id="rId36"/>
            </p:custDataLst>
          </p:nvPr>
        </p:nvSpPr>
        <p:spPr bwMode="auto">
          <a:xfrm>
            <a:off x="939800" y="4373563"/>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26</a:t>
            </a:r>
          </a:p>
        </p:txBody>
      </p:sp>
      <p:sp>
        <p:nvSpPr>
          <p:cNvPr id="42" name="Text Box 39"/>
          <p:cNvSpPr txBox="1">
            <a:spLocks noChangeArrowheads="1"/>
          </p:cNvSpPr>
          <p:nvPr>
            <p:custDataLst>
              <p:tags r:id="rId37"/>
            </p:custDataLst>
          </p:nvPr>
        </p:nvSpPr>
        <p:spPr bwMode="auto">
          <a:xfrm>
            <a:off x="434975" y="4373563"/>
            <a:ext cx="276225"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0</a:t>
            </a:r>
          </a:p>
        </p:txBody>
      </p:sp>
      <p:sp>
        <p:nvSpPr>
          <p:cNvPr id="43" name="Text Box 40"/>
          <p:cNvSpPr txBox="1">
            <a:spLocks noChangeArrowheads="1"/>
          </p:cNvSpPr>
          <p:nvPr>
            <p:custDataLst>
              <p:tags r:id="rId38"/>
            </p:custDataLst>
          </p:nvPr>
        </p:nvSpPr>
        <p:spPr bwMode="auto">
          <a:xfrm>
            <a:off x="152400" y="3886200"/>
            <a:ext cx="390525"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L</a:t>
            </a:r>
          </a:p>
        </p:txBody>
      </p:sp>
      <p:sp>
        <p:nvSpPr>
          <p:cNvPr id="44" name="Text Box 41"/>
          <p:cNvSpPr txBox="1">
            <a:spLocks noChangeArrowheads="1"/>
          </p:cNvSpPr>
          <p:nvPr>
            <p:custDataLst>
              <p:tags r:id="rId39"/>
            </p:custDataLst>
          </p:nvPr>
        </p:nvSpPr>
        <p:spPr bwMode="auto">
          <a:xfrm>
            <a:off x="4140200" y="4373563"/>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81</a:t>
            </a:r>
          </a:p>
        </p:txBody>
      </p:sp>
      <p:sp>
        <p:nvSpPr>
          <p:cNvPr id="45" name="Text Box 42"/>
          <p:cNvSpPr txBox="1">
            <a:spLocks noChangeArrowheads="1"/>
          </p:cNvSpPr>
          <p:nvPr>
            <p:custDataLst>
              <p:tags r:id="rId40"/>
            </p:custDataLst>
          </p:nvPr>
        </p:nvSpPr>
        <p:spPr bwMode="auto">
          <a:xfrm>
            <a:off x="4521200" y="4373563"/>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92</a:t>
            </a:r>
          </a:p>
        </p:txBody>
      </p:sp>
      <p:sp>
        <p:nvSpPr>
          <p:cNvPr id="46" name="Text Box 43"/>
          <p:cNvSpPr txBox="1">
            <a:spLocks noChangeArrowheads="1"/>
          </p:cNvSpPr>
          <p:nvPr>
            <p:custDataLst>
              <p:tags r:id="rId41"/>
            </p:custDataLst>
          </p:nvPr>
        </p:nvSpPr>
        <p:spPr bwMode="auto">
          <a:xfrm>
            <a:off x="3759200" y="4373563"/>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75</a:t>
            </a:r>
          </a:p>
        </p:txBody>
      </p:sp>
      <p:sp>
        <p:nvSpPr>
          <p:cNvPr id="47" name="Oval 44"/>
          <p:cNvSpPr>
            <a:spLocks noChangeArrowheads="1"/>
          </p:cNvSpPr>
          <p:nvPr>
            <p:custDataLst>
              <p:tags r:id="rId42"/>
            </p:custDataLst>
          </p:nvPr>
        </p:nvSpPr>
        <p:spPr bwMode="auto">
          <a:xfrm>
            <a:off x="3530600" y="4267200"/>
            <a:ext cx="1600200" cy="457200"/>
          </a:xfrm>
          <a:prstGeom prst="ellipse">
            <a:avLst/>
          </a:prstGeom>
          <a:noFill/>
          <a:ln w="9525">
            <a:solidFill>
              <a:schemeClr val="tx1"/>
            </a:solidFill>
            <a:round/>
            <a:headEnd/>
            <a:tailEnd/>
          </a:ln>
        </p:spPr>
        <p:txBody>
          <a:bodyPr wrap="none" anchor="ctr"/>
          <a:lstStyle/>
          <a:p>
            <a:endParaRPr lang="en-US"/>
          </a:p>
        </p:txBody>
      </p:sp>
      <p:sp>
        <p:nvSpPr>
          <p:cNvPr id="48" name="Text Box 45"/>
          <p:cNvSpPr txBox="1">
            <a:spLocks noChangeArrowheads="1"/>
          </p:cNvSpPr>
          <p:nvPr>
            <p:custDataLst>
              <p:tags r:id="rId43"/>
            </p:custDataLst>
          </p:nvPr>
        </p:nvSpPr>
        <p:spPr bwMode="auto">
          <a:xfrm>
            <a:off x="2846388" y="437515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65</a:t>
            </a:r>
          </a:p>
        </p:txBody>
      </p:sp>
      <p:sp>
        <p:nvSpPr>
          <p:cNvPr id="49" name="Oval 46"/>
          <p:cNvSpPr>
            <a:spLocks noChangeArrowheads="1"/>
          </p:cNvSpPr>
          <p:nvPr>
            <p:custDataLst>
              <p:tags r:id="rId44"/>
            </p:custDataLst>
          </p:nvPr>
        </p:nvSpPr>
        <p:spPr bwMode="auto">
          <a:xfrm>
            <a:off x="2841625" y="4343400"/>
            <a:ext cx="384175" cy="301625"/>
          </a:xfrm>
          <a:prstGeom prst="ellipse">
            <a:avLst/>
          </a:prstGeom>
          <a:noFill/>
          <a:ln w="9525">
            <a:solidFill>
              <a:schemeClr val="tx1"/>
            </a:solidFill>
            <a:round/>
            <a:headEnd/>
            <a:tailEnd/>
          </a:ln>
        </p:spPr>
        <p:txBody>
          <a:bodyPr wrap="none" anchor="ctr"/>
          <a:lstStyle/>
          <a:p>
            <a:endParaRPr lang="en-US"/>
          </a:p>
        </p:txBody>
      </p:sp>
      <p:sp>
        <p:nvSpPr>
          <p:cNvPr id="50" name="Text Box 47"/>
          <p:cNvSpPr txBox="1">
            <a:spLocks noChangeArrowheads="1"/>
          </p:cNvSpPr>
          <p:nvPr>
            <p:custDataLst>
              <p:tags r:id="rId45"/>
            </p:custDataLst>
          </p:nvPr>
        </p:nvSpPr>
        <p:spPr bwMode="auto">
          <a:xfrm>
            <a:off x="3352800" y="3886200"/>
            <a:ext cx="407988"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R</a:t>
            </a:r>
          </a:p>
        </p:txBody>
      </p:sp>
      <p:sp>
        <p:nvSpPr>
          <p:cNvPr id="51" name="Text Box 48"/>
          <p:cNvSpPr txBox="1">
            <a:spLocks noChangeArrowheads="1"/>
          </p:cNvSpPr>
          <p:nvPr>
            <p:custDataLst>
              <p:tags r:id="rId46"/>
            </p:custDataLst>
          </p:nvPr>
        </p:nvSpPr>
        <p:spPr bwMode="auto">
          <a:xfrm>
            <a:off x="6119812" y="3995564"/>
            <a:ext cx="2490788" cy="584200"/>
          </a:xfrm>
          <a:prstGeom prst="rect">
            <a:avLst/>
          </a:prstGeom>
          <a:noFill/>
          <a:ln w="9525">
            <a:noFill/>
            <a:miter lim="800000"/>
            <a:headEnd/>
            <a:tailEnd/>
          </a:ln>
        </p:spPr>
        <p:txBody>
          <a:bodyPr wrap="square" anchor="ctr">
            <a:spAutoFit/>
          </a:bodyPr>
          <a:lstStyle/>
          <a:p>
            <a:pPr algn="ctr"/>
            <a:r>
              <a:rPr lang="en-US" sz="1600" dirty="0" err="1">
                <a:solidFill>
                  <a:schemeClr val="accent2"/>
                </a:solidFill>
                <a:latin typeface="Times New Roman" pitchFamily="18" charset="0"/>
              </a:rPr>
              <a:t>QuickSort</a:t>
            </a:r>
            <a:r>
              <a:rPr lang="en-US" sz="1600" dirty="0">
                <a:solidFill>
                  <a:schemeClr val="accent2"/>
                </a:solidFill>
                <a:latin typeface="Times New Roman" pitchFamily="18" charset="0"/>
              </a:rPr>
              <a:t>(L) </a:t>
            </a:r>
            <a:r>
              <a:rPr lang="en-US" sz="1600" dirty="0" smtClean="0">
                <a:solidFill>
                  <a:schemeClr val="accent2"/>
                </a:solidFill>
                <a:latin typeface="Times New Roman" pitchFamily="18" charset="0"/>
              </a:rPr>
              <a:t>and</a:t>
            </a:r>
            <a:endParaRPr lang="en-US" sz="1600" dirty="0">
              <a:solidFill>
                <a:schemeClr val="accent2"/>
              </a:solidFill>
              <a:latin typeface="Times New Roman" pitchFamily="18" charset="0"/>
            </a:endParaRPr>
          </a:p>
          <a:p>
            <a:pPr algn="ctr"/>
            <a:r>
              <a:rPr lang="en-US" sz="1600" dirty="0" err="1">
                <a:solidFill>
                  <a:schemeClr val="accent2"/>
                </a:solidFill>
                <a:latin typeface="Times New Roman" pitchFamily="18" charset="0"/>
              </a:rPr>
              <a:t>QuickSort</a:t>
            </a:r>
            <a:r>
              <a:rPr lang="en-US" sz="1600" dirty="0">
                <a:solidFill>
                  <a:schemeClr val="accent2"/>
                </a:solidFill>
                <a:latin typeface="Times New Roman" pitchFamily="18" charset="0"/>
              </a:rPr>
              <a:t>(R)</a:t>
            </a:r>
          </a:p>
        </p:txBody>
      </p:sp>
      <p:sp>
        <p:nvSpPr>
          <p:cNvPr id="52" name="Oval 49"/>
          <p:cNvSpPr>
            <a:spLocks noChangeArrowheads="1"/>
          </p:cNvSpPr>
          <p:nvPr>
            <p:custDataLst>
              <p:tags r:id="rId47"/>
            </p:custDataLst>
          </p:nvPr>
        </p:nvSpPr>
        <p:spPr bwMode="auto">
          <a:xfrm>
            <a:off x="1116012" y="5486400"/>
            <a:ext cx="3683000" cy="381000"/>
          </a:xfrm>
          <a:prstGeom prst="ellipse">
            <a:avLst/>
          </a:prstGeom>
          <a:solidFill>
            <a:srgbClr val="FFFFFF"/>
          </a:solidFill>
          <a:ln w="9525">
            <a:solidFill>
              <a:schemeClr val="tx1"/>
            </a:solidFill>
            <a:round/>
            <a:headEnd/>
            <a:tailEnd/>
          </a:ln>
        </p:spPr>
        <p:txBody>
          <a:bodyPr wrap="none" anchor="ctr"/>
          <a:lstStyle/>
          <a:p>
            <a:endParaRPr lang="en-US"/>
          </a:p>
        </p:txBody>
      </p:sp>
      <p:sp>
        <p:nvSpPr>
          <p:cNvPr id="53" name="Text Box 50"/>
          <p:cNvSpPr txBox="1">
            <a:spLocks noChangeArrowheads="1"/>
          </p:cNvSpPr>
          <p:nvPr>
            <p:custDataLst>
              <p:tags r:id="rId48"/>
            </p:custDataLst>
          </p:nvPr>
        </p:nvSpPr>
        <p:spPr bwMode="auto">
          <a:xfrm>
            <a:off x="1535112" y="5559425"/>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13</a:t>
            </a:r>
          </a:p>
        </p:txBody>
      </p:sp>
      <p:sp>
        <p:nvSpPr>
          <p:cNvPr id="54" name="Text Box 51"/>
          <p:cNvSpPr txBox="1">
            <a:spLocks noChangeArrowheads="1"/>
          </p:cNvSpPr>
          <p:nvPr>
            <p:custDataLst>
              <p:tags r:id="rId49"/>
            </p:custDataLst>
          </p:nvPr>
        </p:nvSpPr>
        <p:spPr bwMode="auto">
          <a:xfrm>
            <a:off x="2449512" y="5559425"/>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43</a:t>
            </a:r>
          </a:p>
        </p:txBody>
      </p:sp>
      <p:sp>
        <p:nvSpPr>
          <p:cNvPr id="55" name="Text Box 52"/>
          <p:cNvSpPr txBox="1">
            <a:spLocks noChangeArrowheads="1"/>
          </p:cNvSpPr>
          <p:nvPr>
            <p:custDataLst>
              <p:tags r:id="rId50"/>
            </p:custDataLst>
          </p:nvPr>
        </p:nvSpPr>
        <p:spPr bwMode="auto">
          <a:xfrm>
            <a:off x="2132012" y="5559425"/>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31</a:t>
            </a:r>
          </a:p>
        </p:txBody>
      </p:sp>
      <p:sp>
        <p:nvSpPr>
          <p:cNvPr id="56" name="Text Box 53"/>
          <p:cNvSpPr txBox="1">
            <a:spLocks noChangeArrowheads="1"/>
          </p:cNvSpPr>
          <p:nvPr>
            <p:custDataLst>
              <p:tags r:id="rId51"/>
            </p:custDataLst>
          </p:nvPr>
        </p:nvSpPr>
        <p:spPr bwMode="auto">
          <a:xfrm>
            <a:off x="2754312" y="5559425"/>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57</a:t>
            </a:r>
          </a:p>
        </p:txBody>
      </p:sp>
      <p:sp>
        <p:nvSpPr>
          <p:cNvPr id="57" name="Text Box 54"/>
          <p:cNvSpPr txBox="1">
            <a:spLocks noChangeArrowheads="1"/>
          </p:cNvSpPr>
          <p:nvPr>
            <p:custDataLst>
              <p:tags r:id="rId52"/>
            </p:custDataLst>
          </p:nvPr>
        </p:nvSpPr>
        <p:spPr bwMode="auto">
          <a:xfrm>
            <a:off x="1827212" y="5559425"/>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26</a:t>
            </a:r>
          </a:p>
        </p:txBody>
      </p:sp>
      <p:sp>
        <p:nvSpPr>
          <p:cNvPr id="58" name="Text Box 55"/>
          <p:cNvSpPr txBox="1">
            <a:spLocks noChangeArrowheads="1"/>
          </p:cNvSpPr>
          <p:nvPr>
            <p:custDataLst>
              <p:tags r:id="rId53"/>
            </p:custDataLst>
          </p:nvPr>
        </p:nvSpPr>
        <p:spPr bwMode="auto">
          <a:xfrm>
            <a:off x="1322387" y="5559425"/>
            <a:ext cx="276225"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0</a:t>
            </a:r>
          </a:p>
        </p:txBody>
      </p:sp>
      <p:sp>
        <p:nvSpPr>
          <p:cNvPr id="59" name="Text Box 56"/>
          <p:cNvSpPr txBox="1">
            <a:spLocks noChangeArrowheads="1"/>
          </p:cNvSpPr>
          <p:nvPr>
            <p:custDataLst>
              <p:tags r:id="rId54"/>
            </p:custDataLst>
          </p:nvPr>
        </p:nvSpPr>
        <p:spPr bwMode="auto">
          <a:xfrm>
            <a:off x="3122612" y="5559425"/>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65</a:t>
            </a:r>
          </a:p>
        </p:txBody>
      </p:sp>
      <p:sp>
        <p:nvSpPr>
          <p:cNvPr id="60" name="Text Box 57"/>
          <p:cNvSpPr txBox="1">
            <a:spLocks noChangeArrowheads="1"/>
          </p:cNvSpPr>
          <p:nvPr>
            <p:custDataLst>
              <p:tags r:id="rId55"/>
            </p:custDataLst>
          </p:nvPr>
        </p:nvSpPr>
        <p:spPr bwMode="auto">
          <a:xfrm>
            <a:off x="3897312" y="5559425"/>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81</a:t>
            </a:r>
          </a:p>
        </p:txBody>
      </p:sp>
      <p:sp>
        <p:nvSpPr>
          <p:cNvPr id="61" name="Text Box 58"/>
          <p:cNvSpPr txBox="1">
            <a:spLocks noChangeArrowheads="1"/>
          </p:cNvSpPr>
          <p:nvPr>
            <p:custDataLst>
              <p:tags r:id="rId56"/>
            </p:custDataLst>
          </p:nvPr>
        </p:nvSpPr>
        <p:spPr bwMode="auto">
          <a:xfrm>
            <a:off x="4278312" y="5559425"/>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92</a:t>
            </a:r>
          </a:p>
        </p:txBody>
      </p:sp>
      <p:sp>
        <p:nvSpPr>
          <p:cNvPr id="62" name="Text Box 59"/>
          <p:cNvSpPr txBox="1">
            <a:spLocks noChangeArrowheads="1"/>
          </p:cNvSpPr>
          <p:nvPr>
            <p:custDataLst>
              <p:tags r:id="rId57"/>
            </p:custDataLst>
          </p:nvPr>
        </p:nvSpPr>
        <p:spPr bwMode="auto">
          <a:xfrm>
            <a:off x="3516312" y="5559425"/>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75</a:t>
            </a:r>
          </a:p>
        </p:txBody>
      </p:sp>
      <p:sp>
        <p:nvSpPr>
          <p:cNvPr id="63" name="Text Box 60"/>
          <p:cNvSpPr txBox="1">
            <a:spLocks noChangeArrowheads="1"/>
          </p:cNvSpPr>
          <p:nvPr>
            <p:custDataLst>
              <p:tags r:id="rId58"/>
            </p:custDataLst>
          </p:nvPr>
        </p:nvSpPr>
        <p:spPr bwMode="auto">
          <a:xfrm>
            <a:off x="685800" y="5376862"/>
            <a:ext cx="407987"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A</a:t>
            </a:r>
          </a:p>
        </p:txBody>
      </p:sp>
      <p:sp>
        <p:nvSpPr>
          <p:cNvPr id="64" name="Text Box 61"/>
          <p:cNvSpPr txBox="1">
            <a:spLocks noChangeArrowheads="1"/>
          </p:cNvSpPr>
          <p:nvPr>
            <p:custDataLst>
              <p:tags r:id="rId59"/>
            </p:custDataLst>
          </p:nvPr>
        </p:nvSpPr>
        <p:spPr bwMode="auto">
          <a:xfrm>
            <a:off x="6766247" y="5438566"/>
            <a:ext cx="1542409" cy="338554"/>
          </a:xfrm>
          <a:prstGeom prst="rect">
            <a:avLst/>
          </a:prstGeom>
          <a:noFill/>
          <a:ln w="9525">
            <a:noFill/>
            <a:miter lim="800000"/>
            <a:headEnd/>
            <a:tailEnd/>
          </a:ln>
        </p:spPr>
        <p:txBody>
          <a:bodyPr wrap="none" anchor="ctr">
            <a:spAutoFit/>
          </a:bodyPr>
          <a:lstStyle/>
          <a:p>
            <a:pPr algn="ctr"/>
            <a:r>
              <a:rPr lang="en-US" sz="1600" dirty="0">
                <a:solidFill>
                  <a:schemeClr val="accent2"/>
                </a:solidFill>
                <a:latin typeface="Times New Roman" pitchFamily="18" charset="0"/>
              </a:rPr>
              <a:t>OK!  </a:t>
            </a:r>
            <a:r>
              <a:rPr lang="en-US" sz="1600" b="1" dirty="0">
                <a:solidFill>
                  <a:schemeClr val="accent2"/>
                </a:solidFill>
                <a:latin typeface="Times New Roman" pitchFamily="18" charset="0"/>
              </a:rPr>
              <a:t>A</a:t>
            </a:r>
            <a:r>
              <a:rPr lang="en-US" sz="1600" dirty="0">
                <a:solidFill>
                  <a:schemeClr val="accent2"/>
                </a:solidFill>
                <a:latin typeface="Times New Roman" pitchFamily="18" charset="0"/>
              </a:rPr>
              <a:t> </a:t>
            </a:r>
            <a:r>
              <a:rPr lang="en-US" sz="1600" dirty="0" smtClean="0">
                <a:solidFill>
                  <a:schemeClr val="accent2"/>
                </a:solidFill>
                <a:latin typeface="Times New Roman" pitchFamily="18" charset="0"/>
              </a:rPr>
              <a:t>is sorted</a:t>
            </a:r>
            <a:endParaRPr lang="en-US" sz="1600" dirty="0">
              <a:solidFill>
                <a:schemeClr val="accent2"/>
              </a:solidFill>
              <a:latin typeface="Times New Roman" pitchFamily="18" charset="0"/>
            </a:endParaRPr>
          </a:p>
        </p:txBody>
      </p:sp>
      <p:sp>
        <p:nvSpPr>
          <p:cNvPr id="65" name="Freeform 63"/>
          <p:cNvSpPr>
            <a:spLocks/>
          </p:cNvSpPr>
          <p:nvPr>
            <p:custDataLst>
              <p:tags r:id="rId60"/>
            </p:custDataLst>
          </p:nvPr>
        </p:nvSpPr>
        <p:spPr bwMode="auto">
          <a:xfrm>
            <a:off x="3304381" y="1300164"/>
            <a:ext cx="3653632" cy="401638"/>
          </a:xfrm>
          <a:custGeom>
            <a:avLst/>
            <a:gdLst>
              <a:gd name="T0" fmla="*/ 2147483647 w 1877"/>
              <a:gd name="T1" fmla="*/ 0 h 250"/>
              <a:gd name="T2" fmla="*/ 2147483647 w 1877"/>
              <a:gd name="T3" fmla="*/ 2147483647 h 250"/>
              <a:gd name="T4" fmla="*/ 0 w 1877"/>
              <a:gd name="T5" fmla="*/ 2147483647 h 250"/>
              <a:gd name="T6" fmla="*/ 0 60000 65536"/>
              <a:gd name="T7" fmla="*/ 0 60000 65536"/>
              <a:gd name="T8" fmla="*/ 0 60000 65536"/>
              <a:gd name="T9" fmla="*/ 0 w 1877"/>
              <a:gd name="T10" fmla="*/ 0 h 250"/>
              <a:gd name="T11" fmla="*/ 1877 w 1877"/>
              <a:gd name="T12" fmla="*/ 250 h 250"/>
            </a:gdLst>
            <a:ahLst/>
            <a:cxnLst>
              <a:cxn ang="T6">
                <a:pos x="T0" y="T1"/>
              </a:cxn>
              <a:cxn ang="T7">
                <a:pos x="T2" y="T3"/>
              </a:cxn>
              <a:cxn ang="T8">
                <a:pos x="T4" y="T5"/>
              </a:cxn>
            </a:cxnLst>
            <a:rect l="T9" t="T10" r="T11" b="T12"/>
            <a:pathLst>
              <a:path w="1877" h="250">
                <a:moveTo>
                  <a:pt x="1877" y="0"/>
                </a:moveTo>
                <a:cubicBezTo>
                  <a:pt x="1664" y="13"/>
                  <a:pt x="913" y="37"/>
                  <a:pt x="600" y="79"/>
                </a:cubicBezTo>
                <a:cubicBezTo>
                  <a:pt x="287" y="121"/>
                  <a:pt x="125" y="215"/>
                  <a:pt x="0" y="250"/>
                </a:cubicBezTo>
              </a:path>
            </a:pathLst>
          </a:custGeom>
          <a:noFill/>
          <a:ln w="19050">
            <a:solidFill>
              <a:srgbClr val="0000FF"/>
            </a:solidFill>
            <a:round/>
            <a:headEnd/>
            <a:tailEnd type="triangle" w="med" len="med"/>
          </a:ln>
        </p:spPr>
        <p:txBody>
          <a:bodyPr wrap="none" anchor="ctr"/>
          <a:lstStyle/>
          <a:p>
            <a:endParaRPr lang="en-US"/>
          </a:p>
        </p:txBody>
      </p:sp>
      <p:sp>
        <p:nvSpPr>
          <p:cNvPr id="66" name="AutoShape 64"/>
          <p:cNvSpPr>
            <a:spLocks noChangeArrowheads="1"/>
          </p:cNvSpPr>
          <p:nvPr>
            <p:custDataLst>
              <p:tags r:id="rId61"/>
            </p:custDataLst>
          </p:nvPr>
        </p:nvSpPr>
        <p:spPr bwMode="auto">
          <a:xfrm>
            <a:off x="7467600" y="1600200"/>
            <a:ext cx="381000" cy="381000"/>
          </a:xfrm>
          <a:prstGeom prst="downArrow">
            <a:avLst>
              <a:gd name="adj1" fmla="val 50000"/>
              <a:gd name="adj2" fmla="val 35833"/>
            </a:avLst>
          </a:prstGeom>
          <a:noFill/>
          <a:ln w="9525">
            <a:solidFill>
              <a:srgbClr val="0000FF"/>
            </a:solidFill>
            <a:miter lim="800000"/>
            <a:headEnd/>
            <a:tailEnd/>
          </a:ln>
        </p:spPr>
        <p:txBody>
          <a:bodyPr wrap="none" anchor="ctr"/>
          <a:lstStyle/>
          <a:p>
            <a:endParaRPr lang="en-US"/>
          </a:p>
        </p:txBody>
      </p:sp>
      <p:sp>
        <p:nvSpPr>
          <p:cNvPr id="67" name="AutoShape 65"/>
          <p:cNvSpPr>
            <a:spLocks noChangeArrowheads="1"/>
          </p:cNvSpPr>
          <p:nvPr>
            <p:custDataLst>
              <p:tags r:id="rId62"/>
            </p:custDataLst>
          </p:nvPr>
        </p:nvSpPr>
        <p:spPr bwMode="auto">
          <a:xfrm>
            <a:off x="7467600" y="3398838"/>
            <a:ext cx="381000" cy="381000"/>
          </a:xfrm>
          <a:prstGeom prst="downArrow">
            <a:avLst>
              <a:gd name="adj1" fmla="val 50000"/>
              <a:gd name="adj2" fmla="val 35833"/>
            </a:avLst>
          </a:prstGeom>
          <a:noFill/>
          <a:ln w="9525">
            <a:solidFill>
              <a:srgbClr val="0000FF"/>
            </a:solidFill>
            <a:miter lim="800000"/>
            <a:headEnd/>
            <a:tailEnd/>
          </a:ln>
        </p:spPr>
        <p:txBody>
          <a:bodyPr wrap="none" anchor="ctr"/>
          <a:lstStyle/>
          <a:p>
            <a:endParaRPr lang="en-US"/>
          </a:p>
        </p:txBody>
      </p:sp>
      <p:sp>
        <p:nvSpPr>
          <p:cNvPr id="68" name="AutoShape 66"/>
          <p:cNvSpPr>
            <a:spLocks noChangeArrowheads="1"/>
          </p:cNvSpPr>
          <p:nvPr>
            <p:custDataLst>
              <p:tags r:id="rId63"/>
            </p:custDataLst>
          </p:nvPr>
        </p:nvSpPr>
        <p:spPr bwMode="auto">
          <a:xfrm>
            <a:off x="7467600" y="4880682"/>
            <a:ext cx="381000" cy="381000"/>
          </a:xfrm>
          <a:prstGeom prst="downArrow">
            <a:avLst>
              <a:gd name="adj1" fmla="val 50000"/>
              <a:gd name="adj2" fmla="val 35833"/>
            </a:avLst>
          </a:prstGeom>
          <a:noFill/>
          <a:ln w="9525">
            <a:solidFill>
              <a:srgbClr val="0000FF"/>
            </a:solidFill>
            <a:miter lim="800000"/>
            <a:headEnd/>
            <a:tailEnd/>
          </a:ln>
        </p:spPr>
        <p:txBody>
          <a:bodyPr wrap="none" anchor="ctr"/>
          <a:lstStyle/>
          <a:p>
            <a:endParaRPr lang="en-US"/>
          </a:p>
        </p:txBody>
      </p:sp>
    </p:spTree>
    <p:extLst>
      <p:ext uri="{BB962C8B-B14F-4D97-AF65-F5344CB8AC3E}">
        <p14:creationId xmlns:p14="http://schemas.microsoft.com/office/powerpoint/2010/main" val="29342979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4.5. Quick sort diagram</a:t>
            </a:r>
            <a:endParaRPr lang="en-US" dirty="0"/>
          </a:p>
        </p:txBody>
      </p:sp>
      <p:sp>
        <p:nvSpPr>
          <p:cNvPr id="3" name="Content Placeholder 2"/>
          <p:cNvSpPr>
            <a:spLocks noGrp="1"/>
          </p:cNvSpPr>
          <p:nvPr>
            <p:ph idx="1"/>
          </p:nvPr>
        </p:nvSpPr>
        <p:spPr>
          <a:xfrm>
            <a:off x="0" y="838200"/>
            <a:ext cx="9144000" cy="5410200"/>
          </a:xfrm>
        </p:spPr>
        <p:txBody>
          <a:bodyPr/>
          <a:lstStyle/>
          <a:p>
            <a:pPr marL="609600" indent="-609600">
              <a:buFontTx/>
              <a:buNone/>
              <a:defRPr/>
            </a:pPr>
            <a:r>
              <a:rPr lang="en-US" sz="2300" dirty="0" smtClean="0">
                <a:solidFill>
                  <a:srgbClr val="C00000"/>
                </a:solidFill>
                <a:latin typeface="+mj-lt"/>
                <a:cs typeface="Times New Roman" panose="02020603050405020304" pitchFamily="18" charset="0"/>
              </a:rPr>
              <a:t>Quick-Sort(</a:t>
            </a:r>
            <a:r>
              <a:rPr lang="en-US" sz="2300" i="1" dirty="0" smtClean="0">
                <a:solidFill>
                  <a:srgbClr val="C00000"/>
                </a:solidFill>
                <a:latin typeface="+mj-lt"/>
                <a:cs typeface="Times New Roman" panose="02020603050405020304" pitchFamily="18" charset="0"/>
              </a:rPr>
              <a:t>A</a:t>
            </a:r>
            <a:r>
              <a:rPr lang="en-US" sz="2300" dirty="0">
                <a:solidFill>
                  <a:srgbClr val="C00000"/>
                </a:solidFill>
                <a:latin typeface="+mj-lt"/>
                <a:cs typeface="Times New Roman" panose="02020603050405020304" pitchFamily="18" charset="0"/>
              </a:rPr>
              <a:t>, </a:t>
            </a:r>
            <a:r>
              <a:rPr lang="en-US" sz="2300" i="1" dirty="0">
                <a:solidFill>
                  <a:srgbClr val="C00000"/>
                </a:solidFill>
                <a:latin typeface="+mj-lt"/>
                <a:cs typeface="Times New Roman" panose="02020603050405020304" pitchFamily="18" charset="0"/>
              </a:rPr>
              <a:t>Left</a:t>
            </a:r>
            <a:r>
              <a:rPr lang="en-US" sz="2300" dirty="0">
                <a:solidFill>
                  <a:srgbClr val="C00000"/>
                </a:solidFill>
                <a:latin typeface="+mj-lt"/>
                <a:cs typeface="Times New Roman" panose="02020603050405020304" pitchFamily="18" charset="0"/>
              </a:rPr>
              <a:t>, </a:t>
            </a:r>
            <a:r>
              <a:rPr lang="en-US" sz="2300" i="1" dirty="0">
                <a:solidFill>
                  <a:srgbClr val="C00000"/>
                </a:solidFill>
                <a:latin typeface="+mj-lt"/>
                <a:cs typeface="Times New Roman" panose="02020603050405020304" pitchFamily="18" charset="0"/>
              </a:rPr>
              <a:t>Right</a:t>
            </a:r>
            <a:r>
              <a:rPr lang="en-US" sz="2300" dirty="0">
                <a:solidFill>
                  <a:srgbClr val="C00000"/>
                </a:solidFill>
                <a:latin typeface="+mj-lt"/>
                <a:cs typeface="Times New Roman" panose="02020603050405020304" pitchFamily="18" charset="0"/>
              </a:rPr>
              <a:t>)</a:t>
            </a:r>
          </a:p>
          <a:p>
            <a:pPr marL="609600" indent="-609600">
              <a:spcBef>
                <a:spcPct val="30000"/>
              </a:spcBef>
              <a:buFont typeface="Wingdings" pitchFamily="2" charset="2"/>
              <a:buAutoNum type="arabicPeriod"/>
              <a:defRPr/>
            </a:pPr>
            <a:r>
              <a:rPr lang="en-US" sz="2300" b="1" dirty="0">
                <a:latin typeface="+mj-lt"/>
                <a:cs typeface="Times New Roman" panose="02020603050405020304" pitchFamily="18" charset="0"/>
              </a:rPr>
              <a:t>if</a:t>
            </a:r>
            <a:r>
              <a:rPr lang="en-US" sz="2300" dirty="0">
                <a:latin typeface="+mj-lt"/>
                <a:cs typeface="Times New Roman" panose="02020603050405020304" pitchFamily="18" charset="0"/>
              </a:rPr>
              <a:t>  (</a:t>
            </a:r>
            <a:r>
              <a:rPr lang="en-US" sz="2300" i="1" dirty="0">
                <a:latin typeface="+mj-lt"/>
                <a:cs typeface="Times New Roman" panose="02020603050405020304" pitchFamily="18" charset="0"/>
              </a:rPr>
              <a:t>Left </a:t>
            </a:r>
            <a:r>
              <a:rPr lang="en-US" sz="2300" dirty="0">
                <a:latin typeface="+mj-lt"/>
                <a:cs typeface="Times New Roman" panose="02020603050405020304" pitchFamily="18" charset="0"/>
              </a:rPr>
              <a:t>&lt; </a:t>
            </a:r>
            <a:r>
              <a:rPr lang="en-US" sz="2300" i="1" dirty="0">
                <a:latin typeface="+mj-lt"/>
                <a:cs typeface="Times New Roman" panose="02020603050405020304" pitchFamily="18" charset="0"/>
              </a:rPr>
              <a:t>Right</a:t>
            </a:r>
            <a:r>
              <a:rPr lang="en-US" sz="2300" dirty="0">
                <a:latin typeface="+mj-lt"/>
                <a:cs typeface="Times New Roman" panose="02020603050405020304" pitchFamily="18" charset="0"/>
              </a:rPr>
              <a:t> ) </a:t>
            </a:r>
            <a:r>
              <a:rPr lang="en-US" sz="2300" b="1" dirty="0">
                <a:latin typeface="+mj-lt"/>
                <a:cs typeface="Times New Roman" panose="02020603050405020304" pitchFamily="18" charset="0"/>
              </a:rPr>
              <a:t>{</a:t>
            </a:r>
          </a:p>
          <a:p>
            <a:pPr marL="609600" indent="-609600">
              <a:spcBef>
                <a:spcPct val="30000"/>
              </a:spcBef>
              <a:buFont typeface="Wingdings" pitchFamily="2" charset="2"/>
              <a:buAutoNum type="arabicPeriod"/>
              <a:defRPr/>
            </a:pPr>
            <a:r>
              <a:rPr lang="en-US" sz="2300" i="1" dirty="0">
                <a:latin typeface="+mj-lt"/>
                <a:cs typeface="Times New Roman" panose="02020603050405020304" pitchFamily="18" charset="0"/>
              </a:rPr>
              <a:t>             Pivot</a:t>
            </a:r>
            <a:r>
              <a:rPr lang="en-US" sz="2300" dirty="0">
                <a:latin typeface="+mj-lt"/>
                <a:cs typeface="Times New Roman" panose="02020603050405020304" pitchFamily="18" charset="0"/>
              </a:rPr>
              <a:t> =</a:t>
            </a:r>
            <a:r>
              <a:rPr lang="en-US" sz="2300" dirty="0">
                <a:latin typeface="+mj-lt"/>
                <a:cs typeface="Times New Roman" panose="02020603050405020304" pitchFamily="18" charset="0"/>
                <a:sym typeface="Wingdings" pitchFamily="2" charset="2"/>
              </a:rPr>
              <a:t> </a:t>
            </a:r>
            <a:r>
              <a:rPr lang="en-US" sz="2300" dirty="0">
                <a:latin typeface="+mj-lt"/>
                <a:cs typeface="Times New Roman" panose="02020603050405020304" pitchFamily="18" charset="0"/>
              </a:rPr>
              <a:t>Partition(</a:t>
            </a:r>
            <a:r>
              <a:rPr lang="en-US" sz="2300" i="1" dirty="0">
                <a:latin typeface="+mj-lt"/>
                <a:cs typeface="Times New Roman" panose="02020603050405020304" pitchFamily="18" charset="0"/>
              </a:rPr>
              <a:t>A</a:t>
            </a:r>
            <a:r>
              <a:rPr lang="en-US" sz="2300" dirty="0">
                <a:latin typeface="+mj-lt"/>
                <a:cs typeface="Times New Roman" panose="02020603050405020304" pitchFamily="18" charset="0"/>
              </a:rPr>
              <a:t>, </a:t>
            </a:r>
            <a:r>
              <a:rPr lang="en-US" sz="2300" i="1" dirty="0">
                <a:latin typeface="+mj-lt"/>
                <a:cs typeface="Times New Roman" panose="02020603050405020304" pitchFamily="18" charset="0"/>
              </a:rPr>
              <a:t>Left</a:t>
            </a:r>
            <a:r>
              <a:rPr lang="en-US" sz="2300" dirty="0">
                <a:latin typeface="+mj-lt"/>
                <a:cs typeface="Times New Roman" panose="02020603050405020304" pitchFamily="18" charset="0"/>
              </a:rPr>
              <a:t>, </a:t>
            </a:r>
            <a:r>
              <a:rPr lang="en-US" sz="2300" i="1" dirty="0">
                <a:latin typeface="+mj-lt"/>
                <a:cs typeface="Times New Roman" panose="02020603050405020304" pitchFamily="18" charset="0"/>
              </a:rPr>
              <a:t>Right</a:t>
            </a:r>
            <a:r>
              <a:rPr lang="en-US" sz="2300" dirty="0">
                <a:latin typeface="+mj-lt"/>
                <a:cs typeface="Times New Roman" panose="02020603050405020304" pitchFamily="18" charset="0"/>
              </a:rPr>
              <a:t>);</a:t>
            </a:r>
          </a:p>
          <a:p>
            <a:pPr marL="609600" indent="-609600">
              <a:spcBef>
                <a:spcPct val="30000"/>
              </a:spcBef>
              <a:buFont typeface="Wingdings" pitchFamily="2" charset="2"/>
              <a:buAutoNum type="arabicPeriod"/>
              <a:defRPr/>
            </a:pPr>
            <a:r>
              <a:rPr lang="en-US" sz="2300" dirty="0">
                <a:latin typeface="+mj-lt"/>
                <a:cs typeface="Times New Roman" panose="02020603050405020304" pitchFamily="18" charset="0"/>
              </a:rPr>
              <a:t>             Quick-Sort(</a:t>
            </a:r>
            <a:r>
              <a:rPr lang="en-US" sz="2300" i="1" dirty="0">
                <a:latin typeface="+mj-lt"/>
                <a:cs typeface="Times New Roman" panose="02020603050405020304" pitchFamily="18" charset="0"/>
              </a:rPr>
              <a:t>A</a:t>
            </a:r>
            <a:r>
              <a:rPr lang="en-US" sz="2300" dirty="0">
                <a:latin typeface="+mj-lt"/>
                <a:cs typeface="Times New Roman" panose="02020603050405020304" pitchFamily="18" charset="0"/>
              </a:rPr>
              <a:t>, </a:t>
            </a:r>
            <a:r>
              <a:rPr lang="en-US" sz="2300" i="1" dirty="0">
                <a:latin typeface="+mj-lt"/>
                <a:cs typeface="Times New Roman" panose="02020603050405020304" pitchFamily="18" charset="0"/>
              </a:rPr>
              <a:t>Left</a:t>
            </a:r>
            <a:r>
              <a:rPr lang="en-US" sz="2300" dirty="0">
                <a:latin typeface="+mj-lt"/>
                <a:cs typeface="Times New Roman" panose="02020603050405020304" pitchFamily="18" charset="0"/>
              </a:rPr>
              <a:t>, </a:t>
            </a:r>
            <a:r>
              <a:rPr lang="en-US" sz="2300" i="1" dirty="0">
                <a:latin typeface="+mj-lt"/>
                <a:cs typeface="Times New Roman" panose="02020603050405020304" pitchFamily="18" charset="0"/>
              </a:rPr>
              <a:t>Pivot –</a:t>
            </a:r>
            <a:r>
              <a:rPr lang="en-US" sz="2300" dirty="0">
                <a:latin typeface="+mj-lt"/>
                <a:cs typeface="Times New Roman" panose="02020603050405020304" pitchFamily="18" charset="0"/>
              </a:rPr>
              <a:t>1);</a:t>
            </a:r>
          </a:p>
          <a:p>
            <a:pPr marL="609600" indent="-609600">
              <a:spcBef>
                <a:spcPct val="30000"/>
              </a:spcBef>
              <a:buFont typeface="Wingdings" pitchFamily="2" charset="2"/>
              <a:buAutoNum type="arabicPeriod"/>
              <a:defRPr/>
            </a:pPr>
            <a:r>
              <a:rPr lang="en-US" sz="2300" dirty="0">
                <a:latin typeface="+mj-lt"/>
                <a:cs typeface="Times New Roman" panose="02020603050405020304" pitchFamily="18" charset="0"/>
              </a:rPr>
              <a:t>             Quick-Sort(</a:t>
            </a:r>
            <a:r>
              <a:rPr lang="en-US" sz="2300" i="1" dirty="0">
                <a:latin typeface="+mj-lt"/>
                <a:cs typeface="Times New Roman" panose="02020603050405020304" pitchFamily="18" charset="0"/>
              </a:rPr>
              <a:t>A</a:t>
            </a:r>
            <a:r>
              <a:rPr lang="en-US" sz="2300" dirty="0">
                <a:latin typeface="+mj-lt"/>
                <a:cs typeface="Times New Roman" panose="02020603050405020304" pitchFamily="18" charset="0"/>
              </a:rPr>
              <a:t>, </a:t>
            </a:r>
            <a:r>
              <a:rPr lang="en-US" sz="2300" i="1" dirty="0">
                <a:latin typeface="+mj-lt"/>
                <a:cs typeface="Times New Roman" panose="02020603050405020304" pitchFamily="18" charset="0"/>
              </a:rPr>
              <a:t>Pivot </a:t>
            </a:r>
            <a:r>
              <a:rPr lang="en-US" sz="2300" dirty="0">
                <a:latin typeface="+mj-lt"/>
                <a:cs typeface="Times New Roman" panose="02020603050405020304" pitchFamily="18" charset="0"/>
              </a:rPr>
              <a:t>+1, </a:t>
            </a:r>
            <a:r>
              <a:rPr lang="en-US" sz="2300" i="1" dirty="0">
                <a:latin typeface="+mj-lt"/>
                <a:cs typeface="Times New Roman" panose="02020603050405020304" pitchFamily="18" charset="0"/>
              </a:rPr>
              <a:t>Right</a:t>
            </a:r>
            <a:r>
              <a:rPr lang="en-US" sz="2300" dirty="0" smtClean="0">
                <a:latin typeface="+mj-lt"/>
                <a:cs typeface="Times New Roman" panose="02020603050405020304" pitchFamily="18" charset="0"/>
              </a:rPr>
              <a:t>);</a:t>
            </a:r>
          </a:p>
          <a:p>
            <a:pPr marL="609600" indent="-609600">
              <a:spcBef>
                <a:spcPct val="30000"/>
              </a:spcBef>
              <a:buFont typeface="Wingdings" pitchFamily="2" charset="2"/>
              <a:buAutoNum type="arabicPeriod"/>
              <a:defRPr/>
            </a:pPr>
            <a:r>
              <a:rPr lang="en-US" sz="2300" dirty="0" smtClean="0">
                <a:latin typeface="+mj-lt"/>
                <a:cs typeface="Times New Roman" panose="02020603050405020304" pitchFamily="18" charset="0"/>
              </a:rPr>
              <a:t> </a:t>
            </a:r>
            <a:r>
              <a:rPr lang="en-US" sz="2300" dirty="0">
                <a:latin typeface="+mj-lt"/>
                <a:cs typeface="Times New Roman" panose="02020603050405020304" pitchFamily="18" charset="0"/>
              </a:rPr>
              <a:t>}</a:t>
            </a:r>
          </a:p>
          <a:p>
            <a:pPr marL="342900" lvl="1" indent="-342900">
              <a:buFontTx/>
              <a:buChar char="•"/>
              <a:defRPr/>
            </a:pPr>
            <a:endParaRPr lang="en-US" sz="2300" dirty="0">
              <a:latin typeface="Times New Roman" panose="02020603050405020304" pitchFamily="18" charset="0"/>
              <a:cs typeface="Times New Roman" panose="02020603050405020304" pitchFamily="18" charset="0"/>
            </a:endParaRPr>
          </a:p>
          <a:p>
            <a:pPr marL="0" lvl="1" indent="0">
              <a:buNone/>
              <a:defRPr/>
            </a:pPr>
            <a:r>
              <a:rPr lang="en-US" sz="2300" dirty="0" smtClean="0">
                <a:latin typeface="Times New Roman" panose="02020603050405020304" pitchFamily="18" charset="0"/>
                <a:cs typeface="Times New Roman" panose="02020603050405020304" pitchFamily="18" charset="0"/>
              </a:rPr>
              <a:t>Function Partition(</a:t>
            </a:r>
            <a:r>
              <a:rPr lang="en-US" sz="2300" i="1" dirty="0" smtClean="0">
                <a:latin typeface="Times New Roman" panose="02020603050405020304" pitchFamily="18" charset="0"/>
                <a:cs typeface="Times New Roman" panose="02020603050405020304" pitchFamily="18" charset="0"/>
              </a:rPr>
              <a:t>A</a:t>
            </a:r>
            <a:r>
              <a:rPr lang="en-US" sz="2300" dirty="0">
                <a:latin typeface="Times New Roman" panose="02020603050405020304" pitchFamily="18" charset="0"/>
                <a:cs typeface="Times New Roman" panose="02020603050405020304" pitchFamily="18" charset="0"/>
              </a:rPr>
              <a:t>, </a:t>
            </a:r>
            <a:r>
              <a:rPr lang="en-US" sz="2300" i="1" dirty="0">
                <a:latin typeface="Times New Roman" panose="02020603050405020304" pitchFamily="18" charset="0"/>
                <a:cs typeface="Times New Roman" panose="02020603050405020304" pitchFamily="18" charset="0"/>
              </a:rPr>
              <a:t>Left</a:t>
            </a:r>
            <a:r>
              <a:rPr lang="en-US" sz="2300" dirty="0">
                <a:latin typeface="Times New Roman" panose="02020603050405020304" pitchFamily="18" charset="0"/>
                <a:cs typeface="Times New Roman" panose="02020603050405020304" pitchFamily="18" charset="0"/>
              </a:rPr>
              <a:t>, </a:t>
            </a:r>
            <a:r>
              <a:rPr lang="en-US" sz="2300" i="1" dirty="0">
                <a:latin typeface="Times New Roman" panose="02020603050405020304" pitchFamily="18" charset="0"/>
                <a:cs typeface="Times New Roman" panose="02020603050405020304" pitchFamily="18" charset="0"/>
              </a:rPr>
              <a:t>Right</a:t>
            </a:r>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divides </a:t>
            </a:r>
            <a:r>
              <a:rPr lang="en-US" sz="2300" i="1" dirty="0">
                <a:latin typeface="Times New Roman" panose="02020603050405020304" pitchFamily="18" charset="0"/>
                <a:cs typeface="Times New Roman" panose="02020603050405020304" pitchFamily="18" charset="0"/>
              </a:rPr>
              <a:t>A</a:t>
            </a:r>
            <a:r>
              <a:rPr lang="en-US" sz="2300" dirty="0">
                <a:latin typeface="Times New Roman" panose="02020603050405020304" pitchFamily="18" charset="0"/>
                <a:cs typeface="Times New Roman" panose="02020603050405020304" pitchFamily="18" charset="0"/>
              </a:rPr>
              <a:t>[</a:t>
            </a:r>
            <a:r>
              <a:rPr lang="en-US" sz="2300" i="1" dirty="0" err="1">
                <a:latin typeface="Times New Roman" panose="02020603050405020304" pitchFamily="18" charset="0"/>
                <a:cs typeface="Times New Roman" panose="02020603050405020304" pitchFamily="18" charset="0"/>
              </a:rPr>
              <a:t>Left..Right</a:t>
            </a:r>
            <a:r>
              <a:rPr lang="en-US" sz="2300" dirty="0" smtClean="0">
                <a:latin typeface="Times New Roman" panose="02020603050405020304" pitchFamily="18" charset="0"/>
                <a:cs typeface="Times New Roman" panose="02020603050405020304" pitchFamily="18" charset="0"/>
              </a:rPr>
              <a:t>] into 2 subarrays </a:t>
            </a:r>
            <a:r>
              <a:rPr lang="en-US" sz="2300" i="1" dirty="0">
                <a:latin typeface="Times New Roman" panose="02020603050405020304" pitchFamily="18" charset="0"/>
                <a:cs typeface="Times New Roman" panose="02020603050405020304" pitchFamily="18" charset="0"/>
              </a:rPr>
              <a:t>A</a:t>
            </a:r>
            <a:r>
              <a:rPr lang="en-US" sz="2300" dirty="0">
                <a:latin typeface="Times New Roman" panose="02020603050405020304" pitchFamily="18" charset="0"/>
                <a:cs typeface="Times New Roman" panose="02020603050405020304" pitchFamily="18" charset="0"/>
              </a:rPr>
              <a:t>[</a:t>
            </a:r>
            <a:r>
              <a:rPr lang="en-US" sz="2300" i="1" dirty="0" err="1">
                <a:latin typeface="Times New Roman" panose="02020603050405020304" pitchFamily="18" charset="0"/>
                <a:cs typeface="Times New Roman" panose="02020603050405020304" pitchFamily="18" charset="0"/>
              </a:rPr>
              <a:t>Left..Pivot</a:t>
            </a:r>
            <a:r>
              <a:rPr lang="en-US" sz="2300" i="1" dirty="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1</a:t>
            </a:r>
            <a:r>
              <a:rPr lang="en-US" sz="2300" i="1" dirty="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and </a:t>
            </a:r>
            <a:r>
              <a:rPr lang="en-US" sz="2300" i="1" dirty="0">
                <a:latin typeface="Times New Roman" panose="02020603050405020304" pitchFamily="18" charset="0"/>
                <a:cs typeface="Times New Roman" panose="02020603050405020304" pitchFamily="18" charset="0"/>
              </a:rPr>
              <a:t>A</a:t>
            </a:r>
            <a:r>
              <a:rPr lang="en-US" sz="2300" dirty="0">
                <a:latin typeface="Times New Roman" panose="02020603050405020304" pitchFamily="18" charset="0"/>
                <a:cs typeface="Times New Roman" panose="02020603050405020304" pitchFamily="18" charset="0"/>
              </a:rPr>
              <a:t>[</a:t>
            </a:r>
            <a:r>
              <a:rPr lang="en-US" sz="2300" i="1" dirty="0">
                <a:latin typeface="Times New Roman" panose="02020603050405020304" pitchFamily="18" charset="0"/>
                <a:cs typeface="Times New Roman" panose="02020603050405020304" pitchFamily="18" charset="0"/>
              </a:rPr>
              <a:t>Pivot</a:t>
            </a:r>
            <a:r>
              <a:rPr lang="en-US" sz="2300" dirty="0">
                <a:latin typeface="Times New Roman" panose="02020603050405020304" pitchFamily="18" charset="0"/>
                <a:cs typeface="Times New Roman" panose="02020603050405020304" pitchFamily="18" charset="0"/>
              </a:rPr>
              <a:t>+1..</a:t>
            </a:r>
            <a:r>
              <a:rPr lang="en-US" sz="2300" i="1" dirty="0">
                <a:latin typeface="Times New Roman" panose="02020603050405020304" pitchFamily="18" charset="0"/>
                <a:cs typeface="Times New Roman" panose="02020603050405020304" pitchFamily="18" charset="0"/>
              </a:rPr>
              <a:t>Right</a:t>
            </a:r>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such that:</a:t>
            </a:r>
            <a:endParaRPr lang="en-US" sz="2300" dirty="0">
              <a:latin typeface="Times New Roman" panose="02020603050405020304" pitchFamily="18" charset="0"/>
              <a:cs typeface="Times New Roman" panose="02020603050405020304" pitchFamily="18" charset="0"/>
            </a:endParaRPr>
          </a:p>
          <a:p>
            <a:pPr marL="742950" lvl="2" indent="-342900">
              <a:defRPr/>
            </a:pPr>
            <a:r>
              <a:rPr lang="en-US" sz="2300" dirty="0" smtClean="0">
                <a:latin typeface="Times New Roman" panose="02020603050405020304" pitchFamily="18" charset="0"/>
                <a:cs typeface="Times New Roman" panose="02020603050405020304" pitchFamily="18" charset="0"/>
              </a:rPr>
              <a:t>Elements of </a:t>
            </a:r>
            <a:r>
              <a:rPr lang="en-US" sz="2300" i="1" dirty="0">
                <a:latin typeface="Times New Roman" panose="02020603050405020304" pitchFamily="18" charset="0"/>
                <a:cs typeface="Times New Roman" panose="02020603050405020304" pitchFamily="18" charset="0"/>
              </a:rPr>
              <a:t>A</a:t>
            </a:r>
            <a:r>
              <a:rPr lang="en-US" sz="2300" dirty="0">
                <a:latin typeface="Times New Roman" panose="02020603050405020304" pitchFamily="18" charset="0"/>
                <a:cs typeface="Times New Roman" panose="02020603050405020304" pitchFamily="18" charset="0"/>
              </a:rPr>
              <a:t>[</a:t>
            </a:r>
            <a:r>
              <a:rPr lang="en-US" sz="2300" i="1" dirty="0" err="1">
                <a:latin typeface="Times New Roman" panose="02020603050405020304" pitchFamily="18" charset="0"/>
                <a:cs typeface="Times New Roman" panose="02020603050405020304" pitchFamily="18" charset="0"/>
              </a:rPr>
              <a:t>Left</a:t>
            </a:r>
            <a:r>
              <a:rPr lang="en-US" sz="2300" dirty="0" err="1">
                <a:latin typeface="Times New Roman" panose="02020603050405020304" pitchFamily="18" charset="0"/>
                <a:cs typeface="Times New Roman" panose="02020603050405020304" pitchFamily="18" charset="0"/>
              </a:rPr>
              <a:t>.</a:t>
            </a:r>
            <a:r>
              <a:rPr lang="en-US" sz="2300" i="1" dirty="0" err="1">
                <a:latin typeface="Times New Roman" panose="02020603050405020304" pitchFamily="18" charset="0"/>
                <a:cs typeface="Times New Roman" panose="02020603050405020304" pitchFamily="18" charset="0"/>
              </a:rPr>
              <a:t>.Pivot</a:t>
            </a:r>
            <a:r>
              <a:rPr lang="en-US" sz="2300" i="1" dirty="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1] </a:t>
            </a:r>
            <a:r>
              <a:rPr lang="en-US" sz="2300" dirty="0" smtClean="0">
                <a:latin typeface="Times New Roman" panose="02020603050405020304" pitchFamily="18" charset="0"/>
                <a:cs typeface="Times New Roman" panose="02020603050405020304" pitchFamily="18" charset="0"/>
              </a:rPr>
              <a:t>is less than or equal to </a:t>
            </a:r>
            <a:r>
              <a:rPr lang="en-US" sz="2300" i="1" dirty="0">
                <a:latin typeface="Times New Roman" panose="02020603050405020304" pitchFamily="18" charset="0"/>
                <a:cs typeface="Times New Roman" panose="02020603050405020304" pitchFamily="18" charset="0"/>
              </a:rPr>
              <a:t>A</a:t>
            </a:r>
            <a:r>
              <a:rPr lang="en-US" sz="2300" dirty="0">
                <a:latin typeface="Times New Roman" panose="02020603050405020304" pitchFamily="18" charset="0"/>
                <a:cs typeface="Times New Roman" panose="02020603050405020304" pitchFamily="18" charset="0"/>
              </a:rPr>
              <a:t>[</a:t>
            </a:r>
            <a:r>
              <a:rPr lang="en-US" sz="2300" i="1" dirty="0">
                <a:latin typeface="Times New Roman" panose="02020603050405020304" pitchFamily="18" charset="0"/>
                <a:cs typeface="Times New Roman" panose="02020603050405020304" pitchFamily="18" charset="0"/>
              </a:rPr>
              <a:t>Pivot</a:t>
            </a:r>
            <a:r>
              <a:rPr lang="en-US" sz="2300" dirty="0">
                <a:latin typeface="Times New Roman" panose="02020603050405020304" pitchFamily="18" charset="0"/>
                <a:cs typeface="Times New Roman" panose="02020603050405020304" pitchFamily="18" charset="0"/>
              </a:rPr>
              <a:t>] </a:t>
            </a:r>
          </a:p>
          <a:p>
            <a:pPr marL="742950" lvl="2" indent="-342900">
              <a:defRPr/>
            </a:pPr>
            <a:r>
              <a:rPr lang="en-US" sz="2300" dirty="0" smtClean="0">
                <a:latin typeface="Times New Roman" panose="02020603050405020304" pitchFamily="18" charset="0"/>
                <a:cs typeface="Times New Roman" panose="02020603050405020304" pitchFamily="18" charset="0"/>
              </a:rPr>
              <a:t>Elements of </a:t>
            </a:r>
            <a:r>
              <a:rPr lang="en-US" sz="2300" i="1" dirty="0">
                <a:latin typeface="Times New Roman" panose="02020603050405020304" pitchFamily="18" charset="0"/>
                <a:cs typeface="Times New Roman" panose="02020603050405020304" pitchFamily="18" charset="0"/>
              </a:rPr>
              <a:t>A</a:t>
            </a:r>
            <a:r>
              <a:rPr lang="en-US" sz="2300" dirty="0">
                <a:latin typeface="Times New Roman" panose="02020603050405020304" pitchFamily="18" charset="0"/>
                <a:cs typeface="Times New Roman" panose="02020603050405020304" pitchFamily="18" charset="0"/>
              </a:rPr>
              <a:t>[</a:t>
            </a:r>
            <a:r>
              <a:rPr lang="en-US" sz="2300" i="1" dirty="0">
                <a:latin typeface="Times New Roman" panose="02020603050405020304" pitchFamily="18" charset="0"/>
                <a:cs typeface="Times New Roman" panose="02020603050405020304" pitchFamily="18" charset="0"/>
              </a:rPr>
              <a:t>Pivot</a:t>
            </a:r>
            <a:r>
              <a:rPr lang="en-US" sz="2300" dirty="0">
                <a:latin typeface="Times New Roman" panose="02020603050405020304" pitchFamily="18" charset="0"/>
                <a:cs typeface="Times New Roman" panose="02020603050405020304" pitchFamily="18" charset="0"/>
              </a:rPr>
              <a:t>+1..</a:t>
            </a:r>
            <a:r>
              <a:rPr lang="en-US" sz="2300" i="1" dirty="0">
                <a:latin typeface="Times New Roman" panose="02020603050405020304" pitchFamily="18" charset="0"/>
                <a:cs typeface="Times New Roman" panose="02020603050405020304" pitchFamily="18" charset="0"/>
              </a:rPr>
              <a:t>Right</a:t>
            </a:r>
            <a:r>
              <a:rPr lang="en-US" sz="2300" dirty="0">
                <a:latin typeface="Times New Roman" panose="02020603050405020304" pitchFamily="18" charset="0"/>
                <a:cs typeface="Times New Roman" panose="02020603050405020304" pitchFamily="18" charset="0"/>
              </a:rPr>
              <a:t>] </a:t>
            </a:r>
            <a:r>
              <a:rPr lang="en-US" sz="2300" dirty="0" smtClean="0">
                <a:latin typeface="Times New Roman" panose="02020603050405020304" pitchFamily="18" charset="0"/>
                <a:cs typeface="Times New Roman" panose="02020603050405020304" pitchFamily="18" charset="0"/>
              </a:rPr>
              <a:t>is greater than or equal to </a:t>
            </a:r>
            <a:r>
              <a:rPr lang="en-US" sz="2300" i="1" dirty="0">
                <a:latin typeface="Times New Roman" panose="02020603050405020304" pitchFamily="18" charset="0"/>
                <a:cs typeface="Times New Roman" panose="02020603050405020304" pitchFamily="18" charset="0"/>
              </a:rPr>
              <a:t>A</a:t>
            </a:r>
            <a:r>
              <a:rPr lang="en-US" sz="2300" dirty="0">
                <a:latin typeface="Times New Roman" panose="02020603050405020304" pitchFamily="18" charset="0"/>
                <a:cs typeface="Times New Roman" panose="02020603050405020304" pitchFamily="18" charset="0"/>
              </a:rPr>
              <a:t>[</a:t>
            </a:r>
            <a:r>
              <a:rPr lang="en-US" sz="2300" i="1" dirty="0">
                <a:latin typeface="Times New Roman" panose="02020603050405020304" pitchFamily="18" charset="0"/>
                <a:cs typeface="Times New Roman" panose="02020603050405020304" pitchFamily="18" charset="0"/>
              </a:rPr>
              <a:t>Pivot</a:t>
            </a:r>
            <a:r>
              <a:rPr lang="en-US" sz="2300" dirty="0">
                <a:latin typeface="Times New Roman" panose="02020603050405020304" pitchFamily="18" charset="0"/>
                <a:cs typeface="Times New Roman" panose="02020603050405020304" pitchFamily="18" charset="0"/>
              </a:rPr>
              <a:t>].</a:t>
            </a:r>
          </a:p>
          <a:p>
            <a:pPr marL="0" indent="0">
              <a:buNone/>
              <a:defRPr/>
            </a:pPr>
            <a:r>
              <a:rPr lang="en-US" sz="2300" dirty="0" smtClean="0">
                <a:latin typeface="Times New Roman" panose="02020603050405020304" pitchFamily="18" charset="0"/>
                <a:cs typeface="Times New Roman" panose="02020603050405020304" pitchFamily="18" charset="0"/>
              </a:rPr>
              <a:t>The statement to sort array A consists of </a:t>
            </a:r>
            <a:r>
              <a:rPr lang="en-US" sz="2300" i="1" dirty="0" smtClean="0">
                <a:latin typeface="Times New Roman" panose="02020603050405020304" pitchFamily="18" charset="0"/>
                <a:cs typeface="Times New Roman" panose="02020603050405020304" pitchFamily="18" charset="0"/>
              </a:rPr>
              <a:t>n</a:t>
            </a:r>
            <a:r>
              <a:rPr lang="en-US" sz="2300" dirty="0" smtClean="0">
                <a:latin typeface="Times New Roman" panose="02020603050405020304" pitchFamily="18" charset="0"/>
                <a:cs typeface="Times New Roman" panose="02020603050405020304" pitchFamily="18" charset="0"/>
              </a:rPr>
              <a:t> elements: </a:t>
            </a:r>
            <a:r>
              <a:rPr lang="en-US" sz="2300" dirty="0" smtClean="0">
                <a:solidFill>
                  <a:srgbClr val="C00000"/>
                </a:solidFill>
                <a:latin typeface="Times New Roman" panose="02020603050405020304" pitchFamily="18" charset="0"/>
                <a:cs typeface="Times New Roman" panose="02020603050405020304" pitchFamily="18" charset="0"/>
              </a:rPr>
              <a:t>Quick-Sort(</a:t>
            </a:r>
            <a:r>
              <a:rPr lang="en-US" sz="2300" i="1" dirty="0" smtClean="0">
                <a:solidFill>
                  <a:srgbClr val="C00000"/>
                </a:solidFill>
                <a:latin typeface="Times New Roman" panose="02020603050405020304" pitchFamily="18" charset="0"/>
                <a:cs typeface="Times New Roman" panose="02020603050405020304" pitchFamily="18" charset="0"/>
              </a:rPr>
              <a:t>A</a:t>
            </a:r>
            <a:r>
              <a:rPr lang="en-US" sz="2300" dirty="0">
                <a:solidFill>
                  <a:srgbClr val="C00000"/>
                </a:solidFill>
                <a:latin typeface="Times New Roman" panose="02020603050405020304" pitchFamily="18" charset="0"/>
                <a:cs typeface="Times New Roman" panose="02020603050405020304" pitchFamily="18" charset="0"/>
              </a:rPr>
              <a:t>, </a:t>
            </a:r>
            <a:r>
              <a:rPr lang="en-US" sz="2300" dirty="0" smtClean="0">
                <a:solidFill>
                  <a:srgbClr val="C00000"/>
                </a:solidFill>
                <a:latin typeface="Times New Roman" panose="02020603050405020304" pitchFamily="18" charset="0"/>
                <a:cs typeface="Times New Roman" panose="02020603050405020304" pitchFamily="18" charset="0"/>
              </a:rPr>
              <a:t>0, </a:t>
            </a:r>
            <a:r>
              <a:rPr lang="en-US" sz="2300" i="1" dirty="0" smtClean="0">
                <a:solidFill>
                  <a:srgbClr val="C00000"/>
                </a:solidFill>
                <a:latin typeface="Times New Roman" panose="02020603050405020304" pitchFamily="18" charset="0"/>
                <a:cs typeface="Times New Roman" panose="02020603050405020304" pitchFamily="18" charset="0"/>
              </a:rPr>
              <a:t>n</a:t>
            </a:r>
            <a:r>
              <a:rPr lang="en-US" sz="2300" dirty="0" smtClean="0">
                <a:solidFill>
                  <a:srgbClr val="C00000"/>
                </a:solidFill>
                <a:latin typeface="Times New Roman" panose="02020603050405020304" pitchFamily="18" charset="0"/>
                <a:cs typeface="Times New Roman" panose="02020603050405020304" pitchFamily="18" charset="0"/>
              </a:rPr>
              <a:t>-1)</a:t>
            </a:r>
            <a:endParaRPr lang="en-US" sz="2300" dirty="0">
              <a:solidFill>
                <a:srgbClr val="C00000"/>
              </a:solidFill>
              <a:latin typeface="Times New Roman" panose="02020603050405020304" pitchFamily="18" charset="0"/>
              <a:cs typeface="Times New Roman" panose="02020603050405020304" pitchFamily="18" charset="0"/>
            </a:endParaRPr>
          </a:p>
          <a:p>
            <a:pPr>
              <a:defRPr/>
            </a:pPr>
            <a:endParaRPr lang="en-US" sz="23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95</a:t>
            </a:fld>
            <a:endParaRPr lang="en-US"/>
          </a:p>
        </p:txBody>
      </p:sp>
    </p:spTree>
    <p:extLst>
      <p:ext uri="{BB962C8B-B14F-4D97-AF65-F5344CB8AC3E}">
        <p14:creationId xmlns:p14="http://schemas.microsoft.com/office/powerpoint/2010/main" val="35093558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Partition operation</a:t>
            </a:r>
            <a:endParaRPr lang="en-US" dirty="0"/>
          </a:p>
        </p:txBody>
      </p:sp>
      <p:sp>
        <p:nvSpPr>
          <p:cNvPr id="3" name="Content Placeholder 2"/>
          <p:cNvSpPr>
            <a:spLocks noGrp="1"/>
          </p:cNvSpPr>
          <p:nvPr>
            <p:ph idx="1"/>
          </p:nvPr>
        </p:nvSpPr>
        <p:spPr>
          <a:xfrm>
            <a:off x="0" y="838200"/>
            <a:ext cx="9144000" cy="3385344"/>
          </a:xfrm>
        </p:spPr>
        <p:txBody>
          <a:bodyPr/>
          <a:lstStyle/>
          <a:p>
            <a:pPr marL="0" indent="0">
              <a:buNone/>
            </a:pPr>
            <a:r>
              <a:rPr lang="en-US" sz="2000" dirty="0" smtClean="0">
                <a:latin typeface="Times New Roman" panose="02020603050405020304" pitchFamily="18" charset="0"/>
                <a:cs typeface="Times New Roman" panose="02020603050405020304" pitchFamily="18" charset="0"/>
              </a:rPr>
              <a:t>Function </a:t>
            </a:r>
            <a:r>
              <a:rPr lang="en-US" sz="2000" b="1" dirty="0" smtClean="0">
                <a:latin typeface="Times New Roman" panose="02020603050405020304" pitchFamily="18" charset="0"/>
                <a:cs typeface="Times New Roman" panose="02020603050405020304" pitchFamily="18" charset="0"/>
              </a:rPr>
              <a:t>Partition(A, </a:t>
            </a:r>
            <a:r>
              <a:rPr lang="en-US" sz="2000" b="1" dirty="0">
                <a:latin typeface="Times New Roman" panose="02020603050405020304" pitchFamily="18" charset="0"/>
                <a:cs typeface="Times New Roman" panose="02020603050405020304" pitchFamily="18" charset="0"/>
              </a:rPr>
              <a:t>left, right)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Input: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Array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left </a:t>
            </a:r>
            <a:r>
              <a:rPr lang="en-US" sz="2000" i="1" dirty="0">
                <a:latin typeface="Times New Roman" panose="02020603050405020304" pitchFamily="18" charset="0"/>
                <a:cs typeface="Times New Roman" panose="02020603050405020304" pitchFamily="18" charset="0"/>
              </a:rPr>
              <a:t>.. right</a:t>
            </a:r>
            <a:r>
              <a:rPr lang="en-US" sz="2000" dirty="0">
                <a:latin typeface="Times New Roman" panose="02020603050405020304" pitchFamily="18" charset="0"/>
                <a:cs typeface="Times New Roman" panose="02020603050405020304" pitchFamily="18" charset="0"/>
              </a:rPr>
              <a:t>]. </a:t>
            </a:r>
          </a:p>
          <a:p>
            <a:r>
              <a:rPr lang="en-US" sz="2000" b="1" dirty="0" smtClean="0">
                <a:latin typeface="Times New Roman" panose="02020603050405020304" pitchFamily="18" charset="0"/>
                <a:cs typeface="Times New Roman" panose="02020603050405020304" pitchFamily="18" charset="0"/>
              </a:rPr>
              <a:t>Output:</a:t>
            </a:r>
            <a:r>
              <a:rPr lang="en-US" sz="2000" dirty="0" smtClean="0">
                <a:latin typeface="Times New Roman" panose="02020603050405020304" pitchFamily="18" charset="0"/>
                <a:cs typeface="Times New Roman" panose="02020603050405020304" pitchFamily="18" charset="0"/>
              </a:rPr>
              <a:t> </a:t>
            </a:r>
            <a:r>
              <a:rPr lang="en-US" sz="2000" dirty="0">
                <a:solidFill>
                  <a:srgbClr val="000099"/>
                </a:solidFill>
                <a:latin typeface="Times" panose="02020603050405020304" pitchFamily="18" charset="0"/>
                <a:cs typeface="Times" panose="02020603050405020304" pitchFamily="18" charset="0"/>
              </a:rPr>
              <a:t>Redistribute elements of the </a:t>
            </a:r>
            <a:r>
              <a:rPr lang="en-US" sz="2000" dirty="0" smtClean="0">
                <a:solidFill>
                  <a:srgbClr val="000099"/>
                </a:solidFill>
                <a:latin typeface="Times" panose="02020603050405020304" pitchFamily="18" charset="0"/>
                <a:cs typeface="Times" panose="02020603050405020304" pitchFamily="18" charset="0"/>
              </a:rPr>
              <a:t>array A </a:t>
            </a:r>
            <a:r>
              <a:rPr lang="en-US" sz="2000" dirty="0">
                <a:solidFill>
                  <a:srgbClr val="000099"/>
                </a:solidFill>
                <a:latin typeface="Times" panose="02020603050405020304" pitchFamily="18" charset="0"/>
                <a:cs typeface="Times" panose="02020603050405020304" pitchFamily="18" charset="0"/>
              </a:rPr>
              <a:t>based on the selected </a:t>
            </a:r>
            <a:r>
              <a:rPr lang="en-US" sz="2000" b="1" i="1" dirty="0">
                <a:solidFill>
                  <a:srgbClr val="FF0000"/>
                </a:solidFill>
                <a:latin typeface="Times" panose="02020603050405020304" pitchFamily="18" charset="0"/>
                <a:cs typeface="Times" panose="02020603050405020304" pitchFamily="18" charset="0"/>
              </a:rPr>
              <a:t>pivot</a:t>
            </a:r>
            <a:r>
              <a:rPr lang="en-US" sz="2000" dirty="0">
                <a:solidFill>
                  <a:srgbClr val="000099"/>
                </a:solidFill>
                <a:latin typeface="Times" panose="02020603050405020304" pitchFamily="18" charset="0"/>
                <a:cs typeface="Times" panose="02020603050405020304" pitchFamily="18" charset="0"/>
              </a:rPr>
              <a:t> element and return the </a:t>
            </a:r>
            <a:r>
              <a:rPr lang="en-US" sz="2000" b="1" i="1" dirty="0" err="1">
                <a:solidFill>
                  <a:srgbClr val="FF0000"/>
                </a:solidFill>
                <a:latin typeface="Times" panose="02020603050405020304" pitchFamily="18" charset="0"/>
                <a:cs typeface="Times" panose="02020603050405020304" pitchFamily="18" charset="0"/>
              </a:rPr>
              <a:t>jpivot</a:t>
            </a:r>
            <a:r>
              <a:rPr lang="en-US" sz="2000" dirty="0">
                <a:solidFill>
                  <a:srgbClr val="000099"/>
                </a:solidFill>
                <a:latin typeface="Times" panose="02020603050405020304" pitchFamily="18" charset="0"/>
                <a:cs typeface="Times" panose="02020603050405020304" pitchFamily="18" charset="0"/>
              </a:rPr>
              <a:t> index to satisfy:</a:t>
            </a:r>
          </a:p>
          <a:p>
            <a:pPr lvl="1"/>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a:t>
            </a:r>
            <a:r>
              <a:rPr lang="en-US" sz="2000" i="1" dirty="0" err="1" smtClean="0">
                <a:latin typeface="Times New Roman" panose="02020603050405020304" pitchFamily="18" charset="0"/>
                <a:cs typeface="Times New Roman" panose="02020603050405020304" pitchFamily="18" charset="0"/>
              </a:rPr>
              <a:t>jpivot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has the value = </a:t>
            </a:r>
            <a:r>
              <a:rPr lang="en-US" sz="2000" i="1" dirty="0">
                <a:latin typeface="Times New Roman" panose="02020603050405020304" pitchFamily="18" charset="0"/>
                <a:cs typeface="Times New Roman" panose="02020603050405020304" pitchFamily="18" charset="0"/>
              </a:rPr>
              <a:t>pivot</a:t>
            </a:r>
            <a:r>
              <a:rPr lang="en-US" sz="2000" dirty="0">
                <a:latin typeface="Times New Roman" panose="02020603050405020304" pitchFamily="18" charset="0"/>
                <a:cs typeface="Times New Roman" panose="02020603050405020304" pitchFamily="18" charset="0"/>
              </a:rPr>
              <a:t>, </a:t>
            </a:r>
          </a:p>
          <a:p>
            <a:pPr lvl="1"/>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jpivot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with </a:t>
            </a:r>
            <a:r>
              <a:rPr lang="en-US" sz="2000" i="1" dirty="0">
                <a:latin typeface="Times New Roman" panose="02020603050405020304" pitchFamily="18" charset="0"/>
                <a:cs typeface="Times New Roman" panose="02020603050405020304" pitchFamily="18" charset="0"/>
              </a:rPr>
              <a:t>left</a:t>
            </a:r>
            <a:r>
              <a:rPr lang="en-US" sz="2000" dirty="0">
                <a:latin typeface="Times New Roman" panose="02020603050405020304" pitchFamily="18" charset="0"/>
                <a:cs typeface="Times New Roman" panose="02020603050405020304" pitchFamily="18" charset="0"/>
              </a:rPr>
              <a:t> ≤  </a:t>
            </a:r>
            <a:r>
              <a:rPr lang="en-US" sz="2000" i="1"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&lt; </a:t>
            </a:r>
            <a:r>
              <a:rPr lang="en-US" sz="2000" i="1" dirty="0" err="1">
                <a:latin typeface="Times New Roman" panose="02020603050405020304" pitchFamily="18" charset="0"/>
                <a:cs typeface="Times New Roman" panose="02020603050405020304" pitchFamily="18" charset="0"/>
              </a:rPr>
              <a:t>jpivot</a:t>
            </a:r>
            <a:r>
              <a:rPr lang="en-US" sz="2000" dirty="0">
                <a:latin typeface="Times New Roman" panose="02020603050405020304" pitchFamily="18" charset="0"/>
                <a:cs typeface="Times New Roman" panose="02020603050405020304" pitchFamily="18" charset="0"/>
              </a:rPr>
              <a:t>, </a:t>
            </a:r>
          </a:p>
          <a:p>
            <a:pPr lvl="1"/>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jpivot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with </a:t>
            </a:r>
            <a:r>
              <a:rPr lang="en-US" sz="2000" i="1" dirty="0" err="1">
                <a:latin typeface="Times New Roman" panose="02020603050405020304" pitchFamily="18" charset="0"/>
                <a:cs typeface="Times New Roman" panose="02020603050405020304" pitchFamily="18" charset="0"/>
              </a:rPr>
              <a:t>jpivot</a:t>
            </a:r>
            <a:r>
              <a:rPr lang="en-US" sz="2000" dirty="0">
                <a:latin typeface="Times New Roman" panose="02020603050405020304" pitchFamily="18" charset="0"/>
                <a:cs typeface="Times New Roman" panose="02020603050405020304" pitchFamily="18" charset="0"/>
              </a:rPr>
              <a:t> &lt;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right</a:t>
            </a:r>
            <a:r>
              <a:rPr lang="en-US" sz="2000" dirty="0">
                <a:latin typeface="Times New Roman" panose="02020603050405020304" pitchFamily="18" charset="0"/>
                <a:cs typeface="Times New Roman" panose="02020603050405020304" pitchFamily="18" charset="0"/>
              </a:rPr>
              <a:t>. </a:t>
            </a:r>
          </a:p>
          <a:p>
            <a:pPr>
              <a:buNone/>
            </a:pPr>
            <a:r>
              <a:rPr lang="en-US" sz="2000" dirty="0" smtClean="0">
                <a:latin typeface="Times New Roman" panose="02020603050405020304" pitchFamily="18" charset="0"/>
                <a:cs typeface="Times New Roman" panose="02020603050405020304" pitchFamily="18" charset="0"/>
              </a:rPr>
              <a:t>where </a:t>
            </a:r>
            <a:r>
              <a:rPr lang="en-US" sz="2000" i="1" dirty="0" smtClean="0">
                <a:latin typeface="Times New Roman" panose="02020603050405020304" pitchFamily="18" charset="0"/>
                <a:cs typeface="Times New Roman" panose="02020603050405020304" pitchFamily="18" charset="0"/>
              </a:rPr>
              <a:t>pivot </a:t>
            </a:r>
            <a:r>
              <a:rPr lang="en-US" sz="2000" dirty="0" smtClean="0">
                <a:latin typeface="Times New Roman" panose="02020603050405020304" pitchFamily="18" charset="0"/>
                <a:cs typeface="Times New Roman" panose="02020603050405020304" pitchFamily="18" charset="0"/>
              </a:rPr>
              <a:t> is the value of selected pivot element</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96</a:t>
            </a:fld>
            <a:endParaRPr lang="en-US"/>
          </a:p>
        </p:txBody>
      </p:sp>
      <p:grpSp>
        <p:nvGrpSpPr>
          <p:cNvPr id="6" name="Group 29"/>
          <p:cNvGrpSpPr>
            <a:grpSpLocks/>
          </p:cNvGrpSpPr>
          <p:nvPr/>
        </p:nvGrpSpPr>
        <p:grpSpPr bwMode="auto">
          <a:xfrm>
            <a:off x="914399" y="4881866"/>
            <a:ext cx="3352800" cy="1082675"/>
            <a:chOff x="3216" y="689"/>
            <a:chExt cx="2112" cy="682"/>
          </a:xfrm>
        </p:grpSpPr>
        <p:grpSp>
          <p:nvGrpSpPr>
            <p:cNvPr id="7" name="Group 4"/>
            <p:cNvGrpSpPr>
              <a:grpSpLocks/>
            </p:cNvGrpSpPr>
            <p:nvPr/>
          </p:nvGrpSpPr>
          <p:grpSpPr bwMode="auto">
            <a:xfrm>
              <a:off x="3245" y="1104"/>
              <a:ext cx="2083" cy="267"/>
              <a:chOff x="480" y="1152"/>
              <a:chExt cx="2083" cy="267"/>
            </a:xfrm>
          </p:grpSpPr>
          <p:sp>
            <p:nvSpPr>
              <p:cNvPr id="11" name="Rectangle 5"/>
              <p:cNvSpPr>
                <a:spLocks noChangeArrowheads="1"/>
              </p:cNvSpPr>
              <p:nvPr/>
            </p:nvSpPr>
            <p:spPr bwMode="auto">
              <a:xfrm>
                <a:off x="2303"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endParaRPr lang="en-US" altLang="en-US" sz="1800"/>
              </a:p>
            </p:txBody>
          </p:sp>
          <p:sp>
            <p:nvSpPr>
              <p:cNvPr id="12" name="Rectangle 6"/>
              <p:cNvSpPr>
                <a:spLocks noChangeArrowheads="1"/>
              </p:cNvSpPr>
              <p:nvPr/>
            </p:nvSpPr>
            <p:spPr bwMode="auto">
              <a:xfrm>
                <a:off x="2042" y="1152"/>
                <a:ext cx="261"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endParaRPr lang="en-US" altLang="en-US" sz="1800"/>
              </a:p>
            </p:txBody>
          </p:sp>
          <p:sp>
            <p:nvSpPr>
              <p:cNvPr id="13" name="Rectangle 7"/>
              <p:cNvSpPr>
                <a:spLocks noChangeArrowheads="1"/>
              </p:cNvSpPr>
              <p:nvPr/>
            </p:nvSpPr>
            <p:spPr bwMode="auto">
              <a:xfrm>
                <a:off x="1782"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endParaRPr lang="en-US" altLang="en-US" sz="1800"/>
              </a:p>
            </p:txBody>
          </p:sp>
          <p:sp>
            <p:nvSpPr>
              <p:cNvPr id="14" name="Rectangle 8"/>
              <p:cNvSpPr>
                <a:spLocks noChangeArrowheads="1"/>
              </p:cNvSpPr>
              <p:nvPr/>
            </p:nvSpPr>
            <p:spPr bwMode="auto">
              <a:xfrm>
                <a:off x="1521"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endParaRPr lang="en-US" altLang="en-US" sz="1800"/>
              </a:p>
            </p:txBody>
          </p:sp>
          <p:sp>
            <p:nvSpPr>
              <p:cNvPr id="15" name="Rectangle 9"/>
              <p:cNvSpPr>
                <a:spLocks noChangeArrowheads="1"/>
              </p:cNvSpPr>
              <p:nvPr/>
            </p:nvSpPr>
            <p:spPr bwMode="auto">
              <a:xfrm>
                <a:off x="1261" y="1152"/>
                <a:ext cx="261"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endParaRPr lang="en-US" altLang="en-US" sz="1800"/>
              </a:p>
            </p:txBody>
          </p:sp>
          <p:sp>
            <p:nvSpPr>
              <p:cNvPr id="16" name="Rectangle 10"/>
              <p:cNvSpPr>
                <a:spLocks noChangeArrowheads="1"/>
              </p:cNvSpPr>
              <p:nvPr/>
            </p:nvSpPr>
            <p:spPr bwMode="auto">
              <a:xfrm>
                <a:off x="1001"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endParaRPr lang="en-US" altLang="en-US" sz="1800"/>
              </a:p>
            </p:txBody>
          </p:sp>
          <p:sp>
            <p:nvSpPr>
              <p:cNvPr id="17" name="Rectangle 11"/>
              <p:cNvSpPr>
                <a:spLocks noChangeArrowheads="1"/>
              </p:cNvSpPr>
              <p:nvPr/>
            </p:nvSpPr>
            <p:spPr bwMode="auto">
              <a:xfrm>
                <a:off x="740" y="1152"/>
                <a:ext cx="261"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endParaRPr lang="en-US" altLang="en-US" sz="1800"/>
              </a:p>
            </p:txBody>
          </p:sp>
          <p:sp>
            <p:nvSpPr>
              <p:cNvPr id="18" name="Rectangle 12"/>
              <p:cNvSpPr>
                <a:spLocks noChangeArrowheads="1"/>
              </p:cNvSpPr>
              <p:nvPr/>
            </p:nvSpPr>
            <p:spPr bwMode="auto">
              <a:xfrm>
                <a:off x="480"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endParaRPr lang="en-US" altLang="en-US" sz="1800"/>
              </a:p>
            </p:txBody>
          </p:sp>
          <p:sp>
            <p:nvSpPr>
              <p:cNvPr id="19" name="Line 13"/>
              <p:cNvSpPr>
                <a:spLocks noChangeShapeType="1"/>
              </p:cNvSpPr>
              <p:nvPr/>
            </p:nvSpPr>
            <p:spPr bwMode="auto">
              <a:xfrm>
                <a:off x="480" y="1152"/>
                <a:ext cx="208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4"/>
              <p:cNvSpPr>
                <a:spLocks noChangeShapeType="1"/>
              </p:cNvSpPr>
              <p:nvPr/>
            </p:nvSpPr>
            <p:spPr bwMode="auto">
              <a:xfrm>
                <a:off x="480" y="1419"/>
                <a:ext cx="208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5"/>
              <p:cNvSpPr>
                <a:spLocks noChangeShapeType="1"/>
              </p:cNvSpPr>
              <p:nvPr/>
            </p:nvSpPr>
            <p:spPr bwMode="auto">
              <a:xfrm>
                <a:off x="480" y="115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16"/>
              <p:cNvSpPr>
                <a:spLocks noChangeShapeType="1"/>
              </p:cNvSpPr>
              <p:nvPr/>
            </p:nvSpPr>
            <p:spPr bwMode="auto">
              <a:xfrm>
                <a:off x="740"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7"/>
              <p:cNvSpPr>
                <a:spLocks noChangeShapeType="1"/>
              </p:cNvSpPr>
              <p:nvPr/>
            </p:nvSpPr>
            <p:spPr bwMode="auto">
              <a:xfrm>
                <a:off x="1001"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8"/>
              <p:cNvSpPr>
                <a:spLocks noChangeShapeType="1"/>
              </p:cNvSpPr>
              <p:nvPr/>
            </p:nvSpPr>
            <p:spPr bwMode="auto">
              <a:xfrm>
                <a:off x="1261"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9"/>
              <p:cNvSpPr>
                <a:spLocks noChangeShapeType="1"/>
              </p:cNvSpPr>
              <p:nvPr/>
            </p:nvSpPr>
            <p:spPr bwMode="auto">
              <a:xfrm>
                <a:off x="1522"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0"/>
              <p:cNvSpPr>
                <a:spLocks noChangeShapeType="1"/>
              </p:cNvSpPr>
              <p:nvPr/>
            </p:nvSpPr>
            <p:spPr bwMode="auto">
              <a:xfrm>
                <a:off x="1782"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1"/>
              <p:cNvSpPr>
                <a:spLocks noChangeShapeType="1"/>
              </p:cNvSpPr>
              <p:nvPr/>
            </p:nvSpPr>
            <p:spPr bwMode="auto">
              <a:xfrm>
                <a:off x="2042"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2"/>
              <p:cNvSpPr>
                <a:spLocks noChangeShapeType="1"/>
              </p:cNvSpPr>
              <p:nvPr/>
            </p:nvSpPr>
            <p:spPr bwMode="auto">
              <a:xfrm>
                <a:off x="2303"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23"/>
              <p:cNvSpPr>
                <a:spLocks noChangeShapeType="1"/>
              </p:cNvSpPr>
              <p:nvPr/>
            </p:nvSpPr>
            <p:spPr bwMode="auto">
              <a:xfrm>
                <a:off x="2563" y="115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 name="AutoShape 24"/>
            <p:cNvSpPr>
              <a:spLocks/>
            </p:cNvSpPr>
            <p:nvPr/>
          </p:nvSpPr>
          <p:spPr bwMode="auto">
            <a:xfrm rot="5400000">
              <a:off x="3704" y="424"/>
              <a:ext cx="96" cy="1071"/>
            </a:xfrm>
            <a:prstGeom prst="leftBrace">
              <a:avLst>
                <a:gd name="adj1" fmla="val 11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AutoShape 25"/>
            <p:cNvSpPr>
              <a:spLocks/>
            </p:cNvSpPr>
            <p:nvPr/>
          </p:nvSpPr>
          <p:spPr bwMode="auto">
            <a:xfrm rot="5400000">
              <a:off x="4896" y="576"/>
              <a:ext cx="96" cy="768"/>
            </a:xfrm>
            <a:prstGeom prst="lef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28"/>
            <p:cNvSpPr txBox="1">
              <a:spLocks noChangeArrowheads="1"/>
            </p:cNvSpPr>
            <p:nvPr/>
          </p:nvSpPr>
          <p:spPr bwMode="auto">
            <a:xfrm>
              <a:off x="4157" y="689"/>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cs typeface="Arial" panose="020B0604020202020204" pitchFamily="34" charset="0"/>
                </a:rPr>
                <a:t>≤</a:t>
              </a:r>
            </a:p>
          </p:txBody>
        </p:sp>
      </p:grpSp>
      <p:sp>
        <p:nvSpPr>
          <p:cNvPr id="30" name="Text Box 26"/>
          <p:cNvSpPr txBox="1">
            <a:spLocks noChangeArrowheads="1"/>
          </p:cNvSpPr>
          <p:nvPr/>
        </p:nvSpPr>
        <p:spPr bwMode="auto">
          <a:xfrm>
            <a:off x="1093683" y="4947781"/>
            <a:ext cx="1208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smtClean="0">
                <a:latin typeface="Comic Sans MS" panose="030F0702030302020204" pitchFamily="66" charset="0"/>
              </a:rPr>
              <a:t>A[left…</a:t>
            </a:r>
            <a:r>
              <a:rPr lang="en-US" altLang="en-US" sz="1200" dirty="0" err="1" smtClean="0">
                <a:latin typeface="Comic Sans MS" panose="030F0702030302020204" pitchFamily="66" charset="0"/>
              </a:rPr>
              <a:t>jpivot</a:t>
            </a:r>
            <a:r>
              <a:rPr lang="en-US" altLang="en-US" sz="1200" dirty="0" smtClean="0">
                <a:latin typeface="Comic Sans MS" panose="030F0702030302020204" pitchFamily="66" charset="0"/>
              </a:rPr>
              <a:t>]</a:t>
            </a:r>
            <a:endParaRPr lang="en-US" altLang="en-US" sz="1200" dirty="0">
              <a:latin typeface="Comic Sans MS" panose="030F0702030302020204" pitchFamily="66" charset="0"/>
            </a:endParaRPr>
          </a:p>
        </p:txBody>
      </p:sp>
      <p:sp>
        <p:nvSpPr>
          <p:cNvPr id="31" name="Text Box 26"/>
          <p:cNvSpPr txBox="1">
            <a:spLocks noChangeArrowheads="1"/>
          </p:cNvSpPr>
          <p:nvPr/>
        </p:nvSpPr>
        <p:spPr bwMode="auto">
          <a:xfrm>
            <a:off x="3234193" y="4991016"/>
            <a:ext cx="143340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smtClean="0">
                <a:latin typeface="Comic Sans MS" panose="030F0702030302020204" pitchFamily="66" charset="0"/>
              </a:rPr>
              <a:t>A[jpivot+1…right]</a:t>
            </a:r>
            <a:endParaRPr lang="en-US" altLang="en-US" sz="1200" dirty="0">
              <a:latin typeface="Comic Sans MS" panose="030F0702030302020204" pitchFamily="66" charset="0"/>
            </a:endParaRPr>
          </a:p>
        </p:txBody>
      </p:sp>
      <p:sp>
        <p:nvSpPr>
          <p:cNvPr id="32" name="Text Box 28"/>
          <p:cNvSpPr txBox="1">
            <a:spLocks noChangeArrowheads="1"/>
          </p:cNvSpPr>
          <p:nvPr/>
        </p:nvSpPr>
        <p:spPr bwMode="auto">
          <a:xfrm>
            <a:off x="2971799" y="4897741"/>
            <a:ext cx="3257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latin typeface="Times New Roman" panose="02020603050405020304" pitchFamily="18" charset="0"/>
                <a:cs typeface="Times New Roman" panose="02020603050405020304" pitchFamily="18" charset="0"/>
              </a:rPr>
              <a:t>≥</a:t>
            </a:r>
            <a:endParaRPr lang="en-US" altLang="en-US" sz="2000" dirty="0">
              <a:cs typeface="Arial" panose="020B0604020202020204" pitchFamily="34" charset="0"/>
            </a:endParaRPr>
          </a:p>
        </p:txBody>
      </p:sp>
      <p:sp>
        <p:nvSpPr>
          <p:cNvPr id="33" name="Down Arrow 32"/>
          <p:cNvSpPr/>
          <p:nvPr/>
        </p:nvSpPr>
        <p:spPr>
          <a:xfrm rot="10800000">
            <a:off x="2730512" y="5803431"/>
            <a:ext cx="1524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Box 28"/>
          <p:cNvSpPr txBox="1">
            <a:spLocks noChangeArrowheads="1"/>
          </p:cNvSpPr>
          <p:nvPr/>
        </p:nvSpPr>
        <p:spPr bwMode="auto">
          <a:xfrm>
            <a:off x="2253573" y="6276201"/>
            <a:ext cx="12586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smtClean="0">
                <a:latin typeface="Comic Sans MS" panose="030F0702030302020204" pitchFamily="66" charset="0"/>
                <a:cs typeface="Arial" panose="020B0604020202020204" pitchFamily="34" charset="0"/>
              </a:rPr>
              <a:t>A[</a:t>
            </a:r>
            <a:r>
              <a:rPr lang="en-US" altLang="en-US" sz="1200" dirty="0" err="1" smtClean="0">
                <a:latin typeface="Comic Sans MS" panose="030F0702030302020204" pitchFamily="66" charset="0"/>
                <a:cs typeface="Arial" panose="020B0604020202020204" pitchFamily="34" charset="0"/>
              </a:rPr>
              <a:t>jpivot</a:t>
            </a:r>
            <a:r>
              <a:rPr lang="en-US" altLang="en-US" sz="1200" dirty="0" smtClean="0">
                <a:latin typeface="Comic Sans MS" panose="030F0702030302020204" pitchFamily="66" charset="0"/>
                <a:cs typeface="Arial" panose="020B0604020202020204" pitchFamily="34" charset="0"/>
              </a:rPr>
              <a:t>]=pivot</a:t>
            </a:r>
            <a:endParaRPr lang="en-US" altLang="en-US" sz="1200" dirty="0">
              <a:latin typeface="Comic Sans MS" panose="030F0702030302020204" pitchFamily="66" charset="0"/>
              <a:cs typeface="Arial" panose="020B0604020202020204" pitchFamily="34" charset="0"/>
            </a:endParaRPr>
          </a:p>
        </p:txBody>
      </p:sp>
      <p:grpSp>
        <p:nvGrpSpPr>
          <p:cNvPr id="36" name="Group 4"/>
          <p:cNvGrpSpPr>
            <a:grpSpLocks/>
          </p:cNvGrpSpPr>
          <p:nvPr/>
        </p:nvGrpSpPr>
        <p:grpSpPr bwMode="auto">
          <a:xfrm>
            <a:off x="960437" y="3985432"/>
            <a:ext cx="3306763" cy="423863"/>
            <a:chOff x="480" y="1152"/>
            <a:chExt cx="2083" cy="267"/>
          </a:xfrm>
        </p:grpSpPr>
        <p:sp>
          <p:nvSpPr>
            <p:cNvPr id="40" name="Rectangle 5"/>
            <p:cNvSpPr>
              <a:spLocks noChangeArrowheads="1"/>
            </p:cNvSpPr>
            <p:nvPr/>
          </p:nvSpPr>
          <p:spPr bwMode="auto">
            <a:xfrm>
              <a:off x="2303"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600" dirty="0" smtClean="0"/>
                <a:t>8</a:t>
              </a:r>
              <a:endParaRPr lang="en-US" altLang="en-US" sz="1600" dirty="0"/>
            </a:p>
          </p:txBody>
        </p:sp>
        <p:sp>
          <p:nvSpPr>
            <p:cNvPr id="41" name="Rectangle 6"/>
            <p:cNvSpPr>
              <a:spLocks noChangeArrowheads="1"/>
            </p:cNvSpPr>
            <p:nvPr/>
          </p:nvSpPr>
          <p:spPr bwMode="auto">
            <a:xfrm>
              <a:off x="2041" y="1152"/>
              <a:ext cx="261"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800" dirty="0" smtClean="0"/>
                <a:t>5</a:t>
              </a:r>
              <a:endParaRPr lang="en-US" altLang="en-US" sz="1800" dirty="0"/>
            </a:p>
          </p:txBody>
        </p:sp>
        <p:sp>
          <p:nvSpPr>
            <p:cNvPr id="42" name="Rectangle 7"/>
            <p:cNvSpPr>
              <a:spLocks noChangeArrowheads="1"/>
            </p:cNvSpPr>
            <p:nvPr/>
          </p:nvSpPr>
          <p:spPr bwMode="auto">
            <a:xfrm>
              <a:off x="1782"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800" dirty="0" smtClean="0"/>
                <a:t>4</a:t>
              </a:r>
              <a:endParaRPr lang="en-US" altLang="en-US" sz="1800" dirty="0"/>
            </a:p>
          </p:txBody>
        </p:sp>
        <p:sp>
          <p:nvSpPr>
            <p:cNvPr id="43" name="Rectangle 8"/>
            <p:cNvSpPr>
              <a:spLocks noChangeArrowheads="1"/>
            </p:cNvSpPr>
            <p:nvPr/>
          </p:nvSpPr>
          <p:spPr bwMode="auto">
            <a:xfrm>
              <a:off x="1521"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600" dirty="0" smtClean="0"/>
                <a:t>13</a:t>
              </a:r>
              <a:endParaRPr lang="en-US" altLang="en-US" sz="1600" dirty="0"/>
            </a:p>
          </p:txBody>
        </p:sp>
        <p:sp>
          <p:nvSpPr>
            <p:cNvPr id="44" name="Rectangle 9"/>
            <p:cNvSpPr>
              <a:spLocks noChangeArrowheads="1"/>
            </p:cNvSpPr>
            <p:nvPr/>
          </p:nvSpPr>
          <p:spPr bwMode="auto">
            <a:xfrm>
              <a:off x="1261" y="1152"/>
              <a:ext cx="261"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600" dirty="0" smtClean="0"/>
                <a:t>17</a:t>
              </a:r>
              <a:endParaRPr lang="en-US" altLang="en-US" sz="1600" dirty="0"/>
            </a:p>
          </p:txBody>
        </p:sp>
        <p:sp>
          <p:nvSpPr>
            <p:cNvPr id="45" name="Rectangle 10"/>
            <p:cNvSpPr>
              <a:spLocks noChangeArrowheads="1"/>
            </p:cNvSpPr>
            <p:nvPr/>
          </p:nvSpPr>
          <p:spPr bwMode="auto">
            <a:xfrm>
              <a:off x="1001"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700" dirty="0" smtClean="0"/>
                <a:t>11</a:t>
              </a:r>
              <a:endParaRPr lang="en-US" altLang="en-US" sz="1700" dirty="0"/>
            </a:p>
          </p:txBody>
        </p:sp>
        <p:sp>
          <p:nvSpPr>
            <p:cNvPr id="46" name="Rectangle 11"/>
            <p:cNvSpPr>
              <a:spLocks noChangeArrowheads="1"/>
            </p:cNvSpPr>
            <p:nvPr/>
          </p:nvSpPr>
          <p:spPr bwMode="auto">
            <a:xfrm>
              <a:off x="740" y="1152"/>
              <a:ext cx="261"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800" dirty="0" smtClean="0"/>
                <a:t>1</a:t>
              </a:r>
              <a:endParaRPr lang="en-US" altLang="en-US" sz="1800" dirty="0"/>
            </a:p>
          </p:txBody>
        </p:sp>
        <p:sp>
          <p:nvSpPr>
            <p:cNvPr id="47" name="Rectangle 12"/>
            <p:cNvSpPr>
              <a:spLocks noChangeArrowheads="1"/>
            </p:cNvSpPr>
            <p:nvPr/>
          </p:nvSpPr>
          <p:spPr bwMode="auto">
            <a:xfrm>
              <a:off x="480"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800" dirty="0" smtClean="0"/>
                <a:t>9</a:t>
              </a:r>
              <a:endParaRPr lang="en-US" altLang="en-US" sz="1800" dirty="0"/>
            </a:p>
          </p:txBody>
        </p:sp>
        <p:sp>
          <p:nvSpPr>
            <p:cNvPr id="48" name="Line 13"/>
            <p:cNvSpPr>
              <a:spLocks noChangeShapeType="1"/>
            </p:cNvSpPr>
            <p:nvPr/>
          </p:nvSpPr>
          <p:spPr bwMode="auto">
            <a:xfrm>
              <a:off x="480" y="1152"/>
              <a:ext cx="208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14"/>
            <p:cNvSpPr>
              <a:spLocks noChangeShapeType="1"/>
            </p:cNvSpPr>
            <p:nvPr/>
          </p:nvSpPr>
          <p:spPr bwMode="auto">
            <a:xfrm>
              <a:off x="480" y="1419"/>
              <a:ext cx="208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15"/>
            <p:cNvSpPr>
              <a:spLocks noChangeShapeType="1"/>
            </p:cNvSpPr>
            <p:nvPr/>
          </p:nvSpPr>
          <p:spPr bwMode="auto">
            <a:xfrm>
              <a:off x="480" y="115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16"/>
            <p:cNvSpPr>
              <a:spLocks noChangeShapeType="1"/>
            </p:cNvSpPr>
            <p:nvPr/>
          </p:nvSpPr>
          <p:spPr bwMode="auto">
            <a:xfrm>
              <a:off x="740"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17"/>
            <p:cNvSpPr>
              <a:spLocks noChangeShapeType="1"/>
            </p:cNvSpPr>
            <p:nvPr/>
          </p:nvSpPr>
          <p:spPr bwMode="auto">
            <a:xfrm>
              <a:off x="1001"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18"/>
            <p:cNvSpPr>
              <a:spLocks noChangeShapeType="1"/>
            </p:cNvSpPr>
            <p:nvPr/>
          </p:nvSpPr>
          <p:spPr bwMode="auto">
            <a:xfrm>
              <a:off x="1261"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19"/>
            <p:cNvSpPr>
              <a:spLocks noChangeShapeType="1"/>
            </p:cNvSpPr>
            <p:nvPr/>
          </p:nvSpPr>
          <p:spPr bwMode="auto">
            <a:xfrm>
              <a:off x="1522"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20"/>
            <p:cNvSpPr>
              <a:spLocks noChangeShapeType="1"/>
            </p:cNvSpPr>
            <p:nvPr/>
          </p:nvSpPr>
          <p:spPr bwMode="auto">
            <a:xfrm>
              <a:off x="1782"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Line 21"/>
            <p:cNvSpPr>
              <a:spLocks noChangeShapeType="1"/>
            </p:cNvSpPr>
            <p:nvPr/>
          </p:nvSpPr>
          <p:spPr bwMode="auto">
            <a:xfrm>
              <a:off x="2042"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22"/>
            <p:cNvSpPr>
              <a:spLocks noChangeShapeType="1"/>
            </p:cNvSpPr>
            <p:nvPr/>
          </p:nvSpPr>
          <p:spPr bwMode="auto">
            <a:xfrm>
              <a:off x="2303"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23"/>
            <p:cNvSpPr>
              <a:spLocks noChangeShapeType="1"/>
            </p:cNvSpPr>
            <p:nvPr/>
          </p:nvSpPr>
          <p:spPr bwMode="auto">
            <a:xfrm>
              <a:off x="2563" y="115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9" name="TextBox 58"/>
          <p:cNvSpPr txBox="1"/>
          <p:nvPr/>
        </p:nvSpPr>
        <p:spPr>
          <a:xfrm>
            <a:off x="54923" y="3988713"/>
            <a:ext cx="1015897" cy="430887"/>
          </a:xfrm>
          <a:prstGeom prst="rect">
            <a:avLst/>
          </a:prstGeom>
          <a:noFill/>
        </p:spPr>
        <p:txBody>
          <a:bodyPr wrap="square" rtlCol="0">
            <a:spAutoFit/>
          </a:bodyPr>
          <a:lstStyle/>
          <a:p>
            <a:r>
              <a:rPr lang="en-US" sz="2200" dirty="0" smtClean="0"/>
              <a:t>Input</a:t>
            </a:r>
            <a:endParaRPr lang="en-US" sz="2200" dirty="0"/>
          </a:p>
        </p:txBody>
      </p:sp>
      <p:sp>
        <p:nvSpPr>
          <p:cNvPr id="60" name="TextBox 59"/>
          <p:cNvSpPr txBox="1"/>
          <p:nvPr/>
        </p:nvSpPr>
        <p:spPr>
          <a:xfrm>
            <a:off x="-25298" y="5512713"/>
            <a:ext cx="1015897" cy="430887"/>
          </a:xfrm>
          <a:prstGeom prst="rect">
            <a:avLst/>
          </a:prstGeom>
          <a:noFill/>
        </p:spPr>
        <p:txBody>
          <a:bodyPr wrap="square" rtlCol="0">
            <a:spAutoFit/>
          </a:bodyPr>
          <a:lstStyle/>
          <a:p>
            <a:r>
              <a:rPr lang="en-US" sz="2200" dirty="0" smtClean="0"/>
              <a:t>Output</a:t>
            </a:r>
            <a:endParaRPr lang="en-US" sz="2200" dirty="0"/>
          </a:p>
        </p:txBody>
      </p:sp>
      <p:sp>
        <p:nvSpPr>
          <p:cNvPr id="61" name="TextBox 60"/>
          <p:cNvSpPr txBox="1"/>
          <p:nvPr/>
        </p:nvSpPr>
        <p:spPr>
          <a:xfrm>
            <a:off x="4953000" y="4114800"/>
            <a:ext cx="4267200"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Example: select pivot as the first element of array</a:t>
            </a:r>
            <a:endParaRPr lang="en-US" sz="1600" dirty="0">
              <a:latin typeface="Times New Roman" panose="02020603050405020304" pitchFamily="18" charset="0"/>
              <a:cs typeface="Times New Roman" panose="02020603050405020304" pitchFamily="18" charset="0"/>
            </a:endParaRPr>
          </a:p>
        </p:txBody>
      </p:sp>
      <p:grpSp>
        <p:nvGrpSpPr>
          <p:cNvPr id="62" name="Group 29"/>
          <p:cNvGrpSpPr>
            <a:grpSpLocks/>
          </p:cNvGrpSpPr>
          <p:nvPr/>
        </p:nvGrpSpPr>
        <p:grpSpPr bwMode="auto">
          <a:xfrm>
            <a:off x="5587897" y="4424666"/>
            <a:ext cx="3352800" cy="1082675"/>
            <a:chOff x="3216" y="689"/>
            <a:chExt cx="2112" cy="682"/>
          </a:xfrm>
        </p:grpSpPr>
        <p:grpSp>
          <p:nvGrpSpPr>
            <p:cNvPr id="63" name="Group 4"/>
            <p:cNvGrpSpPr>
              <a:grpSpLocks/>
            </p:cNvGrpSpPr>
            <p:nvPr/>
          </p:nvGrpSpPr>
          <p:grpSpPr bwMode="auto">
            <a:xfrm>
              <a:off x="3245" y="1104"/>
              <a:ext cx="2083" cy="267"/>
              <a:chOff x="480" y="1152"/>
              <a:chExt cx="2083" cy="267"/>
            </a:xfrm>
          </p:grpSpPr>
          <p:sp>
            <p:nvSpPr>
              <p:cNvPr id="67" name="Rectangle 5"/>
              <p:cNvSpPr>
                <a:spLocks noChangeArrowheads="1"/>
              </p:cNvSpPr>
              <p:nvPr/>
            </p:nvSpPr>
            <p:spPr bwMode="auto">
              <a:xfrm>
                <a:off x="2303"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600" dirty="0" smtClean="0"/>
                  <a:t>17</a:t>
                </a:r>
                <a:endParaRPr lang="en-US" altLang="en-US" sz="1600" dirty="0"/>
              </a:p>
            </p:txBody>
          </p:sp>
          <p:sp>
            <p:nvSpPr>
              <p:cNvPr id="68" name="Rectangle 6"/>
              <p:cNvSpPr>
                <a:spLocks noChangeArrowheads="1"/>
              </p:cNvSpPr>
              <p:nvPr/>
            </p:nvSpPr>
            <p:spPr bwMode="auto">
              <a:xfrm>
                <a:off x="2042" y="1152"/>
                <a:ext cx="261"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600" dirty="0" smtClean="0"/>
                  <a:t>13</a:t>
                </a:r>
                <a:endParaRPr lang="en-US" altLang="en-US" sz="1600" dirty="0"/>
              </a:p>
            </p:txBody>
          </p:sp>
          <p:sp>
            <p:nvSpPr>
              <p:cNvPr id="69" name="Rectangle 7"/>
              <p:cNvSpPr>
                <a:spLocks noChangeArrowheads="1"/>
              </p:cNvSpPr>
              <p:nvPr/>
            </p:nvSpPr>
            <p:spPr bwMode="auto">
              <a:xfrm>
                <a:off x="1782"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600" dirty="0" smtClean="0"/>
                  <a:t>11</a:t>
                </a:r>
                <a:endParaRPr lang="en-US" altLang="en-US" sz="1600" dirty="0"/>
              </a:p>
            </p:txBody>
          </p:sp>
          <p:sp>
            <p:nvSpPr>
              <p:cNvPr id="70" name="Rectangle 8"/>
              <p:cNvSpPr>
                <a:spLocks noChangeArrowheads="1"/>
              </p:cNvSpPr>
              <p:nvPr/>
            </p:nvSpPr>
            <p:spPr bwMode="auto">
              <a:xfrm>
                <a:off x="1521"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800" dirty="0" smtClean="0"/>
                  <a:t>9</a:t>
                </a:r>
                <a:endParaRPr lang="en-US" altLang="en-US" sz="1800" dirty="0"/>
              </a:p>
            </p:txBody>
          </p:sp>
          <p:sp>
            <p:nvSpPr>
              <p:cNvPr id="71" name="Rectangle 9"/>
              <p:cNvSpPr>
                <a:spLocks noChangeArrowheads="1"/>
              </p:cNvSpPr>
              <p:nvPr/>
            </p:nvSpPr>
            <p:spPr bwMode="auto">
              <a:xfrm>
                <a:off x="1261" y="1152"/>
                <a:ext cx="261"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800" dirty="0" smtClean="0"/>
                  <a:t>8</a:t>
                </a:r>
                <a:endParaRPr lang="en-US" altLang="en-US" sz="1800" dirty="0"/>
              </a:p>
            </p:txBody>
          </p:sp>
          <p:sp>
            <p:nvSpPr>
              <p:cNvPr id="72" name="Rectangle 10"/>
              <p:cNvSpPr>
                <a:spLocks noChangeArrowheads="1"/>
              </p:cNvSpPr>
              <p:nvPr/>
            </p:nvSpPr>
            <p:spPr bwMode="auto">
              <a:xfrm>
                <a:off x="1001"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800" dirty="0" smtClean="0"/>
                  <a:t>5</a:t>
                </a:r>
                <a:endParaRPr lang="en-US" altLang="en-US" sz="1800" dirty="0"/>
              </a:p>
            </p:txBody>
          </p:sp>
          <p:sp>
            <p:nvSpPr>
              <p:cNvPr id="73" name="Rectangle 11"/>
              <p:cNvSpPr>
                <a:spLocks noChangeArrowheads="1"/>
              </p:cNvSpPr>
              <p:nvPr/>
            </p:nvSpPr>
            <p:spPr bwMode="auto">
              <a:xfrm>
                <a:off x="740" y="1152"/>
                <a:ext cx="261"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800" dirty="0" smtClean="0"/>
                  <a:t>4</a:t>
                </a:r>
                <a:endParaRPr lang="en-US" altLang="en-US" sz="1800" dirty="0"/>
              </a:p>
            </p:txBody>
          </p:sp>
          <p:sp>
            <p:nvSpPr>
              <p:cNvPr id="74" name="Rectangle 12"/>
              <p:cNvSpPr>
                <a:spLocks noChangeArrowheads="1"/>
              </p:cNvSpPr>
              <p:nvPr/>
            </p:nvSpPr>
            <p:spPr bwMode="auto">
              <a:xfrm>
                <a:off x="480" y="1152"/>
                <a:ext cx="260" cy="26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lgn="ctr">
                  <a:buFontTx/>
                  <a:buNone/>
                </a:pPr>
                <a:r>
                  <a:rPr lang="en-US" altLang="en-US" sz="1800" dirty="0" smtClean="0"/>
                  <a:t>1</a:t>
                </a:r>
                <a:endParaRPr lang="en-US" altLang="en-US" sz="1800" dirty="0"/>
              </a:p>
            </p:txBody>
          </p:sp>
          <p:sp>
            <p:nvSpPr>
              <p:cNvPr id="75" name="Line 13"/>
              <p:cNvSpPr>
                <a:spLocks noChangeShapeType="1"/>
              </p:cNvSpPr>
              <p:nvPr/>
            </p:nvSpPr>
            <p:spPr bwMode="auto">
              <a:xfrm>
                <a:off x="480" y="1152"/>
                <a:ext cx="208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 name="Line 14"/>
              <p:cNvSpPr>
                <a:spLocks noChangeShapeType="1"/>
              </p:cNvSpPr>
              <p:nvPr/>
            </p:nvSpPr>
            <p:spPr bwMode="auto">
              <a:xfrm>
                <a:off x="480" y="1419"/>
                <a:ext cx="208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Line 15"/>
              <p:cNvSpPr>
                <a:spLocks noChangeShapeType="1"/>
              </p:cNvSpPr>
              <p:nvPr/>
            </p:nvSpPr>
            <p:spPr bwMode="auto">
              <a:xfrm>
                <a:off x="480" y="115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16"/>
              <p:cNvSpPr>
                <a:spLocks noChangeShapeType="1"/>
              </p:cNvSpPr>
              <p:nvPr/>
            </p:nvSpPr>
            <p:spPr bwMode="auto">
              <a:xfrm>
                <a:off x="740"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17"/>
              <p:cNvSpPr>
                <a:spLocks noChangeShapeType="1"/>
              </p:cNvSpPr>
              <p:nvPr/>
            </p:nvSpPr>
            <p:spPr bwMode="auto">
              <a:xfrm>
                <a:off x="1001"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18"/>
              <p:cNvSpPr>
                <a:spLocks noChangeShapeType="1"/>
              </p:cNvSpPr>
              <p:nvPr/>
            </p:nvSpPr>
            <p:spPr bwMode="auto">
              <a:xfrm>
                <a:off x="1261"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 name="Line 19"/>
              <p:cNvSpPr>
                <a:spLocks noChangeShapeType="1"/>
              </p:cNvSpPr>
              <p:nvPr/>
            </p:nvSpPr>
            <p:spPr bwMode="auto">
              <a:xfrm>
                <a:off x="1522"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20"/>
              <p:cNvSpPr>
                <a:spLocks noChangeShapeType="1"/>
              </p:cNvSpPr>
              <p:nvPr/>
            </p:nvSpPr>
            <p:spPr bwMode="auto">
              <a:xfrm>
                <a:off x="1782"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21"/>
              <p:cNvSpPr>
                <a:spLocks noChangeShapeType="1"/>
              </p:cNvSpPr>
              <p:nvPr/>
            </p:nvSpPr>
            <p:spPr bwMode="auto">
              <a:xfrm>
                <a:off x="2042"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22"/>
              <p:cNvSpPr>
                <a:spLocks noChangeShapeType="1"/>
              </p:cNvSpPr>
              <p:nvPr/>
            </p:nvSpPr>
            <p:spPr bwMode="auto">
              <a:xfrm>
                <a:off x="2303" y="115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23"/>
              <p:cNvSpPr>
                <a:spLocks noChangeShapeType="1"/>
              </p:cNvSpPr>
              <p:nvPr/>
            </p:nvSpPr>
            <p:spPr bwMode="auto">
              <a:xfrm>
                <a:off x="2563" y="115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4" name="AutoShape 24"/>
            <p:cNvSpPr>
              <a:spLocks/>
            </p:cNvSpPr>
            <p:nvPr/>
          </p:nvSpPr>
          <p:spPr bwMode="auto">
            <a:xfrm rot="5400000">
              <a:off x="3704" y="424"/>
              <a:ext cx="96" cy="1071"/>
            </a:xfrm>
            <a:prstGeom prst="leftBrace">
              <a:avLst>
                <a:gd name="adj1" fmla="val 11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AutoShape 25"/>
            <p:cNvSpPr>
              <a:spLocks/>
            </p:cNvSpPr>
            <p:nvPr/>
          </p:nvSpPr>
          <p:spPr bwMode="auto">
            <a:xfrm rot="5400000">
              <a:off x="4896" y="576"/>
              <a:ext cx="96" cy="768"/>
            </a:xfrm>
            <a:prstGeom prst="lef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Text Box 28"/>
            <p:cNvSpPr txBox="1">
              <a:spLocks noChangeArrowheads="1"/>
            </p:cNvSpPr>
            <p:nvPr/>
          </p:nvSpPr>
          <p:spPr bwMode="auto">
            <a:xfrm>
              <a:off x="4157" y="689"/>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cs typeface="Arial" panose="020B0604020202020204" pitchFamily="34" charset="0"/>
                </a:rPr>
                <a:t>≤</a:t>
              </a:r>
            </a:p>
          </p:txBody>
        </p:sp>
      </p:grpSp>
      <p:sp>
        <p:nvSpPr>
          <p:cNvPr id="86" name="Text Box 26"/>
          <p:cNvSpPr txBox="1">
            <a:spLocks noChangeArrowheads="1"/>
          </p:cNvSpPr>
          <p:nvPr/>
        </p:nvSpPr>
        <p:spPr bwMode="auto">
          <a:xfrm>
            <a:off x="5767181" y="4490581"/>
            <a:ext cx="12089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smtClean="0">
                <a:latin typeface="Comic Sans MS" panose="030F0702030302020204" pitchFamily="66" charset="0"/>
              </a:rPr>
              <a:t>A[left…</a:t>
            </a:r>
            <a:r>
              <a:rPr lang="en-US" altLang="en-US" sz="1200" dirty="0" err="1" smtClean="0">
                <a:latin typeface="Comic Sans MS" panose="030F0702030302020204" pitchFamily="66" charset="0"/>
              </a:rPr>
              <a:t>jpivot</a:t>
            </a:r>
            <a:r>
              <a:rPr lang="en-US" altLang="en-US" sz="1200" dirty="0" smtClean="0">
                <a:latin typeface="Comic Sans MS" panose="030F0702030302020204" pitchFamily="66" charset="0"/>
              </a:rPr>
              <a:t>]</a:t>
            </a:r>
            <a:endParaRPr lang="en-US" altLang="en-US" sz="1200" dirty="0">
              <a:latin typeface="Comic Sans MS" panose="030F0702030302020204" pitchFamily="66" charset="0"/>
            </a:endParaRPr>
          </a:p>
        </p:txBody>
      </p:sp>
      <p:sp>
        <p:nvSpPr>
          <p:cNvPr id="87" name="Text Box 26"/>
          <p:cNvSpPr txBox="1">
            <a:spLocks noChangeArrowheads="1"/>
          </p:cNvSpPr>
          <p:nvPr/>
        </p:nvSpPr>
        <p:spPr bwMode="auto">
          <a:xfrm>
            <a:off x="7773199" y="4508906"/>
            <a:ext cx="143340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smtClean="0">
                <a:latin typeface="Comic Sans MS" panose="030F0702030302020204" pitchFamily="66" charset="0"/>
              </a:rPr>
              <a:t>A[jpivot+1…right]</a:t>
            </a:r>
            <a:endParaRPr lang="en-US" altLang="en-US" sz="1200" dirty="0">
              <a:latin typeface="Comic Sans MS" panose="030F0702030302020204" pitchFamily="66" charset="0"/>
            </a:endParaRPr>
          </a:p>
        </p:txBody>
      </p:sp>
      <p:sp>
        <p:nvSpPr>
          <p:cNvPr id="88" name="Text Box 28"/>
          <p:cNvSpPr txBox="1">
            <a:spLocks noChangeArrowheads="1"/>
          </p:cNvSpPr>
          <p:nvPr/>
        </p:nvSpPr>
        <p:spPr bwMode="auto">
          <a:xfrm>
            <a:off x="7645297" y="4440541"/>
            <a:ext cx="3257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latin typeface="Times New Roman" panose="02020603050405020304" pitchFamily="18" charset="0"/>
                <a:cs typeface="Times New Roman" panose="02020603050405020304" pitchFamily="18" charset="0"/>
              </a:rPr>
              <a:t>≥</a:t>
            </a:r>
            <a:endParaRPr lang="en-US" altLang="en-US" sz="2000" dirty="0">
              <a:cs typeface="Arial" panose="020B0604020202020204" pitchFamily="34" charset="0"/>
            </a:endParaRPr>
          </a:p>
        </p:txBody>
      </p:sp>
      <p:sp>
        <p:nvSpPr>
          <p:cNvPr id="89" name="Down Arrow 88"/>
          <p:cNvSpPr/>
          <p:nvPr/>
        </p:nvSpPr>
        <p:spPr>
          <a:xfrm rot="10800000">
            <a:off x="7404010" y="5410199"/>
            <a:ext cx="1524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 Box 28"/>
          <p:cNvSpPr txBox="1">
            <a:spLocks noChangeArrowheads="1"/>
          </p:cNvSpPr>
          <p:nvPr/>
        </p:nvSpPr>
        <p:spPr bwMode="auto">
          <a:xfrm>
            <a:off x="6927071" y="5819001"/>
            <a:ext cx="12586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dirty="0" smtClean="0">
                <a:latin typeface="Comic Sans MS" panose="030F0702030302020204" pitchFamily="66" charset="0"/>
                <a:cs typeface="Arial" panose="020B0604020202020204" pitchFamily="34" charset="0"/>
              </a:rPr>
              <a:t>A[</a:t>
            </a:r>
            <a:r>
              <a:rPr lang="en-US" altLang="en-US" sz="1200" dirty="0" err="1" smtClean="0">
                <a:latin typeface="Comic Sans MS" panose="030F0702030302020204" pitchFamily="66" charset="0"/>
                <a:cs typeface="Arial" panose="020B0604020202020204" pitchFamily="34" charset="0"/>
              </a:rPr>
              <a:t>jpivot</a:t>
            </a:r>
            <a:r>
              <a:rPr lang="en-US" altLang="en-US" sz="1200" dirty="0" smtClean="0">
                <a:latin typeface="Comic Sans MS" panose="030F0702030302020204" pitchFamily="66" charset="0"/>
                <a:cs typeface="Arial" panose="020B0604020202020204" pitchFamily="34" charset="0"/>
              </a:rPr>
              <a:t>]=pivot</a:t>
            </a:r>
            <a:endParaRPr lang="en-US" altLang="en-US" sz="1200" dirty="0">
              <a:latin typeface="Comic Sans MS" panose="030F0702030302020204" pitchFamily="66" charset="0"/>
              <a:cs typeface="Arial" panose="020B0604020202020204" pitchFamily="34" charset="0"/>
            </a:endParaRPr>
          </a:p>
        </p:txBody>
      </p:sp>
      <p:sp>
        <p:nvSpPr>
          <p:cNvPr id="91" name="TextBox 90"/>
          <p:cNvSpPr txBox="1"/>
          <p:nvPr/>
        </p:nvSpPr>
        <p:spPr>
          <a:xfrm>
            <a:off x="4757753" y="5082686"/>
            <a:ext cx="1015897"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Output</a:t>
            </a:r>
            <a:endParaRPr lang="en-US" sz="2000" dirty="0">
              <a:latin typeface="Times New Roman" panose="02020603050405020304" pitchFamily="18" charset="0"/>
              <a:cs typeface="Times New Roman" panose="02020603050405020304" pitchFamily="18" charset="0"/>
            </a:endParaRPr>
          </a:p>
        </p:txBody>
      </p:sp>
      <p:cxnSp>
        <p:nvCxnSpPr>
          <p:cNvPr id="93" name="Straight Connector 92"/>
          <p:cNvCxnSpPr/>
          <p:nvPr/>
        </p:nvCxnSpPr>
        <p:spPr>
          <a:xfrm>
            <a:off x="4724400" y="3745968"/>
            <a:ext cx="0" cy="2731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0932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7938" y="14287"/>
            <a:ext cx="9136062" cy="900113"/>
          </a:xfrm>
        </p:spPr>
        <p:txBody>
          <a:bodyPr/>
          <a:lstStyle/>
          <a:p>
            <a:r>
              <a:rPr lang="en-US" sz="2700" dirty="0" smtClean="0"/>
              <a:t>The pivot is the first element of array</a:t>
            </a:r>
          </a:p>
        </p:txBody>
      </p:sp>
      <p:sp>
        <p:nvSpPr>
          <p:cNvPr id="95235" name="Content Placeholder 2"/>
          <p:cNvSpPr>
            <a:spLocks noGrp="1"/>
          </p:cNvSpPr>
          <p:nvPr>
            <p:ph idx="1"/>
          </p:nvPr>
        </p:nvSpPr>
        <p:spPr>
          <a:xfrm>
            <a:off x="0" y="838200"/>
            <a:ext cx="9144000" cy="1524000"/>
          </a:xfrm>
        </p:spPr>
        <p:txBody>
          <a:bodyPr/>
          <a:lstStyle/>
          <a:p>
            <a:pPr defTabSz="422275">
              <a:buFontTx/>
              <a:buNone/>
            </a:pPr>
            <a:r>
              <a:rPr lang="en-GB" sz="2000" dirty="0" smtClean="0">
                <a:latin typeface="Times New Roman" panose="02020603050405020304" pitchFamily="18" charset="0"/>
                <a:cs typeface="Times New Roman" panose="02020603050405020304" pitchFamily="18" charset="0"/>
              </a:rPr>
              <a:t>The function Partition moves elements of the array A[left]…..A[right] to obtain a new </a:t>
            </a:r>
          </a:p>
          <a:p>
            <a:pPr defTabSz="422275">
              <a:buFontTx/>
              <a:buNone/>
            </a:pPr>
            <a:r>
              <a:rPr lang="en-GB" sz="2000" dirty="0" smtClean="0">
                <a:latin typeface="Times New Roman" panose="02020603050405020304" pitchFamily="18" charset="0"/>
                <a:cs typeface="Times New Roman" panose="02020603050405020304" pitchFamily="18" charset="0"/>
              </a:rPr>
              <a:t>array such that:</a:t>
            </a:r>
          </a:p>
          <a:p>
            <a:pPr defTabSz="422275"/>
            <a:r>
              <a:rPr lang="en-US" sz="2000" dirty="0">
                <a:latin typeface="Times New Roman" panose="02020603050405020304" pitchFamily="18" charset="0"/>
                <a:cs typeface="Times New Roman" panose="02020603050405020304" pitchFamily="18" charset="0"/>
              </a:rPr>
              <a:t>The pivot </a:t>
            </a:r>
            <a:r>
              <a:rPr lang="en-US" sz="2000" dirty="0" smtClean="0">
                <a:latin typeface="Times New Roman" panose="02020603050405020304" pitchFamily="18" charset="0"/>
                <a:cs typeface="Times New Roman" panose="02020603050405020304" pitchFamily="18" charset="0"/>
              </a:rPr>
              <a:t>element goes to its final </a:t>
            </a:r>
            <a:r>
              <a:rPr lang="en-US" sz="2000" dirty="0">
                <a:latin typeface="Times New Roman" panose="02020603050405020304" pitchFamily="18" charset="0"/>
                <a:cs typeface="Times New Roman" panose="02020603050405020304" pitchFamily="18" charset="0"/>
              </a:rPr>
              <a:t>position (denoted as </a:t>
            </a:r>
            <a:r>
              <a:rPr lang="en-US" sz="2000" i="1" dirty="0" err="1">
                <a:latin typeface="Times New Roman" panose="02020603050405020304" pitchFamily="18" charset="0"/>
                <a:cs typeface="Times New Roman" panose="02020603050405020304" pitchFamily="18" charset="0"/>
              </a:rPr>
              <a:t>j</a:t>
            </a:r>
            <a:r>
              <a:rPr lang="en-US" sz="2000" baseline="30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position) in the </a:t>
            </a:r>
            <a:r>
              <a:rPr lang="en-US" sz="2000" dirty="0" smtClean="0">
                <a:latin typeface="Times New Roman" panose="02020603050405020304" pitchFamily="18" charset="0"/>
                <a:cs typeface="Times New Roman" panose="02020603050405020304" pitchFamily="18" charset="0"/>
              </a:rPr>
              <a:t>sorted array</a:t>
            </a:r>
            <a:endParaRPr lang="en-US" sz="2000" dirty="0">
              <a:latin typeface="Times New Roman" panose="02020603050405020304" pitchFamily="18" charset="0"/>
              <a:cs typeface="Times New Roman" panose="02020603050405020304" pitchFamily="18" charset="0"/>
            </a:endParaRPr>
          </a:p>
          <a:p>
            <a:pPr defTabSz="422275"/>
            <a:r>
              <a:rPr lang="en-US" sz="2000" dirty="0">
                <a:latin typeface="Times New Roman" panose="02020603050405020304" pitchFamily="18" charset="0"/>
                <a:cs typeface="Times New Roman" panose="02020603050405020304" pitchFamily="18" charset="0"/>
              </a:rPr>
              <a:t>Elements from A [left] ... A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-1] are </a:t>
            </a:r>
            <a:r>
              <a:rPr lang="en-US" sz="2000" dirty="0" smtClean="0">
                <a:latin typeface="Times New Roman" panose="02020603050405020304" pitchFamily="18" charset="0"/>
                <a:cs typeface="Times New Roman" panose="02020603050405020304" pitchFamily="18" charset="0"/>
              </a:rPr>
              <a:t>&lt;=  the pivot</a:t>
            </a:r>
            <a:endParaRPr lang="en-US" sz="2000" dirty="0">
              <a:latin typeface="Times New Roman" panose="02020603050405020304" pitchFamily="18" charset="0"/>
              <a:cs typeface="Times New Roman" panose="02020603050405020304" pitchFamily="18" charset="0"/>
            </a:endParaRPr>
          </a:p>
          <a:p>
            <a:pPr defTabSz="422275"/>
            <a:r>
              <a:rPr lang="en-US" sz="2000" dirty="0">
                <a:latin typeface="Times New Roman" panose="02020603050405020304" pitchFamily="18" charset="0"/>
                <a:cs typeface="Times New Roman" panose="02020603050405020304" pitchFamily="18" charset="0"/>
              </a:rPr>
              <a:t>Elements from A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 + 1] ... A [right] are </a:t>
            </a:r>
            <a:r>
              <a:rPr lang="en-US" sz="2000" dirty="0" smtClean="0">
                <a:latin typeface="Times New Roman" panose="02020603050405020304" pitchFamily="18" charset="0"/>
                <a:cs typeface="Times New Roman" panose="02020603050405020304" pitchFamily="18" charset="0"/>
              </a:rPr>
              <a:t> &gt;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pivot</a:t>
            </a:r>
          </a:p>
        </p:txBody>
      </p:sp>
      <p:graphicFrame>
        <p:nvGraphicFramePr>
          <p:cNvPr id="5" name="Table 4"/>
          <p:cNvGraphicFramePr>
            <a:graphicFrameLocks noGrp="1"/>
          </p:cNvGraphicFramePr>
          <p:nvPr>
            <p:extLst/>
          </p:nvPr>
        </p:nvGraphicFramePr>
        <p:xfrm>
          <a:off x="1706881" y="3557429"/>
          <a:ext cx="6096000" cy="370840"/>
        </p:xfrm>
        <a:graphic>
          <a:graphicData uri="http://schemas.openxmlformats.org/drawingml/2006/table">
            <a:tbl>
              <a:tblPr firstRow="1" bandRow="1">
                <a:tableStyleId>{F5AB1C69-6EDB-4FF4-983F-18BD219EF322}</a:tableStyleId>
              </a:tblPr>
              <a:tblGrid>
                <a:gridCol w="609600">
                  <a:extLst>
                    <a:ext uri="{9D8B030D-6E8A-4147-A177-3AD203B41FA5}">
                      <a16:colId xmlns:a16="http://schemas.microsoft.com/office/drawing/2014/main" val="1701277808"/>
                    </a:ext>
                  </a:extLst>
                </a:gridCol>
                <a:gridCol w="4953000">
                  <a:extLst>
                    <a:ext uri="{9D8B030D-6E8A-4147-A177-3AD203B41FA5}">
                      <a16:colId xmlns:a16="http://schemas.microsoft.com/office/drawing/2014/main" val="3688462724"/>
                    </a:ext>
                  </a:extLst>
                </a:gridCol>
                <a:gridCol w="533400">
                  <a:extLst>
                    <a:ext uri="{9D8B030D-6E8A-4147-A177-3AD203B41FA5}">
                      <a16:colId xmlns:a16="http://schemas.microsoft.com/office/drawing/2014/main" val="2363657271"/>
                    </a:ext>
                  </a:extLst>
                </a:gridCol>
              </a:tblGrid>
              <a:tr h="370840">
                <a:tc>
                  <a:txBody>
                    <a:bodyPr/>
                    <a:lstStyle/>
                    <a:p>
                      <a:r>
                        <a:rPr lang="en-US" sz="1400" dirty="0" smtClean="0"/>
                        <a:t>pivot</a:t>
                      </a:r>
                      <a:endParaRPr lang="en-US" sz="1400"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9738688"/>
                  </a:ext>
                </a:extLst>
              </a:tr>
            </a:tbl>
          </a:graphicData>
        </a:graphic>
      </p:graphicFrame>
      <p:cxnSp>
        <p:nvCxnSpPr>
          <p:cNvPr id="8" name="Straight Arrow Connector 7"/>
          <p:cNvCxnSpPr/>
          <p:nvPr/>
        </p:nvCxnSpPr>
        <p:spPr>
          <a:xfrm flipV="1">
            <a:off x="2011681" y="394440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498081" y="3928269"/>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60221" y="4233871"/>
            <a:ext cx="502919" cy="276999"/>
          </a:xfrm>
          <a:prstGeom prst="rect">
            <a:avLst/>
          </a:prstGeom>
          <a:noFill/>
        </p:spPr>
        <p:txBody>
          <a:bodyPr wrap="square" rtlCol="0">
            <a:spAutoFit/>
          </a:bodyPr>
          <a:lstStyle/>
          <a:p>
            <a:r>
              <a:rPr lang="en-US" sz="1200" b="1" dirty="0" smtClean="0"/>
              <a:t>left</a:t>
            </a:r>
            <a:endParaRPr lang="en-US" sz="1200" b="1" dirty="0"/>
          </a:p>
        </p:txBody>
      </p:sp>
      <p:sp>
        <p:nvSpPr>
          <p:cNvPr id="23" name="TextBox 22"/>
          <p:cNvSpPr txBox="1"/>
          <p:nvPr/>
        </p:nvSpPr>
        <p:spPr>
          <a:xfrm>
            <a:off x="7269481" y="4249206"/>
            <a:ext cx="502919" cy="276999"/>
          </a:xfrm>
          <a:prstGeom prst="rect">
            <a:avLst/>
          </a:prstGeom>
          <a:noFill/>
        </p:spPr>
        <p:txBody>
          <a:bodyPr wrap="square" rtlCol="0">
            <a:spAutoFit/>
          </a:bodyPr>
          <a:lstStyle/>
          <a:p>
            <a:r>
              <a:rPr lang="en-US" sz="1200" b="1" dirty="0" smtClean="0"/>
              <a:t>right</a:t>
            </a:r>
            <a:endParaRPr lang="en-US" sz="1200" b="1" dirty="0"/>
          </a:p>
        </p:txBody>
      </p:sp>
      <p:sp>
        <p:nvSpPr>
          <p:cNvPr id="24" name="TextBox 23"/>
          <p:cNvSpPr txBox="1"/>
          <p:nvPr/>
        </p:nvSpPr>
        <p:spPr>
          <a:xfrm>
            <a:off x="533400" y="3639606"/>
            <a:ext cx="762000" cy="307777"/>
          </a:xfrm>
          <a:prstGeom prst="rect">
            <a:avLst/>
          </a:prstGeom>
          <a:noFill/>
        </p:spPr>
        <p:txBody>
          <a:bodyPr wrap="square" rtlCol="0">
            <a:spAutoFit/>
          </a:bodyPr>
          <a:lstStyle/>
          <a:p>
            <a:r>
              <a:rPr lang="en-US" sz="1400" b="1" dirty="0" smtClean="0">
                <a:solidFill>
                  <a:srgbClr val="FF0000"/>
                </a:solidFill>
              </a:rPr>
              <a:t>Initial</a:t>
            </a:r>
            <a:endParaRPr lang="en-US" sz="1400" b="1" dirty="0">
              <a:solidFill>
                <a:srgbClr val="FF0000"/>
              </a:solidFill>
            </a:endParaRPr>
          </a:p>
        </p:txBody>
      </p:sp>
      <p:sp>
        <p:nvSpPr>
          <p:cNvPr id="30" name="TextBox 29"/>
          <p:cNvSpPr txBox="1"/>
          <p:nvPr/>
        </p:nvSpPr>
        <p:spPr>
          <a:xfrm>
            <a:off x="163830" y="4713605"/>
            <a:ext cx="1501140" cy="307777"/>
          </a:xfrm>
          <a:prstGeom prst="rect">
            <a:avLst/>
          </a:prstGeom>
          <a:noFill/>
        </p:spPr>
        <p:txBody>
          <a:bodyPr wrap="square" rtlCol="0">
            <a:spAutoFit/>
          </a:bodyPr>
          <a:lstStyle/>
          <a:p>
            <a:r>
              <a:rPr lang="en-US" sz="1400" b="1" dirty="0" smtClean="0">
                <a:solidFill>
                  <a:srgbClr val="FF0000"/>
                </a:solidFill>
              </a:rPr>
              <a:t>During partition</a:t>
            </a:r>
            <a:endParaRPr lang="en-US" sz="1400" b="1" dirty="0">
              <a:solidFill>
                <a:srgbClr val="FF0000"/>
              </a:solidFill>
            </a:endParaRPr>
          </a:p>
        </p:txBody>
      </p:sp>
      <p:graphicFrame>
        <p:nvGraphicFramePr>
          <p:cNvPr id="16" name="Table 15"/>
          <p:cNvGraphicFramePr>
            <a:graphicFrameLocks noGrp="1"/>
          </p:cNvGraphicFramePr>
          <p:nvPr>
            <p:extLst/>
          </p:nvPr>
        </p:nvGraphicFramePr>
        <p:xfrm>
          <a:off x="1706881" y="4640366"/>
          <a:ext cx="6096000" cy="370840"/>
        </p:xfrm>
        <a:graphic>
          <a:graphicData uri="http://schemas.openxmlformats.org/drawingml/2006/table">
            <a:tbl>
              <a:tblPr firstRow="1" bandRow="1">
                <a:tableStyleId>{F5AB1C69-6EDB-4FF4-983F-18BD219EF322}</a:tableStyleId>
              </a:tblPr>
              <a:tblGrid>
                <a:gridCol w="609600">
                  <a:extLst>
                    <a:ext uri="{9D8B030D-6E8A-4147-A177-3AD203B41FA5}">
                      <a16:colId xmlns:a16="http://schemas.microsoft.com/office/drawing/2014/main" val="1552495888"/>
                    </a:ext>
                  </a:extLst>
                </a:gridCol>
                <a:gridCol w="1371600">
                  <a:extLst>
                    <a:ext uri="{9D8B030D-6E8A-4147-A177-3AD203B41FA5}">
                      <a16:colId xmlns:a16="http://schemas.microsoft.com/office/drawing/2014/main" val="287435039"/>
                    </a:ext>
                  </a:extLst>
                </a:gridCol>
                <a:gridCol w="2590800">
                  <a:extLst>
                    <a:ext uri="{9D8B030D-6E8A-4147-A177-3AD203B41FA5}">
                      <a16:colId xmlns:a16="http://schemas.microsoft.com/office/drawing/2014/main" val="590503524"/>
                    </a:ext>
                  </a:extLst>
                </a:gridCol>
                <a:gridCol w="1524000">
                  <a:extLst>
                    <a:ext uri="{9D8B030D-6E8A-4147-A177-3AD203B41FA5}">
                      <a16:colId xmlns:a16="http://schemas.microsoft.com/office/drawing/2014/main" val="2202023227"/>
                    </a:ext>
                  </a:extLst>
                </a:gridCol>
              </a:tblGrid>
              <a:tr h="370840">
                <a:tc>
                  <a:txBody>
                    <a:bodyPr/>
                    <a:lstStyle/>
                    <a:p>
                      <a:r>
                        <a:rPr lang="en-US" sz="1400" dirty="0" smtClean="0"/>
                        <a:t>pivot</a:t>
                      </a:r>
                      <a:endParaRPr lang="en-US" sz="1400" dirty="0"/>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 pivot</a:t>
                      </a:r>
                      <a:endParaRPr lang="en-US" sz="1400" dirty="0"/>
                    </a:p>
                  </a:txBody>
                  <a:tcPr/>
                </a:tc>
                <a:tc>
                  <a:txBody>
                    <a:bodyPr/>
                    <a:lstStyle/>
                    <a:p>
                      <a:endParaRPr lang="en-US" dirty="0"/>
                    </a:p>
                  </a:txBody>
                  <a:tcPr>
                    <a:solidFill>
                      <a:schemeClr val="accent2">
                        <a:lumMod val="60000"/>
                        <a:lumOff val="4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pivot</a:t>
                      </a:r>
                      <a:endParaRPr lang="en-US" sz="1400" dirty="0"/>
                    </a:p>
                  </a:txBody>
                  <a:tcPr/>
                </a:tc>
                <a:extLst>
                  <a:ext uri="{0D108BD9-81ED-4DB2-BD59-A6C34878D82A}">
                    <a16:rowId xmlns:a16="http://schemas.microsoft.com/office/drawing/2014/main" val="3674005757"/>
                  </a:ext>
                </a:extLst>
              </a:tr>
            </a:tbl>
          </a:graphicData>
        </a:graphic>
      </p:graphicFrame>
      <p:cxnSp>
        <p:nvCxnSpPr>
          <p:cNvPr id="35" name="Straight Arrow Connector 34"/>
          <p:cNvCxnSpPr/>
          <p:nvPr/>
        </p:nvCxnSpPr>
        <p:spPr>
          <a:xfrm flipV="1">
            <a:off x="3688081" y="508740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278881" y="508740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59481" y="5239806"/>
            <a:ext cx="502919" cy="400110"/>
          </a:xfrm>
          <a:prstGeom prst="rect">
            <a:avLst/>
          </a:prstGeom>
          <a:noFill/>
        </p:spPr>
        <p:txBody>
          <a:bodyPr wrap="square" rtlCol="0">
            <a:spAutoFit/>
          </a:bodyPr>
          <a:lstStyle/>
          <a:p>
            <a:r>
              <a:rPr lang="en-US" sz="2000" b="1" dirty="0" err="1" smtClean="0">
                <a:latin typeface="Times New Roman" panose="02020603050405020304" pitchFamily="18" charset="0"/>
                <a:cs typeface="Times New Roman" panose="02020603050405020304" pitchFamily="18" charset="0"/>
              </a:rPr>
              <a:t>i</a:t>
            </a:r>
            <a:endParaRPr lang="en-US" sz="2000" b="1"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6027421" y="5239806"/>
            <a:ext cx="502919"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j</a:t>
            </a:r>
            <a:endParaRPr lang="en-US" sz="2000" b="1"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163830" y="5720481"/>
            <a:ext cx="1501140" cy="307777"/>
          </a:xfrm>
          <a:prstGeom prst="rect">
            <a:avLst/>
          </a:prstGeom>
          <a:noFill/>
        </p:spPr>
        <p:txBody>
          <a:bodyPr wrap="square" rtlCol="0">
            <a:spAutoFit/>
          </a:bodyPr>
          <a:lstStyle/>
          <a:p>
            <a:r>
              <a:rPr lang="en-US" sz="1400" b="1" dirty="0" smtClean="0">
                <a:solidFill>
                  <a:srgbClr val="FF0000"/>
                </a:solidFill>
              </a:rPr>
              <a:t>Finish partition</a:t>
            </a:r>
            <a:endParaRPr lang="en-US" sz="1400" b="1" dirty="0">
              <a:solidFill>
                <a:srgbClr val="FF0000"/>
              </a:solidFill>
            </a:endParaRPr>
          </a:p>
        </p:txBody>
      </p:sp>
      <p:graphicFrame>
        <p:nvGraphicFramePr>
          <p:cNvPr id="41" name="Table 40"/>
          <p:cNvGraphicFramePr>
            <a:graphicFrameLocks noGrp="1"/>
          </p:cNvGraphicFramePr>
          <p:nvPr>
            <p:extLst/>
          </p:nvPr>
        </p:nvGraphicFramePr>
        <p:xfrm>
          <a:off x="1706881" y="5697006"/>
          <a:ext cx="6096000" cy="370840"/>
        </p:xfrm>
        <a:graphic>
          <a:graphicData uri="http://schemas.openxmlformats.org/drawingml/2006/table">
            <a:tbl>
              <a:tblPr firstRow="1" bandRow="1">
                <a:tableStyleId>{F5AB1C69-6EDB-4FF4-983F-18BD219EF322}</a:tableStyleId>
              </a:tblPr>
              <a:tblGrid>
                <a:gridCol w="2743200">
                  <a:extLst>
                    <a:ext uri="{9D8B030D-6E8A-4147-A177-3AD203B41FA5}">
                      <a16:colId xmlns:a16="http://schemas.microsoft.com/office/drawing/2014/main" val="1552495888"/>
                    </a:ext>
                  </a:extLst>
                </a:gridCol>
                <a:gridCol w="579119">
                  <a:extLst>
                    <a:ext uri="{9D8B030D-6E8A-4147-A177-3AD203B41FA5}">
                      <a16:colId xmlns:a16="http://schemas.microsoft.com/office/drawing/2014/main" val="590503524"/>
                    </a:ext>
                  </a:extLst>
                </a:gridCol>
                <a:gridCol w="2773681">
                  <a:extLst>
                    <a:ext uri="{9D8B030D-6E8A-4147-A177-3AD203B41FA5}">
                      <a16:colId xmlns:a16="http://schemas.microsoft.com/office/drawing/2014/main" val="2202023227"/>
                    </a:ext>
                  </a:extLst>
                </a:gridCol>
              </a:tblGrid>
              <a:tr h="370840">
                <a:tc>
                  <a:txBody>
                    <a:bodyPr/>
                    <a:lstStyle/>
                    <a:p>
                      <a:pPr algn="ctr"/>
                      <a:r>
                        <a:rPr lang="en-US" sz="1400" dirty="0" smtClean="0">
                          <a:latin typeface="Times New Roman" panose="02020603050405020304" pitchFamily="18" charset="0"/>
                          <a:cs typeface="Times New Roman" panose="02020603050405020304" pitchFamily="18" charset="0"/>
                        </a:rPr>
                        <a:t>≤ pivot</a:t>
                      </a:r>
                      <a:endParaRPr lang="en-US" sz="1400" dirty="0"/>
                    </a:p>
                  </a:txBody>
                  <a:tcPr anchor="ctr"/>
                </a:tc>
                <a:tc>
                  <a:txBody>
                    <a:bodyPr/>
                    <a:lstStyle/>
                    <a:p>
                      <a:pPr algn="ctr"/>
                      <a:r>
                        <a:rPr lang="en-US" sz="1400" dirty="0" smtClean="0"/>
                        <a:t>pivot</a:t>
                      </a:r>
                      <a:endParaRPr lang="en-US" sz="1400" dirty="0"/>
                    </a:p>
                  </a:txBody>
                  <a:tcPr anchor="ctr">
                    <a:solidFill>
                      <a:schemeClr val="accent2">
                        <a:lumMod val="60000"/>
                        <a:lumOff val="4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pivot</a:t>
                      </a:r>
                      <a:endParaRPr lang="en-US" sz="1400" dirty="0"/>
                    </a:p>
                  </a:txBody>
                  <a:tcPr/>
                </a:tc>
                <a:extLst>
                  <a:ext uri="{0D108BD9-81ED-4DB2-BD59-A6C34878D82A}">
                    <a16:rowId xmlns:a16="http://schemas.microsoft.com/office/drawing/2014/main" val="3674005757"/>
                  </a:ext>
                </a:extLst>
              </a:tr>
            </a:tbl>
          </a:graphicData>
        </a:graphic>
      </p:graphicFrame>
      <p:cxnSp>
        <p:nvCxnSpPr>
          <p:cNvPr id="43" name="Straight Arrow Connector 42"/>
          <p:cNvCxnSpPr/>
          <p:nvPr/>
        </p:nvCxnSpPr>
        <p:spPr>
          <a:xfrm flipV="1">
            <a:off x="4754881" y="606784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495800" y="6229290"/>
            <a:ext cx="739141"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A[j]</a:t>
            </a:r>
            <a:endParaRPr lang="en-US" sz="2000" b="1" dirty="0">
              <a:latin typeface="Times New Roman" panose="02020603050405020304" pitchFamily="18" charset="0"/>
              <a:cs typeface="Times New Roman" panose="02020603050405020304" pitchFamily="18" charset="0"/>
            </a:endParaRPr>
          </a:p>
        </p:txBody>
      </p:sp>
      <p:cxnSp>
        <p:nvCxnSpPr>
          <p:cNvPr id="46" name="Straight Arrow Connector 45"/>
          <p:cNvCxnSpPr/>
          <p:nvPr/>
        </p:nvCxnSpPr>
        <p:spPr>
          <a:xfrm flipV="1">
            <a:off x="1882141" y="6044942"/>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630681" y="6334407"/>
            <a:ext cx="502919" cy="276999"/>
          </a:xfrm>
          <a:prstGeom prst="rect">
            <a:avLst/>
          </a:prstGeom>
          <a:noFill/>
        </p:spPr>
        <p:txBody>
          <a:bodyPr wrap="square" rtlCol="0">
            <a:spAutoFit/>
          </a:bodyPr>
          <a:lstStyle/>
          <a:p>
            <a:r>
              <a:rPr lang="en-US" sz="1200" b="1" dirty="0" smtClean="0"/>
              <a:t>left</a:t>
            </a:r>
            <a:endParaRPr lang="en-US" sz="1200" b="1" dirty="0"/>
          </a:p>
        </p:txBody>
      </p:sp>
      <p:cxnSp>
        <p:nvCxnSpPr>
          <p:cNvPr id="48" name="Straight Arrow Connector 47"/>
          <p:cNvCxnSpPr/>
          <p:nvPr/>
        </p:nvCxnSpPr>
        <p:spPr>
          <a:xfrm flipV="1">
            <a:off x="7673341" y="6044942"/>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421881" y="6334407"/>
            <a:ext cx="502919" cy="276999"/>
          </a:xfrm>
          <a:prstGeom prst="rect">
            <a:avLst/>
          </a:prstGeom>
          <a:noFill/>
        </p:spPr>
        <p:txBody>
          <a:bodyPr wrap="square" rtlCol="0">
            <a:spAutoFit/>
          </a:bodyPr>
          <a:lstStyle/>
          <a:p>
            <a:r>
              <a:rPr lang="en-US" sz="1200" b="1" dirty="0" smtClean="0"/>
              <a:t>right</a:t>
            </a:r>
            <a:endParaRPr lang="en-US" sz="1200" b="1" dirty="0"/>
          </a:p>
        </p:txBody>
      </p:sp>
      <p:sp>
        <p:nvSpPr>
          <p:cNvPr id="50" name="TextBox 49"/>
          <p:cNvSpPr txBox="1"/>
          <p:nvPr/>
        </p:nvSpPr>
        <p:spPr>
          <a:xfrm>
            <a:off x="1695451" y="3286407"/>
            <a:ext cx="666749" cy="276999"/>
          </a:xfrm>
          <a:prstGeom prst="rect">
            <a:avLst/>
          </a:prstGeom>
          <a:noFill/>
        </p:spPr>
        <p:txBody>
          <a:bodyPr wrap="square" rtlCol="0">
            <a:spAutoFit/>
          </a:bodyPr>
          <a:lstStyle/>
          <a:p>
            <a:r>
              <a:rPr lang="en-US" sz="1200" b="1" dirty="0" smtClean="0"/>
              <a:t>A[left]</a:t>
            </a:r>
            <a:endParaRPr lang="en-US" sz="1200" b="1" dirty="0"/>
          </a:p>
        </p:txBody>
      </p:sp>
      <p:sp>
        <p:nvSpPr>
          <p:cNvPr id="51" name="TextBox 50"/>
          <p:cNvSpPr txBox="1"/>
          <p:nvPr/>
        </p:nvSpPr>
        <p:spPr>
          <a:xfrm>
            <a:off x="7181851" y="3258606"/>
            <a:ext cx="742949" cy="276999"/>
          </a:xfrm>
          <a:prstGeom prst="rect">
            <a:avLst/>
          </a:prstGeom>
          <a:noFill/>
        </p:spPr>
        <p:txBody>
          <a:bodyPr wrap="square" rtlCol="0">
            <a:spAutoFit/>
          </a:bodyPr>
          <a:lstStyle/>
          <a:p>
            <a:r>
              <a:rPr lang="en-US" sz="1200" b="1" dirty="0" smtClean="0"/>
              <a:t>A[right]</a:t>
            </a:r>
            <a:endParaRPr lang="en-US" sz="1200" b="1" dirty="0"/>
          </a:p>
        </p:txBody>
      </p:sp>
    </p:spTree>
    <p:extLst>
      <p:ext uri="{BB962C8B-B14F-4D97-AF65-F5344CB8AC3E}">
        <p14:creationId xmlns:p14="http://schemas.microsoft.com/office/powerpoint/2010/main" val="14620170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7938" y="14287"/>
            <a:ext cx="9059862" cy="900113"/>
          </a:xfrm>
        </p:spPr>
        <p:txBody>
          <a:bodyPr/>
          <a:lstStyle/>
          <a:p>
            <a:r>
              <a:rPr lang="en-US" sz="2700" dirty="0"/>
              <a:t>The pivot is the first element of array</a:t>
            </a:r>
            <a:endParaRPr lang="en-US" sz="2700" dirty="0" smtClean="0"/>
          </a:p>
        </p:txBody>
      </p:sp>
      <p:graphicFrame>
        <p:nvGraphicFramePr>
          <p:cNvPr id="5" name="Table 4"/>
          <p:cNvGraphicFramePr>
            <a:graphicFrameLocks noGrp="1"/>
          </p:cNvGraphicFramePr>
          <p:nvPr>
            <p:extLst/>
          </p:nvPr>
        </p:nvGraphicFramePr>
        <p:xfrm>
          <a:off x="1706881" y="1060823"/>
          <a:ext cx="6096000" cy="370840"/>
        </p:xfrm>
        <a:graphic>
          <a:graphicData uri="http://schemas.openxmlformats.org/drawingml/2006/table">
            <a:tbl>
              <a:tblPr firstRow="1" bandRow="1">
                <a:tableStyleId>{F5AB1C69-6EDB-4FF4-983F-18BD219EF322}</a:tableStyleId>
              </a:tblPr>
              <a:tblGrid>
                <a:gridCol w="609600">
                  <a:extLst>
                    <a:ext uri="{9D8B030D-6E8A-4147-A177-3AD203B41FA5}">
                      <a16:colId xmlns:a16="http://schemas.microsoft.com/office/drawing/2014/main" val="1701277808"/>
                    </a:ext>
                  </a:extLst>
                </a:gridCol>
                <a:gridCol w="4953000">
                  <a:extLst>
                    <a:ext uri="{9D8B030D-6E8A-4147-A177-3AD203B41FA5}">
                      <a16:colId xmlns:a16="http://schemas.microsoft.com/office/drawing/2014/main" val="3688462724"/>
                    </a:ext>
                  </a:extLst>
                </a:gridCol>
                <a:gridCol w="533400">
                  <a:extLst>
                    <a:ext uri="{9D8B030D-6E8A-4147-A177-3AD203B41FA5}">
                      <a16:colId xmlns:a16="http://schemas.microsoft.com/office/drawing/2014/main" val="2363657271"/>
                    </a:ext>
                  </a:extLst>
                </a:gridCol>
              </a:tblGrid>
              <a:tr h="370840">
                <a:tc>
                  <a:txBody>
                    <a:bodyPr/>
                    <a:lstStyle/>
                    <a:p>
                      <a:r>
                        <a:rPr lang="en-US" sz="1400" dirty="0" smtClean="0"/>
                        <a:t>pivot</a:t>
                      </a:r>
                      <a:endParaRPr lang="en-US" sz="1400" dirty="0"/>
                    </a:p>
                  </a:txBody>
                  <a:tcPr anchor="ctr"/>
                </a:tc>
                <a:tc>
                  <a:txBody>
                    <a:bodyPr/>
                    <a:lstStyle/>
                    <a:p>
                      <a:endParaRPr lang="en-US"/>
                    </a:p>
                  </a:txBody>
                  <a:tcPr/>
                </a:tc>
                <a:tc>
                  <a:txBody>
                    <a:bodyPr/>
                    <a:lstStyle/>
                    <a:p>
                      <a:endParaRPr lang="en-US" dirty="0"/>
                    </a:p>
                  </a:txBody>
                  <a:tcPr/>
                </a:tc>
                <a:extLst>
                  <a:ext uri="{0D108BD9-81ED-4DB2-BD59-A6C34878D82A}">
                    <a16:rowId xmlns:a16="http://schemas.microsoft.com/office/drawing/2014/main" val="139738688"/>
                  </a:ext>
                </a:extLst>
              </a:tr>
            </a:tbl>
          </a:graphicData>
        </a:graphic>
      </p:graphicFrame>
      <p:cxnSp>
        <p:nvCxnSpPr>
          <p:cNvPr id="8" name="Straight Arrow Connector 7"/>
          <p:cNvCxnSpPr/>
          <p:nvPr/>
        </p:nvCxnSpPr>
        <p:spPr>
          <a:xfrm flipV="1">
            <a:off x="2011681" y="14478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498081" y="1431663"/>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30681" y="1566513"/>
            <a:ext cx="502919" cy="276999"/>
          </a:xfrm>
          <a:prstGeom prst="rect">
            <a:avLst/>
          </a:prstGeom>
          <a:noFill/>
        </p:spPr>
        <p:txBody>
          <a:bodyPr wrap="square" rtlCol="0">
            <a:spAutoFit/>
          </a:bodyPr>
          <a:lstStyle/>
          <a:p>
            <a:r>
              <a:rPr lang="en-US" sz="1200" b="1" dirty="0" smtClean="0"/>
              <a:t>left</a:t>
            </a:r>
            <a:endParaRPr lang="en-US" sz="1200" b="1" dirty="0"/>
          </a:p>
        </p:txBody>
      </p:sp>
      <p:sp>
        <p:nvSpPr>
          <p:cNvPr id="23" name="TextBox 22"/>
          <p:cNvSpPr txBox="1"/>
          <p:nvPr/>
        </p:nvSpPr>
        <p:spPr>
          <a:xfrm>
            <a:off x="7498081" y="1589837"/>
            <a:ext cx="502919" cy="276999"/>
          </a:xfrm>
          <a:prstGeom prst="rect">
            <a:avLst/>
          </a:prstGeom>
          <a:noFill/>
        </p:spPr>
        <p:txBody>
          <a:bodyPr wrap="square" rtlCol="0">
            <a:spAutoFit/>
          </a:bodyPr>
          <a:lstStyle/>
          <a:p>
            <a:r>
              <a:rPr lang="en-US" sz="1200" b="1" dirty="0" smtClean="0"/>
              <a:t>right</a:t>
            </a:r>
            <a:endParaRPr lang="en-US" sz="1200" b="1" dirty="0"/>
          </a:p>
        </p:txBody>
      </p:sp>
      <p:sp>
        <p:nvSpPr>
          <p:cNvPr id="24" name="TextBox 23"/>
          <p:cNvSpPr txBox="1"/>
          <p:nvPr/>
        </p:nvSpPr>
        <p:spPr>
          <a:xfrm>
            <a:off x="533400" y="1143000"/>
            <a:ext cx="762000" cy="307777"/>
          </a:xfrm>
          <a:prstGeom prst="rect">
            <a:avLst/>
          </a:prstGeom>
          <a:noFill/>
        </p:spPr>
        <p:txBody>
          <a:bodyPr wrap="square" rtlCol="0">
            <a:spAutoFit/>
          </a:bodyPr>
          <a:lstStyle/>
          <a:p>
            <a:r>
              <a:rPr lang="en-US" sz="1400" b="1" dirty="0" smtClean="0">
                <a:solidFill>
                  <a:srgbClr val="FF0000"/>
                </a:solidFill>
              </a:rPr>
              <a:t>Initial</a:t>
            </a:r>
            <a:endParaRPr lang="en-US" sz="1400" b="1" dirty="0">
              <a:solidFill>
                <a:srgbClr val="FF0000"/>
              </a:solidFill>
            </a:endParaRPr>
          </a:p>
        </p:txBody>
      </p:sp>
      <p:sp>
        <p:nvSpPr>
          <p:cNvPr id="30" name="TextBox 29"/>
          <p:cNvSpPr txBox="1"/>
          <p:nvPr/>
        </p:nvSpPr>
        <p:spPr>
          <a:xfrm>
            <a:off x="163830" y="1978239"/>
            <a:ext cx="1501140" cy="307777"/>
          </a:xfrm>
          <a:prstGeom prst="rect">
            <a:avLst/>
          </a:prstGeom>
          <a:noFill/>
        </p:spPr>
        <p:txBody>
          <a:bodyPr wrap="square" rtlCol="0">
            <a:spAutoFit/>
          </a:bodyPr>
          <a:lstStyle/>
          <a:p>
            <a:r>
              <a:rPr lang="en-US" sz="1400" b="1" dirty="0" smtClean="0">
                <a:solidFill>
                  <a:srgbClr val="FF0000"/>
                </a:solidFill>
              </a:rPr>
              <a:t>During partition</a:t>
            </a:r>
            <a:endParaRPr lang="en-US" sz="1400" b="1" dirty="0">
              <a:solidFill>
                <a:srgbClr val="FF0000"/>
              </a:solidFill>
            </a:endParaRPr>
          </a:p>
        </p:txBody>
      </p:sp>
      <p:graphicFrame>
        <p:nvGraphicFramePr>
          <p:cNvPr id="16" name="Table 15"/>
          <p:cNvGraphicFramePr>
            <a:graphicFrameLocks noGrp="1"/>
          </p:cNvGraphicFramePr>
          <p:nvPr>
            <p:extLst/>
          </p:nvPr>
        </p:nvGraphicFramePr>
        <p:xfrm>
          <a:off x="1706881" y="1905000"/>
          <a:ext cx="6096000" cy="370840"/>
        </p:xfrm>
        <a:graphic>
          <a:graphicData uri="http://schemas.openxmlformats.org/drawingml/2006/table">
            <a:tbl>
              <a:tblPr firstRow="1" bandRow="1">
                <a:tableStyleId>{F5AB1C69-6EDB-4FF4-983F-18BD219EF322}</a:tableStyleId>
              </a:tblPr>
              <a:tblGrid>
                <a:gridCol w="609600">
                  <a:extLst>
                    <a:ext uri="{9D8B030D-6E8A-4147-A177-3AD203B41FA5}">
                      <a16:colId xmlns:a16="http://schemas.microsoft.com/office/drawing/2014/main" val="1552495888"/>
                    </a:ext>
                  </a:extLst>
                </a:gridCol>
                <a:gridCol w="1371600">
                  <a:extLst>
                    <a:ext uri="{9D8B030D-6E8A-4147-A177-3AD203B41FA5}">
                      <a16:colId xmlns:a16="http://schemas.microsoft.com/office/drawing/2014/main" val="287435039"/>
                    </a:ext>
                  </a:extLst>
                </a:gridCol>
                <a:gridCol w="2590800">
                  <a:extLst>
                    <a:ext uri="{9D8B030D-6E8A-4147-A177-3AD203B41FA5}">
                      <a16:colId xmlns:a16="http://schemas.microsoft.com/office/drawing/2014/main" val="590503524"/>
                    </a:ext>
                  </a:extLst>
                </a:gridCol>
                <a:gridCol w="1524000">
                  <a:extLst>
                    <a:ext uri="{9D8B030D-6E8A-4147-A177-3AD203B41FA5}">
                      <a16:colId xmlns:a16="http://schemas.microsoft.com/office/drawing/2014/main" val="2202023227"/>
                    </a:ext>
                  </a:extLst>
                </a:gridCol>
              </a:tblGrid>
              <a:tr h="370840">
                <a:tc>
                  <a:txBody>
                    <a:bodyPr/>
                    <a:lstStyle/>
                    <a:p>
                      <a:r>
                        <a:rPr lang="en-US" sz="1400" dirty="0" smtClean="0"/>
                        <a:t>pivot</a:t>
                      </a:r>
                      <a:endParaRPr lang="en-US" sz="1400" dirty="0"/>
                    </a:p>
                  </a:txBody>
                  <a:tcPr anchor="ctr"/>
                </a:tc>
                <a:tc>
                  <a:txBody>
                    <a:bodyPr/>
                    <a:lstStyle/>
                    <a:p>
                      <a:pPr algn="ctr"/>
                      <a:r>
                        <a:rPr lang="en-US" sz="1400" dirty="0" smtClean="0">
                          <a:latin typeface="Times New Roman" panose="02020603050405020304" pitchFamily="18" charset="0"/>
                          <a:cs typeface="Times New Roman" panose="02020603050405020304" pitchFamily="18" charset="0"/>
                        </a:rPr>
                        <a:t>≤ pivot</a:t>
                      </a:r>
                      <a:endParaRPr lang="en-US" sz="1400" dirty="0"/>
                    </a:p>
                  </a:txBody>
                  <a:tcPr/>
                </a:tc>
                <a:tc>
                  <a:txBody>
                    <a:bodyPr/>
                    <a:lstStyle/>
                    <a:p>
                      <a:endParaRPr lang="en-US" dirty="0"/>
                    </a:p>
                  </a:txBody>
                  <a:tcPr>
                    <a:solidFill>
                      <a:schemeClr val="accent2">
                        <a:lumMod val="60000"/>
                        <a:lumOff val="4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pivot</a:t>
                      </a:r>
                      <a:endParaRPr lang="en-US" sz="1400" dirty="0"/>
                    </a:p>
                  </a:txBody>
                  <a:tcPr/>
                </a:tc>
                <a:extLst>
                  <a:ext uri="{0D108BD9-81ED-4DB2-BD59-A6C34878D82A}">
                    <a16:rowId xmlns:a16="http://schemas.microsoft.com/office/drawing/2014/main" val="3674005757"/>
                  </a:ext>
                </a:extLst>
              </a:tr>
            </a:tbl>
          </a:graphicData>
        </a:graphic>
      </p:graphicFrame>
      <p:cxnSp>
        <p:nvCxnSpPr>
          <p:cNvPr id="35" name="Straight Arrow Connector 34"/>
          <p:cNvCxnSpPr/>
          <p:nvPr/>
        </p:nvCxnSpPr>
        <p:spPr>
          <a:xfrm flipV="1">
            <a:off x="3688081" y="235204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278881" y="235204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352800" y="2390001"/>
            <a:ext cx="502919" cy="400110"/>
          </a:xfrm>
          <a:prstGeom prst="rect">
            <a:avLst/>
          </a:prstGeom>
          <a:noFill/>
        </p:spPr>
        <p:txBody>
          <a:bodyPr wrap="square" rtlCol="0">
            <a:spAutoFit/>
          </a:bodyPr>
          <a:lstStyle/>
          <a:p>
            <a:r>
              <a:rPr lang="en-US" sz="2000" b="1" dirty="0" err="1" smtClean="0">
                <a:latin typeface="Times New Roman" panose="02020603050405020304" pitchFamily="18" charset="0"/>
                <a:cs typeface="Times New Roman" panose="02020603050405020304" pitchFamily="18" charset="0"/>
              </a:rPr>
              <a:t>i</a:t>
            </a:r>
            <a:endParaRPr lang="en-US" sz="2000" b="1"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6297670" y="2400086"/>
            <a:ext cx="502919"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j</a:t>
            </a:r>
            <a:endParaRPr lang="en-US" sz="2000" b="1"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163830" y="2832715"/>
            <a:ext cx="1501140" cy="307777"/>
          </a:xfrm>
          <a:prstGeom prst="rect">
            <a:avLst/>
          </a:prstGeom>
          <a:noFill/>
        </p:spPr>
        <p:txBody>
          <a:bodyPr wrap="square" rtlCol="0">
            <a:spAutoFit/>
          </a:bodyPr>
          <a:lstStyle/>
          <a:p>
            <a:r>
              <a:rPr lang="en-US" sz="1400" b="1" dirty="0" smtClean="0">
                <a:solidFill>
                  <a:srgbClr val="FF0000"/>
                </a:solidFill>
              </a:rPr>
              <a:t>Finish partition</a:t>
            </a:r>
            <a:endParaRPr lang="en-US" sz="1400" b="1" dirty="0">
              <a:solidFill>
                <a:srgbClr val="FF0000"/>
              </a:solidFill>
            </a:endParaRPr>
          </a:p>
        </p:txBody>
      </p:sp>
      <p:graphicFrame>
        <p:nvGraphicFramePr>
          <p:cNvPr id="41" name="Table 40"/>
          <p:cNvGraphicFramePr>
            <a:graphicFrameLocks noGrp="1"/>
          </p:cNvGraphicFramePr>
          <p:nvPr>
            <p:extLst/>
          </p:nvPr>
        </p:nvGraphicFramePr>
        <p:xfrm>
          <a:off x="1706881" y="2809240"/>
          <a:ext cx="6096000" cy="370840"/>
        </p:xfrm>
        <a:graphic>
          <a:graphicData uri="http://schemas.openxmlformats.org/drawingml/2006/table">
            <a:tbl>
              <a:tblPr firstRow="1" bandRow="1">
                <a:tableStyleId>{F5AB1C69-6EDB-4FF4-983F-18BD219EF322}</a:tableStyleId>
              </a:tblPr>
              <a:tblGrid>
                <a:gridCol w="2743200">
                  <a:extLst>
                    <a:ext uri="{9D8B030D-6E8A-4147-A177-3AD203B41FA5}">
                      <a16:colId xmlns:a16="http://schemas.microsoft.com/office/drawing/2014/main" val="1552495888"/>
                    </a:ext>
                  </a:extLst>
                </a:gridCol>
                <a:gridCol w="579119">
                  <a:extLst>
                    <a:ext uri="{9D8B030D-6E8A-4147-A177-3AD203B41FA5}">
                      <a16:colId xmlns:a16="http://schemas.microsoft.com/office/drawing/2014/main" val="590503524"/>
                    </a:ext>
                  </a:extLst>
                </a:gridCol>
                <a:gridCol w="2773681">
                  <a:extLst>
                    <a:ext uri="{9D8B030D-6E8A-4147-A177-3AD203B41FA5}">
                      <a16:colId xmlns:a16="http://schemas.microsoft.com/office/drawing/2014/main" val="2202023227"/>
                    </a:ext>
                  </a:extLst>
                </a:gridCol>
              </a:tblGrid>
              <a:tr h="370840">
                <a:tc>
                  <a:txBody>
                    <a:bodyPr/>
                    <a:lstStyle/>
                    <a:p>
                      <a:pPr algn="ctr"/>
                      <a:r>
                        <a:rPr lang="en-US" sz="1400" dirty="0" smtClean="0">
                          <a:latin typeface="Times New Roman" panose="02020603050405020304" pitchFamily="18" charset="0"/>
                          <a:cs typeface="Times New Roman" panose="02020603050405020304" pitchFamily="18" charset="0"/>
                        </a:rPr>
                        <a:t>≤ pivot</a:t>
                      </a:r>
                      <a:endParaRPr lang="en-US" sz="1400" dirty="0"/>
                    </a:p>
                  </a:txBody>
                  <a:tcPr anchor="ctr"/>
                </a:tc>
                <a:tc>
                  <a:txBody>
                    <a:bodyPr/>
                    <a:lstStyle/>
                    <a:p>
                      <a:pPr algn="ctr"/>
                      <a:r>
                        <a:rPr lang="en-US" sz="1400" dirty="0" smtClean="0"/>
                        <a:t>pivot</a:t>
                      </a:r>
                      <a:endParaRPr lang="en-US" sz="1400" dirty="0"/>
                    </a:p>
                  </a:txBody>
                  <a:tcPr anchor="ctr">
                    <a:solidFill>
                      <a:schemeClr val="accent2">
                        <a:lumMod val="60000"/>
                        <a:lumOff val="4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pivot</a:t>
                      </a:r>
                      <a:endParaRPr lang="en-US" sz="1400" dirty="0"/>
                    </a:p>
                  </a:txBody>
                  <a:tcPr/>
                </a:tc>
                <a:extLst>
                  <a:ext uri="{0D108BD9-81ED-4DB2-BD59-A6C34878D82A}">
                    <a16:rowId xmlns:a16="http://schemas.microsoft.com/office/drawing/2014/main" val="3674005757"/>
                  </a:ext>
                </a:extLst>
              </a:tr>
            </a:tbl>
          </a:graphicData>
        </a:graphic>
      </p:graphicFrame>
      <p:cxnSp>
        <p:nvCxnSpPr>
          <p:cNvPr id="43" name="Straight Arrow Connector 42"/>
          <p:cNvCxnSpPr/>
          <p:nvPr/>
        </p:nvCxnSpPr>
        <p:spPr>
          <a:xfrm flipV="1">
            <a:off x="4754881" y="318008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139329" y="3291715"/>
            <a:ext cx="739141"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A[j]</a:t>
            </a:r>
            <a:endParaRPr lang="en-US" sz="2000" b="1" dirty="0">
              <a:latin typeface="Times New Roman" panose="02020603050405020304" pitchFamily="18" charset="0"/>
              <a:cs typeface="Times New Roman" panose="02020603050405020304" pitchFamily="18" charset="0"/>
            </a:endParaRPr>
          </a:p>
        </p:txBody>
      </p:sp>
      <p:cxnSp>
        <p:nvCxnSpPr>
          <p:cNvPr id="46" name="Straight Arrow Connector 45"/>
          <p:cNvCxnSpPr/>
          <p:nvPr/>
        </p:nvCxnSpPr>
        <p:spPr>
          <a:xfrm flipV="1">
            <a:off x="1882141" y="315717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479952" y="3317980"/>
            <a:ext cx="502919" cy="276999"/>
          </a:xfrm>
          <a:prstGeom prst="rect">
            <a:avLst/>
          </a:prstGeom>
          <a:noFill/>
        </p:spPr>
        <p:txBody>
          <a:bodyPr wrap="square" rtlCol="0">
            <a:spAutoFit/>
          </a:bodyPr>
          <a:lstStyle/>
          <a:p>
            <a:r>
              <a:rPr lang="en-US" sz="1200" b="1" dirty="0" smtClean="0"/>
              <a:t>left</a:t>
            </a:r>
            <a:endParaRPr lang="en-US" sz="1200" b="1" dirty="0"/>
          </a:p>
        </p:txBody>
      </p:sp>
      <p:cxnSp>
        <p:nvCxnSpPr>
          <p:cNvPr id="48" name="Straight Arrow Connector 47"/>
          <p:cNvCxnSpPr/>
          <p:nvPr/>
        </p:nvCxnSpPr>
        <p:spPr>
          <a:xfrm flipV="1">
            <a:off x="7673341" y="3157176"/>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605700" y="3366739"/>
            <a:ext cx="502919" cy="276999"/>
          </a:xfrm>
          <a:prstGeom prst="rect">
            <a:avLst/>
          </a:prstGeom>
          <a:noFill/>
        </p:spPr>
        <p:txBody>
          <a:bodyPr wrap="square" rtlCol="0">
            <a:spAutoFit/>
          </a:bodyPr>
          <a:lstStyle/>
          <a:p>
            <a:r>
              <a:rPr lang="en-US" sz="1200" b="1" dirty="0" smtClean="0"/>
              <a:t>right</a:t>
            </a:r>
            <a:endParaRPr lang="en-US" sz="1200" b="1" dirty="0"/>
          </a:p>
        </p:txBody>
      </p:sp>
      <p:sp>
        <p:nvSpPr>
          <p:cNvPr id="50" name="TextBox 49"/>
          <p:cNvSpPr txBox="1"/>
          <p:nvPr/>
        </p:nvSpPr>
        <p:spPr>
          <a:xfrm>
            <a:off x="1695451" y="789801"/>
            <a:ext cx="666749" cy="276999"/>
          </a:xfrm>
          <a:prstGeom prst="rect">
            <a:avLst/>
          </a:prstGeom>
          <a:noFill/>
        </p:spPr>
        <p:txBody>
          <a:bodyPr wrap="square" rtlCol="0">
            <a:spAutoFit/>
          </a:bodyPr>
          <a:lstStyle/>
          <a:p>
            <a:r>
              <a:rPr lang="en-US" sz="1200" b="1" dirty="0" smtClean="0"/>
              <a:t>A[left]</a:t>
            </a:r>
            <a:endParaRPr lang="en-US" sz="1200" b="1" dirty="0"/>
          </a:p>
        </p:txBody>
      </p:sp>
      <p:sp>
        <p:nvSpPr>
          <p:cNvPr id="51" name="TextBox 50"/>
          <p:cNvSpPr txBox="1"/>
          <p:nvPr/>
        </p:nvSpPr>
        <p:spPr>
          <a:xfrm>
            <a:off x="7181851" y="762000"/>
            <a:ext cx="742949" cy="276999"/>
          </a:xfrm>
          <a:prstGeom prst="rect">
            <a:avLst/>
          </a:prstGeom>
          <a:noFill/>
        </p:spPr>
        <p:txBody>
          <a:bodyPr wrap="square" rtlCol="0">
            <a:spAutoFit/>
          </a:bodyPr>
          <a:lstStyle/>
          <a:p>
            <a:r>
              <a:rPr lang="en-US" sz="1200" b="1" dirty="0" smtClean="0"/>
              <a:t>A[right]</a:t>
            </a:r>
            <a:endParaRPr lang="en-US" sz="1200" b="1" dirty="0"/>
          </a:p>
        </p:txBody>
      </p:sp>
      <p:sp>
        <p:nvSpPr>
          <p:cNvPr id="52" name="Content Placeholder 2"/>
          <p:cNvSpPr txBox="1">
            <a:spLocks/>
          </p:cNvSpPr>
          <p:nvPr/>
        </p:nvSpPr>
        <p:spPr bwMode="auto">
          <a:xfrm>
            <a:off x="7937" y="3735088"/>
            <a:ext cx="9270665" cy="31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22275"/>
            <a:r>
              <a:rPr lang="en-GB" sz="1700" dirty="0" smtClean="0">
                <a:latin typeface="Times New Roman" panose="02020603050405020304" pitchFamily="18" charset="0"/>
                <a:cs typeface="Times New Roman" panose="02020603050405020304" pitchFamily="18" charset="0"/>
              </a:rPr>
              <a:t>Select the first element of the array as the pivot: pivot = A[left] </a:t>
            </a:r>
            <a:r>
              <a:rPr lang="en-GB" sz="1700" dirty="0">
                <a:latin typeface="Times New Roman" panose="02020603050405020304" pitchFamily="18" charset="0"/>
                <a:cs typeface="Times New Roman" panose="02020603050405020304" pitchFamily="18" charset="0"/>
              </a:rPr>
              <a:t> </a:t>
            </a:r>
            <a:r>
              <a:rPr lang="en-GB" sz="1700" dirty="0" smtClean="0">
                <a:latin typeface="Times New Roman" panose="02020603050405020304" pitchFamily="18" charset="0"/>
                <a:cs typeface="Times New Roman" panose="02020603050405020304" pitchFamily="18" charset="0"/>
              </a:rPr>
              <a:t>(</a:t>
            </a:r>
            <a:r>
              <a:rPr lang="en-US" sz="1700" dirty="0" smtClean="0">
                <a:latin typeface="Times New Roman" panose="02020603050405020304" pitchFamily="18" charset="0"/>
                <a:cs typeface="Times New Roman" panose="02020603050405020304" pitchFamily="18" charset="0"/>
              </a:rPr>
              <a:t>when finish the function Partition, the pivot element is set to the position </a:t>
            </a:r>
            <a:r>
              <a:rPr lang="en-US" sz="1700" i="1" dirty="0" err="1" smtClean="0">
                <a:latin typeface="Times New Roman" panose="02020603050405020304" pitchFamily="18" charset="0"/>
                <a:cs typeface="Times New Roman" panose="02020603050405020304" pitchFamily="18" charset="0"/>
              </a:rPr>
              <a:t>j</a:t>
            </a:r>
            <a:r>
              <a:rPr lang="en-US" sz="1700" baseline="30000" dirty="0" err="1" smtClean="0">
                <a:latin typeface="Times New Roman" panose="02020603050405020304" pitchFamily="18" charset="0"/>
                <a:cs typeface="Times New Roman" panose="02020603050405020304" pitchFamily="18" charset="0"/>
              </a:rPr>
              <a:t>th</a:t>
            </a:r>
            <a:r>
              <a:rPr lang="en-US" sz="1700" dirty="0" smtClean="0">
                <a:latin typeface="Times New Roman" panose="02020603050405020304" pitchFamily="18" charset="0"/>
                <a:cs typeface="Times New Roman" panose="02020603050405020304" pitchFamily="18" charset="0"/>
              </a:rPr>
              <a:t> which is its final position in the final sorted array A</a:t>
            </a:r>
            <a:r>
              <a:rPr lang="en-GB" sz="1700" dirty="0" smtClean="0">
                <a:latin typeface="Times New Roman" panose="02020603050405020304" pitchFamily="18" charset="0"/>
                <a:cs typeface="Times New Roman" panose="02020603050405020304" pitchFamily="18" charset="0"/>
              </a:rPr>
              <a:t>)</a:t>
            </a:r>
          </a:p>
          <a:p>
            <a:pPr defTabSz="422275"/>
            <a:r>
              <a:rPr lang="en-GB" sz="1700" i="1" dirty="0" err="1" smtClean="0">
                <a:latin typeface="Times New Roman" panose="02020603050405020304" pitchFamily="18" charset="0"/>
                <a:cs typeface="Times New Roman" panose="02020603050405020304" pitchFamily="18" charset="0"/>
              </a:rPr>
              <a:t>i</a:t>
            </a:r>
            <a:r>
              <a:rPr lang="en-GB" sz="1700" dirty="0" smtClean="0">
                <a:latin typeface="Times New Roman" panose="02020603050405020304" pitchFamily="18" charset="0"/>
                <a:cs typeface="Times New Roman" panose="02020603050405020304" pitchFamily="18" charset="0"/>
              </a:rPr>
              <a:t> = left +1; Scan left: Scan from element A[</a:t>
            </a:r>
            <a:r>
              <a:rPr lang="en-GB" sz="1700" i="1" dirty="0" err="1" smtClean="0">
                <a:latin typeface="Times New Roman" panose="02020603050405020304" pitchFamily="18" charset="0"/>
                <a:cs typeface="Times New Roman" panose="02020603050405020304" pitchFamily="18" charset="0"/>
              </a:rPr>
              <a:t>i</a:t>
            </a:r>
            <a:r>
              <a:rPr lang="en-GB" sz="1700" dirty="0" smtClean="0">
                <a:latin typeface="Times New Roman" panose="02020603050405020304" pitchFamily="18" charset="0"/>
                <a:cs typeface="Times New Roman" panose="02020603050405020304" pitchFamily="18" charset="0"/>
              </a:rPr>
              <a:t>] to the end of the array until we find the element FIRST1 &gt;= pivot</a:t>
            </a:r>
          </a:p>
          <a:p>
            <a:pPr defTabSz="422275"/>
            <a:r>
              <a:rPr lang="en-GB" sz="1700" i="1" dirty="0" smtClean="0">
                <a:latin typeface="Times New Roman" panose="02020603050405020304" pitchFamily="18" charset="0"/>
                <a:cs typeface="Times New Roman" panose="02020603050405020304" pitchFamily="18" charset="0"/>
              </a:rPr>
              <a:t>j</a:t>
            </a:r>
            <a:r>
              <a:rPr lang="en-GB" sz="1700" dirty="0" smtClean="0">
                <a:latin typeface="Times New Roman" panose="02020603050405020304" pitchFamily="18" charset="0"/>
                <a:cs typeface="Times New Roman" panose="02020603050405020304" pitchFamily="18" charset="0"/>
              </a:rPr>
              <a:t>=right; Scan right:  Scan from element A[</a:t>
            </a:r>
            <a:r>
              <a:rPr lang="en-GB" sz="1700" i="1" dirty="0" smtClean="0">
                <a:latin typeface="Times New Roman" panose="02020603050405020304" pitchFamily="18" charset="0"/>
                <a:cs typeface="Times New Roman" panose="02020603050405020304" pitchFamily="18" charset="0"/>
              </a:rPr>
              <a:t>j</a:t>
            </a:r>
            <a:r>
              <a:rPr lang="en-GB" sz="1700" dirty="0" smtClean="0">
                <a:latin typeface="Times New Roman" panose="02020603050405020304" pitchFamily="18" charset="0"/>
                <a:cs typeface="Times New Roman" panose="02020603050405020304" pitchFamily="18" charset="0"/>
              </a:rPr>
              <a:t>] to the beginning of the array until we find the element FIRST2 &lt;= pivot</a:t>
            </a:r>
          </a:p>
          <a:p>
            <a:pPr defTabSz="422275"/>
            <a:r>
              <a:rPr lang="en-GB" sz="1700" dirty="0" smtClean="0">
                <a:latin typeface="Times New Roman" panose="02020603050405020304" pitchFamily="18" charset="0"/>
                <a:cs typeface="Times New Roman" panose="02020603050405020304" pitchFamily="18" charset="0"/>
              </a:rPr>
              <a:t>SWAP (FIRST1, FIRST2) because they are out of place in the final sorted array</a:t>
            </a:r>
          </a:p>
          <a:p>
            <a:pPr defTabSz="422275"/>
            <a:r>
              <a:rPr lang="en-US" sz="1700" dirty="0">
                <a:latin typeface="Times New Roman" panose="02020603050405020304" pitchFamily="18" charset="0"/>
                <a:cs typeface="Times New Roman" panose="02020603050405020304" pitchFamily="18" charset="0"/>
              </a:rPr>
              <a:t>Continue </a:t>
            </a:r>
            <a:r>
              <a:rPr lang="en-US" sz="1700" dirty="0" smtClean="0">
                <a:latin typeface="Times New Roman" panose="02020603050405020304" pitchFamily="18" charset="0"/>
                <a:cs typeface="Times New Roman" panose="02020603050405020304" pitchFamily="18" charset="0"/>
              </a:rPr>
              <a:t>scanning </a:t>
            </a:r>
            <a:r>
              <a:rPr lang="en-US" sz="1700" dirty="0">
                <a:latin typeface="Times New Roman" panose="02020603050405020304" pitchFamily="18" charset="0"/>
                <a:cs typeface="Times New Roman" panose="02020603050405020304" pitchFamily="18" charset="0"/>
              </a:rPr>
              <a:t>from left and right to swap elements if necessary, stop </a:t>
            </a:r>
            <a:r>
              <a:rPr lang="en-US" sz="1700" dirty="0" smtClean="0">
                <a:latin typeface="Times New Roman" panose="02020603050405020304" pitchFamily="18" charset="0"/>
                <a:cs typeface="Times New Roman" panose="02020603050405020304" pitchFamily="18" charset="0"/>
              </a:rPr>
              <a:t>scanning </a:t>
            </a:r>
            <a:r>
              <a:rPr lang="en-US" sz="1700" dirty="0">
                <a:latin typeface="Times New Roman" panose="02020603050405020304" pitchFamily="18" charset="0"/>
                <a:cs typeface="Times New Roman" panose="02020603050405020304" pitchFamily="18" charset="0"/>
              </a:rPr>
              <a:t>when </a:t>
            </a:r>
            <a:r>
              <a:rPr lang="en-GB" sz="1700" i="1" dirty="0" err="1" smtClean="0">
                <a:latin typeface="Times New Roman" panose="02020603050405020304" pitchFamily="18" charset="0"/>
                <a:cs typeface="Times New Roman" panose="02020603050405020304" pitchFamily="18" charset="0"/>
              </a:rPr>
              <a:t>i</a:t>
            </a:r>
            <a:r>
              <a:rPr lang="en-GB" sz="1700" dirty="0" smtClean="0">
                <a:latin typeface="Times New Roman" panose="02020603050405020304" pitchFamily="18" charset="0"/>
                <a:cs typeface="Times New Roman" panose="02020603050405020304" pitchFamily="18" charset="0"/>
              </a:rPr>
              <a:t> &gt;= </a:t>
            </a:r>
            <a:r>
              <a:rPr lang="en-GB" sz="1700" i="1" dirty="0" smtClean="0">
                <a:latin typeface="Times New Roman" panose="02020603050405020304" pitchFamily="18" charset="0"/>
                <a:cs typeface="Times New Roman" panose="02020603050405020304" pitchFamily="18" charset="0"/>
              </a:rPr>
              <a:t>j</a:t>
            </a:r>
          </a:p>
          <a:p>
            <a:pPr defTabSz="422275"/>
            <a:r>
              <a:rPr lang="en-GB" sz="1600" dirty="0" smtClean="0">
                <a:latin typeface="Times New Roman" panose="02020603050405020304" pitchFamily="18" charset="0"/>
                <a:cs typeface="Times New Roman" panose="02020603050405020304" pitchFamily="18" charset="0"/>
              </a:rPr>
              <a:t>Finally, SWAP(A[left] = pivot, A[j]) – swap the pivot element with the last element of left subarray </a:t>
            </a:r>
          </a:p>
          <a:p>
            <a:pPr defTabSz="422275"/>
            <a:r>
              <a:rPr lang="en-GB" sz="1700" dirty="0" smtClean="0">
                <a:latin typeface="Times New Roman" panose="02020603050405020304" pitchFamily="18" charset="0"/>
                <a:cs typeface="Times New Roman" panose="02020603050405020304" pitchFamily="18" charset="0"/>
              </a:rPr>
              <a:t>return </a:t>
            </a:r>
            <a:r>
              <a:rPr lang="en-GB" sz="1700" i="1" dirty="0" smtClean="0">
                <a:latin typeface="Times New Roman" panose="02020603050405020304" pitchFamily="18" charset="0"/>
                <a:cs typeface="Times New Roman" panose="02020603050405020304" pitchFamily="18" charset="0"/>
              </a:rPr>
              <a:t>j</a:t>
            </a:r>
          </a:p>
        </p:txBody>
      </p:sp>
    </p:spTree>
    <p:extLst>
      <p:ext uri="{BB962C8B-B14F-4D97-AF65-F5344CB8AC3E}">
        <p14:creationId xmlns:p14="http://schemas.microsoft.com/office/powerpoint/2010/main" val="407404238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fontAlgn="t"/>
            <a:r>
              <a:rPr lang="en-US" sz="2200" dirty="0" smtClean="0"/>
              <a:t/>
            </a:r>
            <a:br>
              <a:rPr lang="en-US" sz="2200" dirty="0" smtClean="0"/>
            </a:br>
            <a:r>
              <a:rPr lang="en-US" sz="2200" dirty="0" smtClean="0"/>
              <a:t>Example</a:t>
            </a:r>
            <a:r>
              <a:rPr lang="en-US" sz="2200" dirty="0"/>
              <a:t>:</a:t>
            </a:r>
            <a:r>
              <a:rPr lang="en-US" sz="2200" dirty="0" smtClean="0"/>
              <a:t> </a:t>
            </a:r>
            <a:r>
              <a:rPr lang="en-US" sz="2200" dirty="0"/>
              <a:t>the process of executing the partition function when selecting the </a:t>
            </a:r>
            <a:r>
              <a:rPr lang="en-US" sz="2200" dirty="0" smtClean="0"/>
              <a:t>last element of the array as the pivot</a:t>
            </a:r>
            <a:r>
              <a:rPr lang="en-US" sz="2200" dirty="0"/>
              <a:t/>
            </a:r>
            <a:br>
              <a:rPr lang="en-US" sz="2200" dirty="0"/>
            </a:br>
            <a:endParaRPr lang="en-US" sz="2200" dirty="0"/>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99</a:t>
            </a:fld>
            <a:endParaRPr lang="en-US"/>
          </a:p>
        </p:txBody>
      </p:sp>
      <p:grpSp>
        <p:nvGrpSpPr>
          <p:cNvPr id="16" name="Group 15"/>
          <p:cNvGrpSpPr/>
          <p:nvPr/>
        </p:nvGrpSpPr>
        <p:grpSpPr>
          <a:xfrm>
            <a:off x="838200" y="2209800"/>
            <a:ext cx="7086600" cy="4631672"/>
            <a:chOff x="1219200" y="2209800"/>
            <a:chExt cx="7086600" cy="4631672"/>
          </a:xfrm>
        </p:grpSpPr>
        <p:grpSp>
          <p:nvGrpSpPr>
            <p:cNvPr id="10" name="Group 9"/>
            <p:cNvGrpSpPr/>
            <p:nvPr/>
          </p:nvGrpSpPr>
          <p:grpSpPr>
            <a:xfrm>
              <a:off x="1219200" y="2438400"/>
              <a:ext cx="7086600" cy="4403072"/>
              <a:chOff x="1447800" y="2353849"/>
              <a:chExt cx="7086600" cy="440307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353849"/>
                <a:ext cx="7086600" cy="4403072"/>
              </a:xfrm>
              <a:prstGeom prst="rect">
                <a:avLst/>
              </a:prstGeom>
            </p:spPr>
          </p:pic>
          <p:sp>
            <p:nvSpPr>
              <p:cNvPr id="8" name="TextBox 7"/>
              <p:cNvSpPr txBox="1"/>
              <p:nvPr/>
            </p:nvSpPr>
            <p:spPr>
              <a:xfrm>
                <a:off x="3276600" y="2420779"/>
                <a:ext cx="449162" cy="246221"/>
              </a:xfrm>
              <a:prstGeom prst="rect">
                <a:avLst/>
              </a:prstGeom>
              <a:solidFill>
                <a:schemeClr val="bg1"/>
              </a:solidFill>
            </p:spPr>
            <p:txBody>
              <a:bodyPr wrap="none" rtlCol="0">
                <a:spAutoFit/>
              </a:bodyPr>
              <a:lstStyle/>
              <a:p>
                <a:r>
                  <a:rPr lang="en-US" sz="1000" dirty="0" smtClean="0">
                    <a:solidFill>
                      <a:srgbClr val="FF0000"/>
                    </a:solidFill>
                  </a:rPr>
                  <a:t>pivot</a:t>
                </a:r>
                <a:endParaRPr lang="en-US" sz="1000" dirty="0">
                  <a:solidFill>
                    <a:srgbClr val="FF0000"/>
                  </a:solidFill>
                </a:endParaRPr>
              </a:p>
            </p:txBody>
          </p:sp>
          <p:sp>
            <p:nvSpPr>
              <p:cNvPr id="9" name="TextBox 8"/>
              <p:cNvSpPr txBox="1"/>
              <p:nvPr/>
            </p:nvSpPr>
            <p:spPr>
              <a:xfrm>
                <a:off x="5723038" y="2420779"/>
                <a:ext cx="421910" cy="292388"/>
              </a:xfrm>
              <a:prstGeom prst="rect">
                <a:avLst/>
              </a:prstGeom>
              <a:solidFill>
                <a:schemeClr val="bg1"/>
              </a:solidFill>
            </p:spPr>
            <p:txBody>
              <a:bodyPr wrap="none" rtlCol="0">
                <a:spAutoFit/>
              </a:bodyPr>
              <a:lstStyle/>
              <a:p>
                <a:r>
                  <a:rPr lang="en-US" sz="1300" dirty="0" smtClean="0">
                    <a:solidFill>
                      <a:srgbClr val="FF0000"/>
                    </a:solidFill>
                  </a:rPr>
                  <a:t>A[ ]</a:t>
                </a:r>
                <a:endParaRPr lang="en-US" sz="1300" dirty="0">
                  <a:solidFill>
                    <a:srgbClr val="FF0000"/>
                  </a:solidFill>
                </a:endParaRPr>
              </a:p>
            </p:txBody>
          </p:sp>
        </p:grpSp>
        <p:cxnSp>
          <p:nvCxnSpPr>
            <p:cNvPr id="12" name="Straight Arrow Connector 11"/>
            <p:cNvCxnSpPr/>
            <p:nvPr/>
          </p:nvCxnSpPr>
          <p:spPr>
            <a:xfrm>
              <a:off x="3733800" y="2438400"/>
              <a:ext cx="0" cy="3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13238" y="2209800"/>
              <a:ext cx="359394" cy="246221"/>
            </a:xfrm>
            <a:prstGeom prst="rect">
              <a:avLst/>
            </a:prstGeom>
            <a:solidFill>
              <a:schemeClr val="bg1"/>
            </a:solidFill>
          </p:spPr>
          <p:txBody>
            <a:bodyPr wrap="none" rtlCol="0">
              <a:spAutoFit/>
            </a:bodyPr>
            <a:lstStyle/>
            <a:p>
              <a:r>
                <a:rPr lang="en-US" sz="1000" dirty="0" smtClean="0">
                  <a:solidFill>
                    <a:srgbClr val="FF0000"/>
                  </a:solidFill>
                </a:rPr>
                <a:t>left</a:t>
              </a:r>
              <a:endParaRPr lang="en-US" sz="1000" dirty="0">
                <a:solidFill>
                  <a:srgbClr val="FF0000"/>
                </a:solidFill>
              </a:endParaRPr>
            </a:p>
          </p:txBody>
        </p:sp>
        <p:cxnSp>
          <p:nvCxnSpPr>
            <p:cNvPr id="14" name="Straight Arrow Connector 13"/>
            <p:cNvCxnSpPr/>
            <p:nvPr/>
          </p:nvCxnSpPr>
          <p:spPr>
            <a:xfrm>
              <a:off x="8069162" y="2438400"/>
              <a:ext cx="0" cy="3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48600" y="2277649"/>
              <a:ext cx="429926" cy="246221"/>
            </a:xfrm>
            <a:prstGeom prst="rect">
              <a:avLst/>
            </a:prstGeom>
            <a:solidFill>
              <a:schemeClr val="bg1"/>
            </a:solidFill>
          </p:spPr>
          <p:txBody>
            <a:bodyPr wrap="none" rtlCol="0">
              <a:spAutoFit/>
            </a:bodyPr>
            <a:lstStyle/>
            <a:p>
              <a:r>
                <a:rPr lang="en-US" sz="1000" dirty="0" smtClean="0">
                  <a:solidFill>
                    <a:srgbClr val="FF0000"/>
                  </a:solidFill>
                </a:rPr>
                <a:t>right</a:t>
              </a:r>
              <a:endParaRPr lang="en-US" sz="1000" dirty="0">
                <a:solidFill>
                  <a:srgbClr val="FF0000"/>
                </a:solidFill>
              </a:endParaRPr>
            </a:p>
          </p:txBody>
        </p:sp>
      </p:grpSp>
      <p:pic>
        <p:nvPicPr>
          <p:cNvPr id="7" name="Picture 6"/>
          <p:cNvPicPr>
            <a:picLocks noChangeAspect="1"/>
          </p:cNvPicPr>
          <p:nvPr/>
        </p:nvPicPr>
        <p:blipFill>
          <a:blip r:embed="rId4"/>
          <a:stretch>
            <a:fillRect/>
          </a:stretch>
        </p:blipFill>
        <p:spPr>
          <a:xfrm>
            <a:off x="0" y="872051"/>
            <a:ext cx="6096000" cy="1391949"/>
          </a:xfrm>
          <a:prstGeom prst="rect">
            <a:avLst/>
          </a:prstGeom>
        </p:spPr>
      </p:pic>
    </p:spTree>
    <p:extLst>
      <p:ext uri="{BB962C8B-B14F-4D97-AF65-F5344CB8AC3E}">
        <p14:creationId xmlns:p14="http://schemas.microsoft.com/office/powerpoint/2010/main" val="1567027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A8AFA4367EF043A4B33F679234BB4E" ma:contentTypeVersion="5" ma:contentTypeDescription="Create a new document." ma:contentTypeScope="" ma:versionID="8fdf38a1d76a91b4d2b41b7f02db202e">
  <xsd:schema xmlns:xsd="http://www.w3.org/2001/XMLSchema" xmlns:xs="http://www.w3.org/2001/XMLSchema" xmlns:p="http://schemas.microsoft.com/office/2006/metadata/properties" xmlns:ns2="8873535c-7bb4-4a4d-977a-38ab1f1dbe3d" targetNamespace="http://schemas.microsoft.com/office/2006/metadata/properties" ma:root="true" ma:fieldsID="325dd04640d4bf66a1bd872911fad574" ns2:_="">
    <xsd:import namespace="8873535c-7bb4-4a4d-977a-38ab1f1dbe3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3535c-7bb4-4a4d-977a-38ab1f1dbe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601342-C283-4130-A540-190A0E675A61}"/>
</file>

<file path=customXml/itemProps2.xml><?xml version="1.0" encoding="utf-8"?>
<ds:datastoreItem xmlns:ds="http://schemas.openxmlformats.org/officeDocument/2006/customXml" ds:itemID="{47407B8A-5DDF-43F5-AB21-DE801A2D37F9}"/>
</file>

<file path=customXml/itemProps3.xml><?xml version="1.0" encoding="utf-8"?>
<ds:datastoreItem xmlns:ds="http://schemas.openxmlformats.org/officeDocument/2006/customXml" ds:itemID="{F3FB97FF-55A5-46A5-A616-41DE789D218F}"/>
</file>

<file path=docProps/app.xml><?xml version="1.0" encoding="utf-8"?>
<Properties xmlns="http://schemas.openxmlformats.org/officeDocument/2006/extended-properties" xmlns:vt="http://schemas.openxmlformats.org/officeDocument/2006/docPropsVTypes">
  <TotalTime>42430</TotalTime>
  <Words>12948</Words>
  <Application>Microsoft Office PowerPoint</Application>
  <PresentationFormat>On-screen Show (4:3)</PresentationFormat>
  <Paragraphs>4262</Paragraphs>
  <Slides>162</Slides>
  <Notes>78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162</vt:i4>
      </vt:variant>
    </vt:vector>
  </HeadingPairs>
  <TitlesOfParts>
    <vt:vector size="179" baseType="lpstr">
      <vt:lpstr>MS PGothic</vt:lpstr>
      <vt:lpstr>MS PGothic</vt:lpstr>
      <vt:lpstr>Arial</vt:lpstr>
      <vt:lpstr>Calibri</vt:lpstr>
      <vt:lpstr>Century Schoolbook</vt:lpstr>
      <vt:lpstr>Comic Sans MS</vt:lpstr>
      <vt:lpstr>Courier New</vt:lpstr>
      <vt:lpstr>DFKai-SB</vt:lpstr>
      <vt:lpstr>Monotype Corsiva</vt:lpstr>
      <vt:lpstr>新細明體</vt:lpstr>
      <vt:lpstr>Symbol</vt:lpstr>
      <vt:lpstr>Times</vt:lpstr>
      <vt:lpstr>Times New Roman</vt:lpstr>
      <vt:lpstr>Wingdings</vt:lpstr>
      <vt:lpstr>Office Theme</vt:lpstr>
      <vt:lpstr>Bitmap Image</vt:lpstr>
      <vt:lpstr>Paint Shop Pro Image</vt:lpstr>
      <vt:lpstr>Data structure and Algorithm</vt:lpstr>
      <vt:lpstr>Course outline</vt:lpstr>
      <vt:lpstr>Chapter 4. Sorting</vt:lpstr>
      <vt:lpstr>Sorting problem</vt:lpstr>
      <vt:lpstr>Properties of Sorting problem</vt:lpstr>
      <vt:lpstr>Sorting problem</vt:lpstr>
      <vt:lpstr>Contents</vt:lpstr>
      <vt:lpstr>Sorting: The Big Picture</vt:lpstr>
      <vt:lpstr>Contents</vt:lpstr>
      <vt:lpstr>4.1. Insertion sort</vt:lpstr>
      <vt:lpstr>4.1. Insertion sort</vt:lpstr>
      <vt:lpstr>4.1. Insertion sort</vt:lpstr>
      <vt:lpstr>Implementation: Insertion Sort Algorithm</vt:lpstr>
      <vt:lpstr>Implementation: Insertion Sort Algorithm</vt:lpstr>
      <vt:lpstr>Implementation: Insertion Sort Algorithm</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1: Insertion Sort</vt:lpstr>
      <vt:lpstr>Example 2: Insertion Sort</vt:lpstr>
      <vt:lpstr>Running time of  Insertion sort: O(n2)</vt:lpstr>
      <vt:lpstr>Contents</vt:lpstr>
      <vt:lpstr>4.2. Selection sort</vt:lpstr>
      <vt:lpstr>4.2. Selection sort</vt:lpstr>
      <vt:lpstr>4.2. Selection sort</vt:lpstr>
      <vt:lpstr>Running time analysis</vt:lpstr>
      <vt:lpstr>Running time of Selection sort: O(n2)</vt:lpstr>
      <vt:lpstr>Contents</vt:lpstr>
      <vt:lpstr>"Bubbling Up" the Largest Element</vt:lpstr>
      <vt:lpstr>"Bubbling Up" the Largest Element</vt:lpstr>
      <vt:lpstr>"Bubbling Up" the Largest Element</vt:lpstr>
      <vt:lpstr>"Bubbling Up" the Largest Element</vt:lpstr>
      <vt:lpstr>"Bubbling Up" the Largest Element</vt:lpstr>
      <vt:lpstr>"Bubbling Up" the Largest Element</vt:lpstr>
      <vt:lpstr>"Bubbling Up" the Largest Element</vt:lpstr>
      <vt:lpstr>Items of Interest</vt:lpstr>
      <vt:lpstr>Repeat “Bubble Up” How Many Times?</vt:lpstr>
      <vt:lpstr>“Bubbling” All the Elements</vt:lpstr>
      <vt:lpstr>Example: Sort array: 9, 6, 2, 12, 11, 9, 3, 7</vt:lpstr>
      <vt:lpstr>Bubble Sort Example</vt:lpstr>
      <vt:lpstr>Bubble Sort Example</vt:lpstr>
      <vt:lpstr>Bubble Sort Example</vt:lpstr>
      <vt:lpstr>Bubble Sort Example</vt:lpstr>
      <vt:lpstr>Bubble Sort Example</vt:lpstr>
      <vt:lpstr>Bubble Sort Example</vt:lpstr>
      <vt:lpstr>Bubble Sort Example</vt:lpstr>
      <vt:lpstr>Example: Sort array: 9, 6, 2, 12, 11, 9, 3, 7</vt:lpstr>
      <vt:lpstr>Bubble Sort Example</vt:lpstr>
      <vt:lpstr>Bubble Sort Example</vt:lpstr>
      <vt:lpstr>Bubble Sort Example</vt:lpstr>
      <vt:lpstr>Bubble Sort Example</vt:lpstr>
      <vt:lpstr>Quiz time</vt:lpstr>
      <vt:lpstr>4.3. Bubble Sort: implementation</vt:lpstr>
      <vt:lpstr>4.3. Bubble Sort: implementation</vt:lpstr>
      <vt:lpstr>4.3. Bubble Sort – Analysis </vt:lpstr>
      <vt:lpstr>Contents</vt:lpstr>
      <vt:lpstr>Divide-and-Conquer</vt:lpstr>
      <vt:lpstr>4.4. Merge Sort</vt:lpstr>
      <vt:lpstr>4.4.Merge Sort</vt:lpstr>
      <vt:lpstr>Example: Merge sort</vt:lpstr>
      <vt:lpstr>Example: Merge sort</vt:lpstr>
      <vt:lpstr>4.4.Merge Sort</vt:lpstr>
      <vt:lpstr>Merge 2 ordered subarrays S[p]...S[q] and S[q+1]...S[r] into one array that is ordered in ascending order</vt:lpstr>
      <vt:lpstr>Merge - Pseudocode</vt:lpstr>
      <vt:lpstr>Merge - Pseudocode</vt:lpstr>
      <vt:lpstr>Merge - Pseudocode</vt:lpstr>
      <vt:lpstr>Computation time analysis Merge sort: O(nlogn)</vt:lpstr>
      <vt:lpstr>Contents</vt:lpstr>
      <vt:lpstr>4.5. Quick sort</vt:lpstr>
      <vt:lpstr>4.5.Quick sort: Example</vt:lpstr>
      <vt:lpstr>4.5. Quick sort diagram</vt:lpstr>
      <vt:lpstr>Partition operation</vt:lpstr>
      <vt:lpstr>The pivot is the first element of array</vt:lpstr>
      <vt:lpstr>The pivot is the first element of array</vt:lpstr>
      <vt:lpstr> Example: the process of executing the partition function when selecting the last element of the array as the pivot </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The pivot is the first element of the array</vt:lpstr>
      <vt:lpstr>Phần tử chốt là phần tử đứng đầu</vt:lpstr>
      <vt:lpstr>The pivot is the first element of the array</vt:lpstr>
      <vt:lpstr>The pivot is the first element of the array</vt:lpstr>
      <vt:lpstr>The pivot is the first element of the array</vt:lpstr>
      <vt:lpstr>The array obtained after calling: Partition(A,0,8);</vt:lpstr>
      <vt:lpstr>Recursion: Quicksort Sub-arrays</vt:lpstr>
      <vt:lpstr>Source code QuickSort:  The pivot is the first element of the array</vt:lpstr>
      <vt:lpstr>4.5. Quick sort</vt:lpstr>
      <vt:lpstr>Contents</vt:lpstr>
      <vt:lpstr>The Heap Data Structure</vt:lpstr>
      <vt:lpstr>Array Representation of Heaps</vt:lpstr>
      <vt:lpstr>Heap Types</vt:lpstr>
      <vt:lpstr>Operations on Heaps</vt:lpstr>
      <vt:lpstr>Operations on Heaps</vt:lpstr>
      <vt:lpstr>Max-heap: MAX-HEAPIFY</vt:lpstr>
      <vt:lpstr>MAX-HEAPIFY: Maintaining the Max-Heap Property</vt:lpstr>
      <vt:lpstr>Example</vt:lpstr>
      <vt:lpstr>Operations on Heaps</vt:lpstr>
      <vt:lpstr>Create a max-heap from an unordered array: BUILD-MAX-HEAP</vt:lpstr>
      <vt:lpstr>Example: given an array A, build max-heap to represent A</vt:lpstr>
      <vt:lpstr>Example: given an array A, build max-heap to represent A</vt:lpstr>
      <vt:lpstr>Example: given an array A, build max-heap to represent A</vt:lpstr>
      <vt:lpstr>Operations on Heaps</vt:lpstr>
      <vt:lpstr>Heapsort algorithm</vt:lpstr>
      <vt:lpstr>Alg: HEAPSORT(A)</vt:lpstr>
      <vt:lpstr>Example 1: Sort array A in ascending order</vt:lpstr>
      <vt:lpstr>Example 1: Sort array A in ascending order</vt:lpstr>
      <vt:lpstr>BUILD-MAX-HEAP(A):  call MAX-HEAPIFY on all internal nodes</vt:lpstr>
      <vt:lpstr>Example 1: Sort array A in ascending order</vt:lpstr>
      <vt:lpstr>Example 1: Sort array A in ascending order</vt:lpstr>
      <vt:lpstr>Example 1:</vt:lpstr>
      <vt:lpstr>Example 1:</vt:lpstr>
      <vt:lpstr>Example 1:</vt:lpstr>
      <vt:lpstr>Example 1:</vt:lpstr>
      <vt:lpstr>Example 1:</vt:lpstr>
      <vt:lpstr>Example 2: Use heap sort algorithm</vt:lpstr>
      <vt:lpstr>Example 3: Use heap sort algorithm</vt:lpstr>
      <vt:lpstr>Summary</vt:lpstr>
      <vt:lpstr>Max-heap: Insertion/Deletion</vt:lpstr>
      <vt:lpstr>“Bubbling” All the Elements9, 6, 2, 12, 11, 9, 3, 7</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Nguyen Khanh Phuong</dc:creator>
  <cp:lastModifiedBy>Nguyen Khanh Phuong</cp:lastModifiedBy>
  <cp:revision>1121</cp:revision>
  <dcterms:created xsi:type="dcterms:W3CDTF">2010-05-30T15:59:25Z</dcterms:created>
  <dcterms:modified xsi:type="dcterms:W3CDTF">2019-02-12T17:12:40Z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0x0101005AA8AFA4367EF043A4B33F679234BB4E</vt:lpwstr>
  </property>
</Properties>
</file>